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8" r:id="rId2"/>
    <p:sldId id="262" r:id="rId3"/>
    <p:sldId id="265" r:id="rId4"/>
    <p:sldId id="269" r:id="rId5"/>
    <p:sldId id="291" r:id="rId6"/>
    <p:sldId id="292" r:id="rId7"/>
    <p:sldId id="293" r:id="rId8"/>
    <p:sldId id="294" r:id="rId9"/>
    <p:sldId id="296" r:id="rId10"/>
    <p:sldId id="301" r:id="rId11"/>
    <p:sldId id="300" r:id="rId12"/>
    <p:sldId id="302" r:id="rId13"/>
    <p:sldId id="299" r:id="rId14"/>
    <p:sldId id="303" r:id="rId15"/>
    <p:sldId id="267" r:id="rId16"/>
    <p:sldId id="289" r:id="rId17"/>
    <p:sldId id="290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811BB93-2BE6-483C-B08E-7DFE18D196AA}">
          <p14:sldIdLst>
            <p14:sldId id="258"/>
            <p14:sldId id="262"/>
            <p14:sldId id="265"/>
            <p14:sldId id="269"/>
            <p14:sldId id="291"/>
            <p14:sldId id="292"/>
            <p14:sldId id="293"/>
            <p14:sldId id="294"/>
          </p14:sldIdLst>
        </p14:section>
        <p14:section name="Oddíl bez názvu" id="{EB06860E-4C19-42FF-8138-FB7B5A7C383D}">
          <p14:sldIdLst>
            <p14:sldId id="296"/>
            <p14:sldId id="301"/>
            <p14:sldId id="300"/>
            <p14:sldId id="302"/>
            <p14:sldId id="299"/>
            <p14:sldId id="303"/>
            <p14:sldId id="267"/>
            <p14:sldId id="289"/>
            <p14:sldId id="290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29647-87B1-4933-8315-202D588737A1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B6E0B-85F4-4F58-8147-B0A873F816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57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6E0B-85F4-4F58-8147-B0A873F8160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9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6E0B-85F4-4F58-8147-B0A873F8160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99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324D39-A505-439E-B465-B5A79E5B1E7B}" type="datetime1">
              <a:rPr lang="cs-CZ" smtClean="0"/>
              <a:t>22.1.2018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428D1A-040F-48A4-8A0B-BF1AF68D8A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56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8C88-CBF5-42C6-9CA7-20FE08B660FF}" type="datetime1">
              <a:rPr lang="cs-CZ" smtClean="0"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12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E38E-DCDB-471D-AAC3-D42790C4BCA6}" type="datetime1">
              <a:rPr lang="cs-CZ" smtClean="0"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6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2EA2-37DF-4656-B65A-35D3D1CC1BCB}" type="datetime1">
              <a:rPr lang="cs-CZ" smtClean="0"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79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1BEA-6F83-492F-812D-C004AD086F81}" type="datetime1">
              <a:rPr lang="cs-CZ" smtClean="0"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Dvojitá šipk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842614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B802-3EDA-405D-8A9F-BCF65D86EABC}" type="datetime1">
              <a:rPr lang="cs-CZ" smtClean="0"/>
              <a:t>22.1.2018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76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6C1E-9A49-430A-9EE9-63E019DB0F22}" type="datetime1">
              <a:rPr lang="cs-CZ" smtClean="0"/>
              <a:t>22.1.2018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14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B177-9384-4D28-8FCC-672E72BDF78A}" type="datetime1">
              <a:rPr lang="cs-CZ" smtClean="0"/>
              <a:t>22.1.2018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8420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80D9-7E8E-4E13-89A7-DDA3ACC6F02E}" type="datetime1">
              <a:rPr lang="cs-CZ" smtClean="0"/>
              <a:t>22.1.2018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04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0331E569-E695-403D-B1BF-D71CBE3EE55B}" type="datetime1">
              <a:rPr lang="cs-CZ" smtClean="0"/>
              <a:t>22.1.2018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37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FA1224-43CB-4A02-BA01-48061B0981A2}" type="datetime1">
              <a:rPr lang="cs-CZ" smtClean="0"/>
              <a:t>22.1.2018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428D1A-040F-48A4-8A0B-BF1AF68D8A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Dvojitá šipk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839692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559CDA-80CF-42AC-A657-C5C7174446C9}" type="datetime1">
              <a:rPr lang="cs-CZ" smtClean="0"/>
              <a:t>22.1.2018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428D1A-040F-48A4-8A0B-BF1AF68D8A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61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>
            <a:off x="3022503" y="1556792"/>
            <a:ext cx="6268981" cy="2232248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Logistický a výrobní proces </a:t>
            </a:r>
            <a:r>
              <a:rPr lang="cs-CZ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ve společnosti </a:t>
            </a:r>
            <a:r>
              <a:rPr lang="cs-CZ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Saint-</a:t>
            </a:r>
            <a:r>
              <a:rPr lang="cs-CZ" sz="3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Gobain</a:t>
            </a:r>
            <a:r>
              <a:rPr lang="cs-CZ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lang="cs-CZ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cs-CZ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CZ a.s</a:t>
            </a:r>
            <a:r>
              <a:rPr lang="cs-CZ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2783632" y="3670168"/>
            <a:ext cx="7772400" cy="1656184"/>
          </a:xfrm>
        </p:spPr>
        <p:txBody>
          <a:bodyPr>
            <a:noAutofit/>
          </a:bodyPr>
          <a:lstStyle/>
          <a:p>
            <a:pPr algn="l"/>
            <a:r>
              <a:rPr lang="cs-C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 diplomové práce:		Bc. Veronika Cvrčková, </a:t>
            </a:r>
            <a:r>
              <a:rPr lang="cs-CZ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cs-C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cs-C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Vedoucí diplomové práce:	doc. Ing. Rudolf </a:t>
            </a:r>
            <a:r>
              <a:rPr lang="cs-CZ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Kampf</a:t>
            </a:r>
            <a:r>
              <a:rPr lang="cs-C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cs-C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cs-C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Oponent diplomové práce:	Ing. Pavla Lejsková, Ph.D.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524000" y="594928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České Budějovice, </a:t>
            </a:r>
            <a:r>
              <a:rPr lang="cs-CZ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leden 2018</a:t>
            </a:r>
            <a:endParaRPr lang="cs-CZ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56896" y="1183978"/>
            <a:ext cx="10972800" cy="6051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Výsledná trasa č. 1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17800" t="20524" r="37139" b="16192"/>
          <a:stretch/>
        </p:blipFill>
        <p:spPr bwMode="auto">
          <a:xfrm>
            <a:off x="2925097" y="1789142"/>
            <a:ext cx="6341806" cy="4474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83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431" y="167325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Ekonomická zhodnocení:</a:t>
            </a:r>
            <a:br>
              <a:rPr lang="cs-CZ" dirty="0" smtClean="0"/>
            </a:br>
            <a:r>
              <a:rPr lang="cs-CZ" dirty="0" smtClean="0"/>
              <a:t>Stanovení optimální trasy č. 2</a:t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46838"/>
              </p:ext>
            </p:extLst>
          </p:nvPr>
        </p:nvGraphicFramePr>
        <p:xfrm>
          <a:off x="619431" y="3305522"/>
          <a:ext cx="109728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Trasa č. 2</a:t>
                      </a:r>
                      <a:endParaRPr kumimoji="0" lang="cs-CZ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Neoptimalizovaná trasa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Optimalizovaná trasa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Náklady na trasu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7 812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7 364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Celkové náklady na trasu dle plánu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117 180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110 460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Úspora [Kč]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6 720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0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56896" y="1183978"/>
            <a:ext cx="10972800" cy="6051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Výsledná trasa č. 2</a:t>
            </a:r>
            <a:endParaRPr lang="cs-CZ" dirty="0"/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18602" t="33067" r="18538" b="22463"/>
          <a:stretch/>
        </p:blipFill>
        <p:spPr bwMode="auto">
          <a:xfrm>
            <a:off x="1259903" y="2107308"/>
            <a:ext cx="9566786" cy="3951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04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166259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Ekonomická zhodnocení:</a:t>
            </a:r>
            <a:br>
              <a:rPr lang="cs-CZ" dirty="0" smtClean="0"/>
            </a:br>
            <a:r>
              <a:rPr lang="cs-CZ" dirty="0" smtClean="0"/>
              <a:t>Stanovení optimální trasy č. 3</a:t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95423"/>
              </p:ext>
            </p:extLst>
          </p:nvPr>
        </p:nvGraphicFramePr>
        <p:xfrm>
          <a:off x="609599" y="3244880"/>
          <a:ext cx="109728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14330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Trasa č. 3</a:t>
                      </a:r>
                      <a:endParaRPr kumimoji="0" lang="cs-CZ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3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Neoptimalizovaná trasa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Optimalizovaná trasa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Náklady na trasu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8 358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8 106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Celkové náklady na trasu dle plánu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83 580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81 060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Úspora [Kč]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2 520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4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56896" y="1183978"/>
            <a:ext cx="10972800" cy="6051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Výsledná trasa č. 3</a:t>
            </a:r>
            <a:endParaRPr lang="cs-CZ" dirty="0"/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5013" t="9864" r="13003" b="1019"/>
          <a:stretch/>
        </p:blipFill>
        <p:spPr bwMode="auto">
          <a:xfrm>
            <a:off x="2346025" y="1790389"/>
            <a:ext cx="7499950" cy="4423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2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703871"/>
            <a:ext cx="10972800" cy="2359524"/>
          </a:xfrm>
        </p:spPr>
        <p:txBody>
          <a:bodyPr/>
          <a:lstStyle/>
          <a:p>
            <a:r>
              <a:rPr lang="cs-CZ" dirty="0" smtClean="0"/>
              <a:t>Využití metod operačního výzkumu pro optimalizaci rozvozových tras </a:t>
            </a:r>
          </a:p>
          <a:p>
            <a:r>
              <a:rPr lang="cs-CZ" dirty="0" smtClean="0"/>
              <a:t>Jednotné postupy pro plánování rozvozových tras </a:t>
            </a:r>
          </a:p>
          <a:p>
            <a:r>
              <a:rPr lang="cs-CZ" dirty="0" smtClean="0"/>
              <a:t>Zkvalitnění kooperace mezi jednotlivými odděleními </a:t>
            </a:r>
            <a:r>
              <a:rPr lang="cs-CZ" dirty="0" smtClean="0"/>
              <a:t>            při </a:t>
            </a:r>
            <a:r>
              <a:rPr lang="cs-CZ" dirty="0" smtClean="0"/>
              <a:t>plánování marketingových akcí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xmlns="" id="{06FE7736-7DD6-411F-824F-8F4A4732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7260"/>
            <a:ext cx="10972800" cy="1143000"/>
          </a:xfrm>
        </p:spPr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xmlns="" id="{06FE7736-7DD6-411F-824F-8F4A4732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4" y="3096496"/>
            <a:ext cx="10972800" cy="1143000"/>
          </a:xfrm>
        </p:spPr>
        <p:txBody>
          <a:bodyPr/>
          <a:lstStyle/>
          <a:p>
            <a:pPr algn="ctr"/>
            <a:r>
              <a:rPr lang="cs-CZ" dirty="0"/>
              <a:t>Děkuji Vám za pozornost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0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D7C270F-FBD2-4DA2-A692-4AAE537DE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16301"/>
            <a:ext cx="10972800" cy="2471776"/>
          </a:xfrm>
        </p:spPr>
        <p:txBody>
          <a:bodyPr>
            <a:noAutofit/>
          </a:bodyPr>
          <a:lstStyle/>
          <a:p>
            <a:pPr algn="just"/>
            <a:r>
              <a:rPr lang="cs-CZ" dirty="0"/>
              <a:t>Bude práce ve společnosti Saint-</a:t>
            </a:r>
            <a:r>
              <a:rPr lang="cs-CZ" dirty="0" err="1"/>
              <a:t>Gobain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Products</a:t>
            </a:r>
            <a:r>
              <a:rPr lang="cs-CZ" dirty="0" smtClean="0"/>
              <a:t> </a:t>
            </a:r>
            <a:r>
              <a:rPr lang="cs-CZ" dirty="0"/>
              <a:t>CZ a.s. aplikovatelná?</a:t>
            </a:r>
          </a:p>
          <a:p>
            <a:pPr algn="l"/>
            <a:endParaRPr lang="cs-CZ" dirty="0"/>
          </a:p>
          <a:p>
            <a:pPr algn="just"/>
            <a:r>
              <a:rPr lang="cs-CZ" dirty="0"/>
              <a:t>Na straně 74 uvádíte „Vzhledem k rozsáhlosti trasy číslo 2, bylo rozhodnuto, že bude obsluhována kamionovou soupravou o tonáži 24 tun.“ Prosím o vysvětlení. 	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xmlns="" id="{06FE7736-7DD6-411F-824F-8F4A4732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72586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Doplňující dotazy vedoucího diplomové práce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1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D7C270F-FBD2-4DA2-A692-4AAE537DE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59510"/>
            <a:ext cx="10972800" cy="2339860"/>
          </a:xfrm>
        </p:spPr>
        <p:txBody>
          <a:bodyPr/>
          <a:lstStyle/>
          <a:p>
            <a:pPr algn="l"/>
            <a:r>
              <a:rPr lang="cs-CZ" dirty="0"/>
              <a:t>Budou nebo již byly Vaše návrhy využity v praxi?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xmlns="" id="{06FE7736-7DD6-411F-824F-8F4A4732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6776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Doplňující dotazy oponenta diplomové práce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7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D7C270F-FBD2-4DA2-A692-4AAE537DE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41535"/>
            <a:ext cx="109728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dirty="0"/>
              <a:t>Cílem diplomové práce je provést analýzu životního cyklu objednávky v logistickém sytému společnosti Saint-</a:t>
            </a:r>
            <a:r>
              <a:rPr lang="cs-CZ" dirty="0" err="1"/>
              <a:t>Gobain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 CZ a.s. a na základě této analýzy navrhnout optimalizaci životního cyklu objednávky.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xmlns="" id="{06FE7736-7DD6-411F-824F-8F4A4732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98820"/>
            <a:ext cx="10972800" cy="1143000"/>
          </a:xfrm>
        </p:spPr>
        <p:txBody>
          <a:bodyPr/>
          <a:lstStyle/>
          <a:p>
            <a:pPr algn="ctr"/>
            <a:r>
              <a:rPr lang="cs-CZ" dirty="0"/>
              <a:t>Cíl diplomové práce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8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09600" y="2385552"/>
            <a:ext cx="10972800" cy="29986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Analýza firemních dokumentů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Řízené rozhovory s pracovníky odbytu společnosti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Kritická analýza společnosti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Metody operačního výzkumu pro řešení dopravního problému</a:t>
            </a:r>
          </a:p>
          <a:p>
            <a:pPr lvl="1"/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9600" y="1123911"/>
            <a:ext cx="10972800" cy="1143000"/>
          </a:xfrm>
        </p:spPr>
        <p:txBody>
          <a:bodyPr/>
          <a:lstStyle/>
          <a:p>
            <a:pPr algn="ctr"/>
            <a:r>
              <a:rPr lang="cs-CZ" dirty="0" smtClean="0"/>
              <a:t>Použité metody</a:t>
            </a:r>
            <a:endParaRPr lang="cs-CZ" dirty="0"/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609600" y="256426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s-CZ"/>
          </a:p>
        </p:txBody>
      </p:sp>
      <p:sp>
        <p:nvSpPr>
          <p:cNvPr id="11" name="Nadpis 6"/>
          <p:cNvSpPr txBox="1">
            <a:spLocks/>
          </p:cNvSpPr>
          <p:nvPr/>
        </p:nvSpPr>
        <p:spPr>
          <a:xfrm>
            <a:off x="609600" y="1272586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2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2576052"/>
            <a:ext cx="10972800" cy="3431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Založena v roce 1997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Součástí mezinárodní skupiny Saint-</a:t>
            </a:r>
            <a:r>
              <a:rPr lang="cs-CZ" dirty="0" err="1" smtClean="0"/>
              <a:t>Gobain</a:t>
            </a:r>
            <a:r>
              <a:rPr lang="cs-CZ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Výrobce a dodavatel stavebních materiálů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5 divizí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Divize Weber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306190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Saint-</a:t>
            </a:r>
            <a:r>
              <a:rPr lang="cs-CZ" dirty="0" err="1" smtClean="0"/>
              <a:t>Gobain</a:t>
            </a:r>
            <a:r>
              <a:rPr lang="cs-CZ" dirty="0" smtClean="0"/>
              <a:t> </a:t>
            </a:r>
            <a:r>
              <a:rPr lang="cs-CZ" dirty="0" err="1" smtClean="0"/>
              <a:t>Construction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r>
              <a:rPr lang="cs-CZ" dirty="0" smtClean="0"/>
              <a:t> CZ, a.s.</a:t>
            </a:r>
            <a:endParaRPr lang="cs-CZ" dirty="0"/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13471" t="26511" r="13085" b="30730"/>
          <a:stretch/>
        </p:blipFill>
        <p:spPr bwMode="auto">
          <a:xfrm>
            <a:off x="8095605" y="4839519"/>
            <a:ext cx="3335655" cy="109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2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2377122"/>
            <a:ext cx="10972800" cy="34017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Výroba materiálů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Příjem objednávky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Objednání materiálu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Doprava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Expedice ze skladu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93145"/>
            <a:ext cx="10972800" cy="1143000"/>
          </a:xfrm>
        </p:spPr>
        <p:txBody>
          <a:bodyPr/>
          <a:lstStyle/>
          <a:p>
            <a:pPr algn="ctr"/>
            <a:r>
              <a:rPr lang="cs-CZ" dirty="0" smtClean="0"/>
              <a:t>Analýza životního cyklu objednávky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1938" t="21649" r="34920" b="24017"/>
          <a:stretch/>
        </p:blipFill>
        <p:spPr>
          <a:xfrm>
            <a:off x="2927648" y="1984615"/>
            <a:ext cx="6237120" cy="4418627"/>
          </a:xfrm>
          <a:prstGeom prst="rect">
            <a:avLst/>
          </a:prstGeom>
        </p:spPr>
      </p:pic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9768" y="117915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Vývojový diagram životního cyklu objednávky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9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2456563"/>
            <a:ext cx="10972800" cy="34214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Dopravní problém – 4 stavby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Metoda severozápadního rohu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Metoda indexová</a:t>
            </a:r>
          </a:p>
          <a:p>
            <a:pPr lvl="1">
              <a:lnSpc>
                <a:spcPct val="150000"/>
              </a:lnSpc>
            </a:pPr>
            <a:r>
              <a:rPr lang="cs-CZ" dirty="0" err="1" smtClean="0"/>
              <a:t>Vogelova</a:t>
            </a:r>
            <a:r>
              <a:rPr lang="cs-CZ" dirty="0" smtClean="0"/>
              <a:t> aproximační metoda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Stanovení optimální trasy – síť poboček stavebnin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Metoda nejbližšího souseda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83978"/>
            <a:ext cx="10972800" cy="1143000"/>
          </a:xfrm>
        </p:spPr>
        <p:txBody>
          <a:bodyPr/>
          <a:lstStyle/>
          <a:p>
            <a:pPr algn="ctr"/>
            <a:r>
              <a:rPr lang="cs-CZ" dirty="0" smtClean="0"/>
              <a:t>Návrh optimalizačních opatření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5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155318"/>
              </p:ext>
            </p:extLst>
          </p:nvPr>
        </p:nvGraphicFramePr>
        <p:xfrm>
          <a:off x="609600" y="2625213"/>
          <a:ext cx="10972800" cy="2959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  <a:gridCol w="1828800"/>
              </a:tblGrid>
              <a:tr h="1015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Původní trasa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       (dle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zvyklostí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Metoda severozápadního rohu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Metoda indexová vzestupná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Metoda indexová sestupná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Vogelova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 aproximační metoda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8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Praha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283 806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207 990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220 482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228 672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208 890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8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Liberec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98 154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212 976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120 060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143 666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123 300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8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Prostějov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160 308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185 148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181 080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196 812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165 222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8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effectLst/>
                        </a:rPr>
                        <a:t>542 286 Kč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effectLst/>
                        </a:rPr>
                        <a:t>606 114 Kč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effectLst/>
                        </a:rPr>
                        <a:t>521 622 Kč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effectLst/>
                        </a:rPr>
                        <a:t>569 090 Kč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effectLst/>
                        </a:rPr>
                        <a:t>497 412 Kč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8652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Ekonomická zhodnocení: </a:t>
            </a:r>
            <a:br>
              <a:rPr lang="cs-CZ" dirty="0" smtClean="0"/>
            </a:br>
            <a:r>
              <a:rPr lang="cs-CZ" dirty="0" smtClean="0"/>
              <a:t>Dopravní problém – 4 stavby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0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ek obrázku pro Logo všt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59632" cy="127258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7648" y="2606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Vysoká škola technická a ekonomická</a:t>
            </a:r>
          </a:p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Ústav technicko-technologický</a:t>
            </a:r>
          </a:p>
          <a:p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432" y="167325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Ekonomická zhodnocení:</a:t>
            </a:r>
            <a:br>
              <a:rPr lang="cs-CZ" dirty="0" smtClean="0"/>
            </a:br>
            <a:r>
              <a:rPr lang="cs-CZ" dirty="0" smtClean="0"/>
              <a:t>Stanovení optimální trasy č. 1 </a:t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401399"/>
              </p:ext>
            </p:extLst>
          </p:nvPr>
        </p:nvGraphicFramePr>
        <p:xfrm>
          <a:off x="619432" y="3305522"/>
          <a:ext cx="109728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Trasa č. 1 </a:t>
                      </a:r>
                      <a:endParaRPr kumimoji="0" lang="cs-CZ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Neoptimalizovaná trasa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Optimalizovaná trasa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Náklady na trasu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5 040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4 851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Celkové náklady na trasu dle plánu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60 480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58 212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Úspora [Kč]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2 268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8D1A-040F-48A4-8A0B-BF1AF68D8A0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8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5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E6CDD3"/>
      </a:accent1>
      <a:accent2>
        <a:srgbClr val="E6CCD2"/>
      </a:accent2>
      <a:accent3>
        <a:srgbClr val="FBE3E4"/>
      </a:accent3>
      <a:accent4>
        <a:srgbClr val="A3171E"/>
      </a:accent4>
      <a:accent5>
        <a:srgbClr val="EE8D92"/>
      </a:accent5>
      <a:accent6>
        <a:srgbClr val="E6CCD2"/>
      </a:accent6>
      <a:hlink>
        <a:srgbClr val="F3ACAF"/>
      </a:hlink>
      <a:folHlink>
        <a:srgbClr val="2E161B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544</Words>
  <Application>Microsoft Office PowerPoint</Application>
  <PresentationFormat>Širokoúhlá obrazovka</PresentationFormat>
  <Paragraphs>171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MS Mincho</vt:lpstr>
      <vt:lpstr>Calibri</vt:lpstr>
      <vt:lpstr>Lucida Sans Unicode</vt:lpstr>
      <vt:lpstr>Times New Roman</vt:lpstr>
      <vt:lpstr>Verdana</vt:lpstr>
      <vt:lpstr>Wingdings 2</vt:lpstr>
      <vt:lpstr>Wingdings 3</vt:lpstr>
      <vt:lpstr>Shluk</vt:lpstr>
      <vt:lpstr>Logistický a výrobní proces   ve společnosti Saint-Gobain Construction Products CZ a.s. </vt:lpstr>
      <vt:lpstr>Cíl diplomové práce</vt:lpstr>
      <vt:lpstr>Použité metody</vt:lpstr>
      <vt:lpstr>Saint-Gobain Construction Products CZ, a.s.</vt:lpstr>
      <vt:lpstr>Analýza životního cyklu objednávky</vt:lpstr>
      <vt:lpstr>Vývojový diagram životního cyklu objednávky</vt:lpstr>
      <vt:lpstr>Návrh optimalizačních opatření</vt:lpstr>
      <vt:lpstr>Ekonomická zhodnocení:  Dopravní problém – 4 stavby</vt:lpstr>
      <vt:lpstr>Ekonomická zhodnocení: Stanovení optimální trasy č. 1  </vt:lpstr>
      <vt:lpstr>Výsledná trasa č. 1</vt:lpstr>
      <vt:lpstr>Ekonomická zhodnocení: Stanovení optimální trasy č. 2 </vt:lpstr>
      <vt:lpstr>Výsledná trasa č. 2</vt:lpstr>
      <vt:lpstr>Ekonomická zhodnocení: Stanovení optimální trasy č. 3 </vt:lpstr>
      <vt:lpstr>Výsledná trasa č. 3</vt:lpstr>
      <vt:lpstr>Závěrečné shrnutí</vt:lpstr>
      <vt:lpstr>Děkuji Vám za pozornost</vt:lpstr>
      <vt:lpstr>Doplňující dotazy vedoucího diplomové práce</vt:lpstr>
      <vt:lpstr>Doplňující dotazy oponenta diplomové práce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Zizala</dc:creator>
  <cp:lastModifiedBy>Zizala</cp:lastModifiedBy>
  <cp:revision>28</cp:revision>
  <dcterms:created xsi:type="dcterms:W3CDTF">2018-01-16T20:53:33Z</dcterms:created>
  <dcterms:modified xsi:type="dcterms:W3CDTF">2018-01-22T19:33:51Z</dcterms:modified>
</cp:coreProperties>
</file>