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11" r:id="rId1"/>
  </p:sldMasterIdLst>
  <p:sldIdLst>
    <p:sldId id="256" r:id="rId2"/>
    <p:sldId id="257" r:id="rId3"/>
    <p:sldId id="258" r:id="rId4"/>
    <p:sldId id="259" r:id="rId5"/>
    <p:sldId id="262" r:id="rId6"/>
    <p:sldId id="261" r:id="rId7"/>
    <p:sldId id="260" r:id="rId8"/>
    <p:sldId id="264" r:id="rId9"/>
    <p:sldId id="265" r:id="rId10"/>
    <p:sldId id="263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0279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3904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139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47263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69813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71135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27908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53545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2222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5211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8696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7009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1364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3460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1389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2374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1684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1573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  <p:sldLayoutId id="2147483724" r:id="rId13"/>
    <p:sldLayoutId id="2147483725" r:id="rId14"/>
    <p:sldLayoutId id="2147483726" r:id="rId15"/>
    <p:sldLayoutId id="2147483727" r:id="rId16"/>
    <p:sldLayoutId id="2147483728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2FAC4C4C-0E9E-44A9-AA93-2BD4905566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38353" y="1380068"/>
            <a:ext cx="7664670" cy="2616199"/>
          </a:xfrm>
        </p:spPr>
        <p:txBody>
          <a:bodyPr>
            <a:normAutofit fontScale="90000"/>
          </a:bodyPr>
          <a:lstStyle/>
          <a:p>
            <a:r>
              <a:rPr lang="cs-CZ" dirty="0"/>
              <a:t>Návrh dispozice veřejného logistického centra v Jihočeském kraji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A64EC8A4-46D3-4810-B714-92A9F18056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26627" y="4472306"/>
            <a:ext cx="6276396" cy="1976619"/>
          </a:xfrm>
        </p:spPr>
        <p:txBody>
          <a:bodyPr/>
          <a:lstStyle/>
          <a:p>
            <a:pPr algn="l"/>
            <a:r>
              <a:rPr lang="cs-CZ" dirty="0" smtClean="0"/>
              <a:t>Autor práce:		Bc</a:t>
            </a:r>
            <a:r>
              <a:rPr lang="cs-CZ" dirty="0"/>
              <a:t>. Jaroslav </a:t>
            </a:r>
            <a:r>
              <a:rPr lang="cs-CZ" dirty="0" smtClean="0"/>
              <a:t>Horský</a:t>
            </a:r>
          </a:p>
          <a:p>
            <a:pPr algn="l"/>
            <a:endParaRPr lang="cs-CZ" dirty="0" smtClean="0"/>
          </a:p>
          <a:p>
            <a:pPr algn="l"/>
            <a:r>
              <a:rPr lang="cs-CZ" dirty="0"/>
              <a:t>Vedoucí </a:t>
            </a:r>
            <a:r>
              <a:rPr lang="cs-CZ" dirty="0" smtClean="0"/>
              <a:t>práce:	doc</a:t>
            </a:r>
            <a:r>
              <a:rPr lang="cs-CZ" dirty="0"/>
              <a:t>. Ing. Ján </a:t>
            </a:r>
            <a:r>
              <a:rPr lang="cs-CZ" dirty="0" err="1"/>
              <a:t>Ližbetin</a:t>
            </a:r>
            <a:r>
              <a:rPr lang="cs-CZ" dirty="0"/>
              <a:t>, PhD</a:t>
            </a:r>
            <a:r>
              <a:rPr lang="cs-CZ" dirty="0" smtClean="0"/>
              <a:t>.</a:t>
            </a:r>
          </a:p>
          <a:p>
            <a:pPr algn="l"/>
            <a:r>
              <a:rPr lang="cs-CZ" dirty="0" smtClean="0"/>
              <a:t>Oponent práce:	Ing</a:t>
            </a:r>
            <a:r>
              <a:rPr lang="cs-CZ" dirty="0"/>
              <a:t>. Jaroslav Pospíšil, Ph.D.</a:t>
            </a:r>
          </a:p>
        </p:txBody>
      </p:sp>
    </p:spTree>
    <p:extLst>
      <p:ext uri="{BB962C8B-B14F-4D97-AF65-F5344CB8AC3E}">
        <p14:creationId xmlns:p14="http://schemas.microsoft.com/office/powerpoint/2010/main" val="2934471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Závěrečné shrnutí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Návrh nové lokace veřejného logistického </a:t>
            </a:r>
            <a:r>
              <a:rPr lang="cs-CZ" dirty="0" smtClean="0"/>
              <a:t>centra.</a:t>
            </a:r>
          </a:p>
          <a:p>
            <a:pPr lvl="1"/>
            <a:r>
              <a:rPr lang="cs-CZ" dirty="0" err="1" smtClean="0"/>
              <a:t>Trimodální</a:t>
            </a:r>
            <a:r>
              <a:rPr lang="cs-CZ" dirty="0" smtClean="0"/>
              <a:t> napojení.</a:t>
            </a:r>
            <a:endParaRPr lang="cs-CZ" dirty="0"/>
          </a:p>
          <a:p>
            <a:pPr lvl="1"/>
            <a:r>
              <a:rPr lang="cs-CZ" dirty="0"/>
              <a:t>V souladu s dopravní politikou </a:t>
            </a:r>
            <a:r>
              <a:rPr lang="cs-CZ" dirty="0" smtClean="0"/>
              <a:t>ČR.</a:t>
            </a:r>
            <a:endParaRPr lang="cs-CZ" dirty="0"/>
          </a:p>
          <a:p>
            <a:pPr lvl="1"/>
            <a:r>
              <a:rPr lang="cs-CZ" dirty="0"/>
              <a:t>V souladu s územním </a:t>
            </a:r>
            <a:r>
              <a:rPr lang="cs-CZ" dirty="0" smtClean="0"/>
              <a:t>plánem Jihočeského kraje.</a:t>
            </a:r>
            <a:endParaRPr lang="cs-CZ" dirty="0"/>
          </a:p>
          <a:p>
            <a:pPr lvl="1"/>
            <a:r>
              <a:rPr lang="cs-CZ" dirty="0"/>
              <a:t>Konkurenceschopné vůči dosavadnímu </a:t>
            </a:r>
            <a:r>
              <a:rPr lang="cs-CZ" dirty="0" smtClean="0"/>
              <a:t>návrhu VLC - Nemanice.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0937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Doplňující dotaz vedoucího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Kdo by měl podle Vás postavit a provozovat logistická centra v ČR?</a:t>
            </a:r>
          </a:p>
        </p:txBody>
      </p:sp>
    </p:spTree>
    <p:extLst>
      <p:ext uri="{BB962C8B-B14F-4D97-AF65-F5344CB8AC3E}">
        <p14:creationId xmlns:p14="http://schemas.microsoft.com/office/powerpoint/2010/main" val="3220533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Doplňující dotazy oponenta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Vysvětlete odborné pojmy multikriteriální analýza a </a:t>
            </a:r>
            <a:r>
              <a:rPr lang="cs-CZ" dirty="0" err="1"/>
              <a:t>intermodalita</a:t>
            </a:r>
            <a:r>
              <a:rPr lang="cs-CZ" dirty="0"/>
              <a:t> v nákladní dopravě</a:t>
            </a:r>
            <a:r>
              <a:rPr lang="cs-CZ" dirty="0" smtClean="0"/>
              <a:t>.</a:t>
            </a:r>
          </a:p>
          <a:p>
            <a:endParaRPr lang="cs-CZ" dirty="0"/>
          </a:p>
          <a:p>
            <a:r>
              <a:rPr lang="cs-CZ" dirty="0"/>
              <a:t>Jaké jsou další technické prostředky pro manipulaci a přepravu kontejnerů ISO-1C?</a:t>
            </a:r>
          </a:p>
        </p:txBody>
      </p:sp>
    </p:spTree>
    <p:extLst>
      <p:ext uri="{BB962C8B-B14F-4D97-AF65-F5344CB8AC3E}">
        <p14:creationId xmlns:p14="http://schemas.microsoft.com/office/powerpoint/2010/main" val="1809071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2642937"/>
            <a:ext cx="10018713" cy="1752599"/>
          </a:xfrm>
        </p:spPr>
        <p:txBody>
          <a:bodyPr/>
          <a:lstStyle/>
          <a:p>
            <a:r>
              <a:rPr lang="cs-CZ" dirty="0" smtClean="0"/>
              <a:t>Děkuji za Vaši pozornost.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3938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E1D35EED-18CB-42E2-BEDF-8248F26ED5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Motivace a důvody k řešení daného problému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DF137933-967A-41BD-BCBD-D2A56D1B58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Aktuální problematika</a:t>
            </a:r>
            <a:r>
              <a:rPr lang="cs-CZ" dirty="0" smtClean="0"/>
              <a:t>.</a:t>
            </a:r>
            <a:endParaRPr lang="cs-CZ" dirty="0"/>
          </a:p>
          <a:p>
            <a:pPr lvl="1"/>
            <a:r>
              <a:rPr lang="cs-CZ" dirty="0"/>
              <a:t>Řešená v rámci strategických dokumentů dopravní politiky ČR.</a:t>
            </a:r>
          </a:p>
          <a:p>
            <a:pPr lvl="1"/>
            <a:endParaRPr lang="cs-CZ" dirty="0"/>
          </a:p>
          <a:p>
            <a:r>
              <a:rPr lang="cs-CZ" dirty="0"/>
              <a:t>Využití teoretických poznatků k řešení praktického problému.</a:t>
            </a:r>
          </a:p>
          <a:p>
            <a:pPr lvl="1"/>
            <a:r>
              <a:rPr lang="cs-CZ" dirty="0"/>
              <a:t>Komplexní zaměření</a:t>
            </a:r>
            <a:r>
              <a:rPr lang="cs-CZ" dirty="0" smtClean="0"/>
              <a:t>.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93019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08E8B042-D283-4D4B-84BF-F57B521390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 práce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799ABB11-A315-442D-A318-A9FE060C72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Návrh dispozice veřejného logistického centra pro Jihočeský kraj</a:t>
            </a:r>
          </a:p>
          <a:p>
            <a:pPr lvl="1"/>
            <a:r>
              <a:rPr lang="cs-CZ" dirty="0"/>
              <a:t>včetně infrastrukturního umístění,</a:t>
            </a:r>
          </a:p>
          <a:p>
            <a:pPr lvl="1"/>
            <a:r>
              <a:rPr lang="cs-CZ" dirty="0"/>
              <a:t>alokace relevantních prvků centra</a:t>
            </a:r>
          </a:p>
          <a:p>
            <a:pPr lvl="1"/>
            <a:r>
              <a:rPr lang="cs-CZ" dirty="0"/>
              <a:t>a stanovení základních parametrů centra.</a:t>
            </a:r>
          </a:p>
          <a:p>
            <a:pPr lvl="1"/>
            <a:r>
              <a:rPr lang="cs-CZ" dirty="0"/>
              <a:t>Součástí návrhu je provozně ekonomické zhodnocení návrhu.</a:t>
            </a:r>
          </a:p>
        </p:txBody>
      </p:sp>
    </p:spTree>
    <p:extLst>
      <p:ext uri="{BB962C8B-B14F-4D97-AF65-F5344CB8AC3E}">
        <p14:creationId xmlns:p14="http://schemas.microsoft.com/office/powerpoint/2010/main" val="1213675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F4FD7377-CF92-41F9-BF29-882A621018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Použité metody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CCC52858-830A-4765-A037-F5242B6580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2666999"/>
            <a:ext cx="10018713" cy="3910264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Analýza:</a:t>
            </a:r>
          </a:p>
          <a:p>
            <a:pPr lvl="1"/>
            <a:r>
              <a:rPr lang="cs-CZ" dirty="0" smtClean="0"/>
              <a:t>Strategické dokumenty dopravní politiky ČR.</a:t>
            </a:r>
          </a:p>
          <a:p>
            <a:pPr lvl="1"/>
            <a:r>
              <a:rPr lang="cs-CZ" dirty="0" smtClean="0"/>
              <a:t>Dosavadní návrh řešení – VLC Nemanice.</a:t>
            </a:r>
          </a:p>
          <a:p>
            <a:pPr lvl="1"/>
            <a:r>
              <a:rPr lang="cs-CZ" dirty="0" smtClean="0"/>
              <a:t>Tržní potenciál – zbožové proudy, dopravní infrastruktura, nabídka dopravních služeb, poptávka po dopravních službách.</a:t>
            </a:r>
          </a:p>
          <a:p>
            <a:pPr lvl="1"/>
            <a:endParaRPr lang="cs-CZ" dirty="0"/>
          </a:p>
          <a:p>
            <a:pPr lvl="1"/>
            <a:r>
              <a:rPr lang="cs-CZ" dirty="0" smtClean="0"/>
              <a:t>Kartografické podklady.</a:t>
            </a:r>
          </a:p>
          <a:p>
            <a:pPr lvl="1"/>
            <a:r>
              <a:rPr lang="cs-CZ" dirty="0" smtClean="0"/>
              <a:t>Územně analytické podklady.</a:t>
            </a:r>
          </a:p>
          <a:p>
            <a:pPr lvl="1"/>
            <a:r>
              <a:rPr lang="cs-CZ" dirty="0" smtClean="0"/>
              <a:t>Katastr nemovitostí.</a:t>
            </a:r>
          </a:p>
          <a:p>
            <a:pPr lvl="1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92717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Použité metody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Rozhovory a dotazování:</a:t>
            </a:r>
          </a:p>
          <a:p>
            <a:pPr lvl="1"/>
            <a:r>
              <a:rPr lang="cs-CZ" dirty="0" smtClean="0"/>
              <a:t>Konzultace ohledně problematiky stavebně technického charakteru.</a:t>
            </a:r>
          </a:p>
          <a:p>
            <a:pPr lvl="2"/>
            <a:r>
              <a:rPr lang="cs-CZ" dirty="0" smtClean="0"/>
              <a:t>Bc. Tomáš Kratochvíl – technický dozor staveb SŽDC </a:t>
            </a:r>
            <a:r>
              <a:rPr lang="cs-CZ" dirty="0" err="1" smtClean="0"/>
              <a:t>s.o</a:t>
            </a:r>
            <a:r>
              <a:rPr lang="cs-CZ" dirty="0" smtClean="0"/>
              <a:t>..</a:t>
            </a:r>
          </a:p>
          <a:p>
            <a:pPr lvl="2"/>
            <a:endParaRPr lang="cs-CZ" dirty="0" smtClean="0"/>
          </a:p>
          <a:p>
            <a:pPr lvl="1"/>
            <a:r>
              <a:rPr lang="cs-CZ" dirty="0" smtClean="0"/>
              <a:t>Dotazování ohledně potenciálu kombinované dopravy v Jihočeském kraji.</a:t>
            </a:r>
          </a:p>
          <a:p>
            <a:pPr lvl="2"/>
            <a:r>
              <a:rPr lang="cs-CZ" dirty="0" smtClean="0"/>
              <a:t>Ing. Jiří Samek – výkonný ředitel METRANS a.s..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1323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Použité metody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0" y="2438399"/>
            <a:ext cx="10018713" cy="3962401"/>
          </a:xfrm>
        </p:spPr>
        <p:txBody>
          <a:bodyPr>
            <a:normAutofit/>
          </a:bodyPr>
          <a:lstStyle/>
          <a:p>
            <a:r>
              <a:rPr lang="cs-CZ" dirty="0" smtClean="0"/>
              <a:t>Modelování</a:t>
            </a:r>
          </a:p>
          <a:p>
            <a:pPr lvl="1"/>
            <a:r>
              <a:rPr lang="cs-CZ" dirty="0" smtClean="0"/>
              <a:t>Matematické – pro stanovení základních parametrů </a:t>
            </a:r>
            <a:r>
              <a:rPr lang="cs-CZ" dirty="0" smtClean="0"/>
              <a:t>a provozní technologie VLC</a:t>
            </a:r>
            <a:r>
              <a:rPr lang="cs-CZ" dirty="0" smtClean="0"/>
              <a:t>.</a:t>
            </a:r>
          </a:p>
          <a:p>
            <a:pPr lvl="2"/>
            <a:r>
              <a:rPr lang="cs-CZ" dirty="0" smtClean="0"/>
              <a:t>Pro skladové plochy.</a:t>
            </a:r>
          </a:p>
          <a:p>
            <a:pPr lvl="2"/>
            <a:r>
              <a:rPr lang="cs-CZ" dirty="0" smtClean="0"/>
              <a:t>Pro terminál kombinované dopravy.</a:t>
            </a:r>
            <a:endParaRPr lang="cs-CZ" dirty="0" smtClean="0"/>
          </a:p>
          <a:p>
            <a:pPr lvl="1"/>
            <a:endParaRPr lang="cs-CZ" dirty="0" smtClean="0"/>
          </a:p>
          <a:p>
            <a:r>
              <a:rPr lang="cs-CZ" dirty="0" smtClean="0"/>
              <a:t>Komparace</a:t>
            </a:r>
          </a:p>
          <a:p>
            <a:pPr lvl="1"/>
            <a:r>
              <a:rPr lang="cs-CZ" dirty="0" smtClean="0"/>
              <a:t>S původním návrhem řešení pomocí úlohy diskrétní lokace.</a:t>
            </a:r>
          </a:p>
          <a:p>
            <a:pPr lvl="1"/>
            <a:r>
              <a:rPr lang="cs-CZ" dirty="0" smtClean="0"/>
              <a:t>Metoda TOPSIS.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6615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A6CBB497-0AF5-430B-8745-9A5FB4567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Dosažené výsledky a přínos práce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5836CFF8-6742-4AF1-ADD4-91F3959E5D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Výběr lokace VLC:</a:t>
            </a:r>
          </a:p>
          <a:p>
            <a:pPr lvl="1"/>
            <a:r>
              <a:rPr lang="cs-CZ" sz="2200" dirty="0" smtClean="0"/>
              <a:t>Boršov nad Vltavou</a:t>
            </a:r>
          </a:p>
          <a:p>
            <a:pPr lvl="1"/>
            <a:endParaRPr lang="cs-CZ" sz="2200" dirty="0" smtClean="0"/>
          </a:p>
          <a:p>
            <a:pPr lvl="2"/>
            <a:r>
              <a:rPr lang="cs-CZ" sz="2200" dirty="0" smtClean="0"/>
              <a:t>S napojením na silniční, železniční a leteckou infrastrukturu.</a:t>
            </a:r>
          </a:p>
          <a:p>
            <a:pPr lvl="2"/>
            <a:r>
              <a:rPr lang="cs-CZ" sz="2200" dirty="0" smtClean="0"/>
              <a:t>Dostatečná plocha s možností expanze a v nekomplikovaném terénu.</a:t>
            </a:r>
          </a:p>
          <a:p>
            <a:pPr lvl="2"/>
            <a:r>
              <a:rPr lang="cs-CZ" sz="2200" dirty="0" smtClean="0"/>
              <a:t>V souladu s územně analytickými podklady.</a:t>
            </a:r>
          </a:p>
          <a:p>
            <a:pPr lvl="2"/>
            <a:r>
              <a:rPr lang="cs-CZ" sz="2200" dirty="0" smtClean="0"/>
              <a:t>Napojení na inženýrské sítě.</a:t>
            </a:r>
          </a:p>
          <a:p>
            <a:pPr lvl="2"/>
            <a:r>
              <a:rPr lang="cs-CZ" sz="2200" dirty="0"/>
              <a:t>Ú</a:t>
            </a:r>
            <a:r>
              <a:rPr lang="cs-CZ" sz="2200" dirty="0" smtClean="0"/>
              <a:t>zemní rozhodnutí a možnost zahájení výstavby na převážné části pozemku.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507895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Dosažené výsledky a přínos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Stanovení základních parametrů VLC:</a:t>
            </a:r>
          </a:p>
          <a:p>
            <a:pPr lvl="1"/>
            <a:r>
              <a:rPr lang="cs-CZ" dirty="0" smtClean="0"/>
              <a:t>Dle aktuálních potřeb.</a:t>
            </a:r>
          </a:p>
          <a:p>
            <a:pPr lvl="1"/>
            <a:r>
              <a:rPr lang="cs-CZ" dirty="0" smtClean="0"/>
              <a:t>Pro skladové plochy.</a:t>
            </a:r>
          </a:p>
          <a:p>
            <a:pPr lvl="1"/>
            <a:r>
              <a:rPr lang="cs-CZ" dirty="0" smtClean="0"/>
              <a:t>Pro terminál kombinované dopravy.</a:t>
            </a:r>
          </a:p>
          <a:p>
            <a:pPr lvl="1"/>
            <a:r>
              <a:rPr lang="cs-CZ" dirty="0" smtClean="0"/>
              <a:t>Návrh struktury ploch VLC.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61757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Dosažené výsledky a přínos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0" y="2646947"/>
            <a:ext cx="10018713" cy="3978442"/>
          </a:xfrm>
        </p:spPr>
        <p:txBody>
          <a:bodyPr>
            <a:normAutofit/>
          </a:bodyPr>
          <a:lstStyle/>
          <a:p>
            <a:r>
              <a:rPr lang="cs-CZ" dirty="0" smtClean="0"/>
              <a:t>Zhodnocení návrhu</a:t>
            </a:r>
          </a:p>
          <a:p>
            <a:pPr lvl="1"/>
            <a:r>
              <a:rPr lang="cs-CZ" dirty="0" smtClean="0"/>
              <a:t>Ekonomické zhodnocení návrhu:</a:t>
            </a:r>
          </a:p>
          <a:p>
            <a:pPr lvl="2"/>
            <a:r>
              <a:rPr lang="cs-CZ" dirty="0" smtClean="0"/>
              <a:t>Náklady spojené s výstavbou VLC.</a:t>
            </a:r>
          </a:p>
          <a:p>
            <a:pPr lvl="1"/>
            <a:endParaRPr lang="cs-CZ" dirty="0"/>
          </a:p>
          <a:p>
            <a:pPr lvl="1"/>
            <a:r>
              <a:rPr lang="cs-CZ" dirty="0" smtClean="0"/>
              <a:t>Zhodnocení pomocí úlohy diskrétní lokace:</a:t>
            </a:r>
          </a:p>
          <a:p>
            <a:pPr lvl="2"/>
            <a:r>
              <a:rPr lang="cs-CZ" dirty="0" smtClean="0"/>
              <a:t>Komparace s původním návrhem.</a:t>
            </a:r>
          </a:p>
          <a:p>
            <a:pPr lvl="2"/>
            <a:r>
              <a:rPr lang="cs-CZ" dirty="0" smtClean="0"/>
              <a:t>Metodou TOPSIS.</a:t>
            </a:r>
          </a:p>
          <a:p>
            <a:pPr lvl="3"/>
            <a:endParaRPr lang="cs-CZ" dirty="0" smtClean="0"/>
          </a:p>
          <a:p>
            <a:pPr lvl="4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11252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axa">
  <a:themeElements>
    <a:clrScheme name="Paralaxa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axa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axa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TM03457496[[fn=Paralaxa]]</Template>
  <TotalTime>1619</TotalTime>
  <Words>395</Words>
  <Application>Microsoft Office PowerPoint</Application>
  <PresentationFormat>Širokoúhlá obrazovka</PresentationFormat>
  <Paragraphs>78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6" baseType="lpstr">
      <vt:lpstr>Arial</vt:lpstr>
      <vt:lpstr>Corbel</vt:lpstr>
      <vt:lpstr>Paralaxa</vt:lpstr>
      <vt:lpstr>Návrh dispozice veřejného logistického centra v Jihočeském kraji</vt:lpstr>
      <vt:lpstr>Motivace a důvody k řešení daného problému</vt:lpstr>
      <vt:lpstr>Cíl práce</vt:lpstr>
      <vt:lpstr>Použité metody</vt:lpstr>
      <vt:lpstr>Použité metody</vt:lpstr>
      <vt:lpstr>Použité metody</vt:lpstr>
      <vt:lpstr>Dosažené výsledky a přínos práce</vt:lpstr>
      <vt:lpstr>Dosažené výsledky a přínos práce</vt:lpstr>
      <vt:lpstr>Dosažené výsledky a přínos práce</vt:lpstr>
      <vt:lpstr>Závěrečné shrnutí</vt:lpstr>
      <vt:lpstr>Doplňující dotaz vedoucího práce</vt:lpstr>
      <vt:lpstr>Doplňující dotazy oponenta práce</vt:lpstr>
      <vt:lpstr>Děkuji za Vaši pozornost.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</dc:title>
  <dc:creator>Jaroslav Horský</dc:creator>
  <cp:lastModifiedBy>user</cp:lastModifiedBy>
  <cp:revision>47</cp:revision>
  <dcterms:created xsi:type="dcterms:W3CDTF">2018-01-19T19:25:33Z</dcterms:created>
  <dcterms:modified xsi:type="dcterms:W3CDTF">2018-01-22T18:47:32Z</dcterms:modified>
</cp:coreProperties>
</file>