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1" r:id="rId3"/>
    <p:sldId id="260" r:id="rId4"/>
    <p:sldId id="261" r:id="rId5"/>
    <p:sldId id="262" r:id="rId6"/>
    <p:sldId id="263" r:id="rId7"/>
    <p:sldId id="264" r:id="rId8"/>
    <p:sldId id="266" r:id="rId9"/>
    <p:sldId id="268" r:id="rId10"/>
    <p:sldId id="265" r:id="rId11"/>
    <p:sldId id="269" r:id="rId12"/>
    <p:sldId id="270" r:id="rId13"/>
    <p:sldId id="258" r:id="rId14"/>
    <p:sldId id="25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Styl s motivem 2 – zvýraznění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7AC3CCA-C797-4891-BE02-D94E43425B78}" styleName="Střední sty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ppe\Desktop\&#352;kola\taublky%20k%20DP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Časy</a:t>
            </a:r>
            <a:r>
              <a:rPr lang="cs-CZ" baseline="0"/>
              <a:t> vyskladnění</a:t>
            </a:r>
            <a:endParaRPr lang="cs-CZ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List1!$B$3</c:f>
              <c:strCache>
                <c:ptCount val="1"/>
                <c:pt idx="0">
                  <c:v>vyskladnění z jednoho skladu (min)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List1!$A$4:$A$8</c:f>
              <c:numCache>
                <c:formatCode>m/d/yyyy</c:formatCode>
                <c:ptCount val="5"/>
                <c:pt idx="0">
                  <c:v>43017</c:v>
                </c:pt>
                <c:pt idx="1">
                  <c:v>43018</c:v>
                </c:pt>
                <c:pt idx="2">
                  <c:v>43019</c:v>
                </c:pt>
                <c:pt idx="3">
                  <c:v>43020</c:v>
                </c:pt>
                <c:pt idx="4">
                  <c:v>43021</c:v>
                </c:pt>
              </c:numCache>
            </c:numRef>
          </c:cat>
          <c:val>
            <c:numRef>
              <c:f>List1!$B$4:$B$8</c:f>
              <c:numCache>
                <c:formatCode>General</c:formatCode>
                <c:ptCount val="5"/>
                <c:pt idx="0">
                  <c:v>36</c:v>
                </c:pt>
                <c:pt idx="1">
                  <c:v>43</c:v>
                </c:pt>
                <c:pt idx="2">
                  <c:v>50</c:v>
                </c:pt>
                <c:pt idx="3">
                  <c:v>48</c:v>
                </c:pt>
                <c:pt idx="4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DE-477F-A1D5-2ACB9DE6E4E7}"/>
            </c:ext>
          </c:extLst>
        </c:ser>
        <c:ser>
          <c:idx val="1"/>
          <c:order val="1"/>
          <c:tx>
            <c:strRef>
              <c:f>List1!$D$3</c:f>
              <c:strCache>
                <c:ptCount val="1"/>
                <c:pt idx="0">
                  <c:v>vyskladnění ze vzdáleného skladu (min)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List1!$A$4:$A$8</c:f>
              <c:numCache>
                <c:formatCode>m/d/yyyy</c:formatCode>
                <c:ptCount val="5"/>
                <c:pt idx="0">
                  <c:v>43017</c:v>
                </c:pt>
                <c:pt idx="1">
                  <c:v>43018</c:v>
                </c:pt>
                <c:pt idx="2">
                  <c:v>43019</c:v>
                </c:pt>
                <c:pt idx="3">
                  <c:v>43020</c:v>
                </c:pt>
                <c:pt idx="4">
                  <c:v>43021</c:v>
                </c:pt>
              </c:numCache>
            </c:numRef>
          </c:cat>
          <c:val>
            <c:numRef>
              <c:f>List1!$D$4:$D$8</c:f>
              <c:numCache>
                <c:formatCode>General</c:formatCode>
                <c:ptCount val="5"/>
                <c:pt idx="0">
                  <c:v>53</c:v>
                </c:pt>
                <c:pt idx="1">
                  <c:v>65</c:v>
                </c:pt>
                <c:pt idx="2">
                  <c:v>54</c:v>
                </c:pt>
                <c:pt idx="3">
                  <c:v>70</c:v>
                </c:pt>
                <c:pt idx="4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DE-477F-A1D5-2ACB9DE6E4E7}"/>
            </c:ext>
          </c:extLst>
        </c:ser>
        <c:ser>
          <c:idx val="2"/>
          <c:order val="2"/>
          <c:tx>
            <c:strRef>
              <c:f>List1!$E$3</c:f>
              <c:strCache>
                <c:ptCount val="1"/>
                <c:pt idx="0">
                  <c:v>administrativa (min)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List1!$A$4:$A$8</c:f>
              <c:numCache>
                <c:formatCode>m/d/yyyy</c:formatCode>
                <c:ptCount val="5"/>
                <c:pt idx="0">
                  <c:v>43017</c:v>
                </c:pt>
                <c:pt idx="1">
                  <c:v>43018</c:v>
                </c:pt>
                <c:pt idx="2">
                  <c:v>43019</c:v>
                </c:pt>
                <c:pt idx="3">
                  <c:v>43020</c:v>
                </c:pt>
                <c:pt idx="4">
                  <c:v>43021</c:v>
                </c:pt>
              </c:numCache>
            </c:numRef>
          </c:cat>
          <c:val>
            <c:numRef>
              <c:f>List1!$E$4:$E$8</c:f>
              <c:numCache>
                <c:formatCode>General</c:formatCode>
                <c:ptCount val="5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0DE-477F-A1D5-2ACB9DE6E4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94519064"/>
        <c:axId val="394519392"/>
      </c:barChart>
      <c:dateAx>
        <c:axId val="394519064"/>
        <c:scaling>
          <c:orientation val="minMax"/>
        </c:scaling>
        <c:delete val="0"/>
        <c:axPos val="l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94519392"/>
        <c:crosses val="autoZero"/>
        <c:auto val="1"/>
        <c:lblOffset val="100"/>
        <c:baseTimeUnit val="days"/>
      </c:dateAx>
      <c:valAx>
        <c:axId val="394519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94519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F452D5-0878-4342-AC62-C2B89B57AF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Nákupní a zásobovací logistika podniku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D376E23-1670-45D9-AAB5-B4E4C3E3AE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cs-CZ" sz="2400" dirty="0">
                <a:solidFill>
                  <a:srgbClr val="000000"/>
                </a:solidFill>
              </a:rPr>
              <a:t>Petr Špulka, BBus. 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endParaRPr lang="cs-CZ" sz="2400" dirty="0">
              <a:solidFill>
                <a:srgbClr val="000000"/>
              </a:solidFill>
            </a:endParaRP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cs-CZ" sz="2400" dirty="0">
                <a:solidFill>
                  <a:srgbClr val="000000"/>
                </a:solidFill>
              </a:rPr>
              <a:t>Vedoucí práce: doc. Ing. Rudolf Kampf, Ph.D.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cs-CZ" sz="2400" dirty="0">
                <a:solidFill>
                  <a:srgbClr val="000000"/>
                </a:solidFill>
              </a:rPr>
              <a:t>Oponent práce: Ing. Lukáš Pešek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137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CE7CFA-A5BA-4BB2-BBD7-592FBAC13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a optimalizace procesu výrobní logistiky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D0B764-61C6-499C-ACE8-1D98749279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 se zásobováním výrobní linky drobným materiálem</a:t>
            </a:r>
          </a:p>
          <a:p>
            <a:r>
              <a:rPr lang="cs-CZ" dirty="0"/>
              <a:t>Nastavení Kanbanu</a:t>
            </a:r>
          </a:p>
          <a:p>
            <a:r>
              <a:rPr lang="cs-CZ" dirty="0"/>
              <a:t>C-part managment</a:t>
            </a:r>
          </a:p>
        </p:txBody>
      </p:sp>
    </p:spTree>
    <p:extLst>
      <p:ext uri="{BB962C8B-B14F-4D97-AF65-F5344CB8AC3E}">
        <p14:creationId xmlns:p14="http://schemas.microsoft.com/office/powerpoint/2010/main" val="657887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7EE374-7D9F-4D83-BC08-498FA129B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96DAAF-3B10-425B-A03B-C4B9A7A5B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Zavedení funkce koordinátora činností</a:t>
            </a:r>
          </a:p>
          <a:p>
            <a:r>
              <a:rPr lang="cs-CZ" dirty="0"/>
              <a:t>Zavedení dodavatelských dotazníků</a:t>
            </a:r>
          </a:p>
          <a:p>
            <a:r>
              <a:rPr lang="cs-CZ" dirty="0"/>
              <a:t>Zavedení kontroly zboží při příjmu</a:t>
            </a:r>
          </a:p>
          <a:p>
            <a:r>
              <a:rPr lang="cs-CZ" dirty="0"/>
              <a:t>Zavedení jednotného skladu</a:t>
            </a:r>
          </a:p>
          <a:p>
            <a:r>
              <a:rPr lang="cs-CZ" dirty="0"/>
              <a:t>Zavedení skladovacích pozic</a:t>
            </a:r>
          </a:p>
          <a:p>
            <a:r>
              <a:rPr lang="cs-CZ" dirty="0"/>
              <a:t>C-part </a:t>
            </a:r>
            <a:r>
              <a:rPr lang="cs-CZ" dirty="0" err="1"/>
              <a:t>managemet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4997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BD7907-31D8-4293-93C0-C38B62EF8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52D1938-8E1A-4BDD-8D0E-B3FDBBFC86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Petr Špulka, </a:t>
            </a:r>
            <a:r>
              <a:rPr lang="cs-CZ" dirty="0" err="1"/>
              <a:t>Bbus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1459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6BF13B-AC1A-400E-A415-AB632DD26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2279" y="527480"/>
            <a:ext cx="8930747" cy="2110382"/>
          </a:xfrm>
        </p:spPr>
        <p:txBody>
          <a:bodyPr/>
          <a:lstStyle/>
          <a:p>
            <a:pPr algn="l"/>
            <a:r>
              <a:rPr lang="cs-CZ" dirty="0"/>
              <a:t>Otázky vedoucího práce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795DB8A-88FB-4D3A-BCF7-4F2BC5764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72278" y="2885243"/>
            <a:ext cx="8930748" cy="2752538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/>
              <a:t>Bude váš návrh realizovaný?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/>
              <a:t>Prosím o vyjádření k metodice práce v kontextu řešené problematiky.</a:t>
            </a:r>
          </a:p>
        </p:txBody>
      </p:sp>
    </p:spTree>
    <p:extLst>
      <p:ext uri="{BB962C8B-B14F-4D97-AF65-F5344CB8AC3E}">
        <p14:creationId xmlns:p14="http://schemas.microsoft.com/office/powerpoint/2010/main" val="9715189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6BF13B-AC1A-400E-A415-AB632DD26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2279" y="527480"/>
            <a:ext cx="8930747" cy="2110382"/>
          </a:xfrm>
        </p:spPr>
        <p:txBody>
          <a:bodyPr/>
          <a:lstStyle/>
          <a:p>
            <a:pPr algn="l"/>
            <a:r>
              <a:rPr lang="cs-CZ" dirty="0"/>
              <a:t>Otázky oponenta práce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795DB8A-88FB-4D3A-BCF7-4F2BC5764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72278" y="2885243"/>
            <a:ext cx="8930748" cy="2752538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/>
              <a:t>Jaké páky má společnost Alfa na dodavatele ohledně eliminace zpoždění dodávek materiálů?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/>
              <a:t>Prosím o odhad výše potřebné investice na přemístění skladovacích prostor do jedné budovy. </a:t>
            </a:r>
          </a:p>
        </p:txBody>
      </p:sp>
    </p:spTree>
    <p:extLst>
      <p:ext uri="{BB962C8B-B14F-4D97-AF65-F5344CB8AC3E}">
        <p14:creationId xmlns:p14="http://schemas.microsoft.com/office/powerpoint/2010/main" val="3960251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78A76D-2C0B-4232-B433-1DF82E8BD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499369"/>
            <a:ext cx="10018713" cy="1063101"/>
          </a:xfrm>
        </p:spPr>
        <p:txBody>
          <a:bodyPr/>
          <a:lstStyle/>
          <a:p>
            <a:r>
              <a:rPr lang="cs-CZ" dirty="0"/>
              <a:t>Obsah prezentace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E0D4D7-23BF-4B50-870E-71F803593CE5}"/>
              </a:ext>
            </a:extLst>
          </p:cNvPr>
          <p:cNvSpPr txBox="1">
            <a:spLocks/>
          </p:cNvSpPr>
          <p:nvPr/>
        </p:nvSpPr>
        <p:spPr>
          <a:xfrm>
            <a:off x="2148396" y="1562470"/>
            <a:ext cx="9354627" cy="4628225"/>
          </a:xfrm>
          <a:prstGeom prst="rect">
            <a:avLst/>
          </a:prstGeom>
        </p:spPr>
        <p:txBody>
          <a:bodyPr/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/>
              <a:t>Motivace</a:t>
            </a:r>
          </a:p>
          <a:p>
            <a:r>
              <a:rPr lang="cs-CZ" sz="2800" dirty="0"/>
              <a:t>Cíl práce</a:t>
            </a:r>
          </a:p>
          <a:p>
            <a:r>
              <a:rPr lang="cs-CZ" sz="2800" dirty="0"/>
              <a:t>Metodika práce</a:t>
            </a:r>
          </a:p>
          <a:p>
            <a:r>
              <a:rPr lang="cs-CZ" sz="2800" dirty="0"/>
              <a:t>Analýza a optimalizace procesu nákupní logistiky</a:t>
            </a:r>
          </a:p>
          <a:p>
            <a:r>
              <a:rPr lang="cs-CZ" sz="2800" dirty="0"/>
              <a:t>Analýza a optimalizace procesu zásobovací logistiky</a:t>
            </a:r>
          </a:p>
          <a:p>
            <a:r>
              <a:rPr lang="cs-CZ" sz="2800" dirty="0"/>
              <a:t>Analýza a optimalizace procesu výrobní logistiky</a:t>
            </a:r>
          </a:p>
          <a:p>
            <a:r>
              <a:rPr lang="cs-CZ" sz="2800" dirty="0"/>
              <a:t>Závěr</a:t>
            </a:r>
          </a:p>
          <a:p>
            <a:r>
              <a:rPr lang="cs-CZ" sz="2800" dirty="0"/>
              <a:t>Doplňující dotazy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34987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6D999E-AC8F-48FF-952C-D42503713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 k výběru tématu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6354E6A-3BA8-4CE5-9BD1-67A4DE33A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Změna zaměstnání</a:t>
            </a:r>
          </a:p>
          <a:p>
            <a:r>
              <a:rPr lang="cs-CZ" sz="2800" dirty="0"/>
              <a:t>Problémy se kterými jsem se setkal, jsem chtěl řešit</a:t>
            </a:r>
          </a:p>
          <a:p>
            <a:r>
              <a:rPr lang="cs-CZ" sz="2800" dirty="0"/>
              <a:t>Potenciál věci měnit</a:t>
            </a:r>
          </a:p>
        </p:txBody>
      </p:sp>
    </p:spTree>
    <p:extLst>
      <p:ext uri="{BB962C8B-B14F-4D97-AF65-F5344CB8AC3E}">
        <p14:creationId xmlns:p14="http://schemas.microsoft.com/office/powerpoint/2010/main" val="3663655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DF9250-1B92-4AC0-B54D-C8C0D356D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11C55B-2574-4262-8B71-B06E051A3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Cílem diplomové práce je posouzení moderních systémů zásobování. Na základě analýzy vybraných procesů nákupní a zásobovací logistiky ve společnosti ALFA optimalizovat </a:t>
            </a:r>
            <a:br>
              <a:rPr lang="cs-CZ" sz="2800" dirty="0"/>
            </a:br>
            <a:r>
              <a:rPr lang="cs-CZ" sz="2800" dirty="0"/>
              <a:t>a zefektivnit fungování daných procesů.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5615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CCD0BB-7C85-4086-9316-ACB0C2991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Metodika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3C1EB1-B665-4D4D-AA27-57E1B8D5A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Studium odborné literatury, vnitropodnikových směrnic a jiných dokumentů</a:t>
            </a:r>
          </a:p>
          <a:p>
            <a:r>
              <a:rPr lang="cs-CZ" dirty="0"/>
              <a:t>Rozhovory s vedením a zaměstnanci firmy</a:t>
            </a:r>
          </a:p>
          <a:p>
            <a:r>
              <a:rPr lang="cs-CZ" dirty="0"/>
              <a:t>Sběr dat pozorováním, dotazování a měřením</a:t>
            </a:r>
          </a:p>
          <a:p>
            <a:r>
              <a:rPr lang="cs-CZ" dirty="0"/>
              <a:t>Analýza získaných dat</a:t>
            </a:r>
          </a:p>
          <a:p>
            <a:r>
              <a:rPr lang="cs-CZ" dirty="0"/>
              <a:t>Optimalizace</a:t>
            </a:r>
          </a:p>
        </p:txBody>
      </p:sp>
    </p:spTree>
    <p:extLst>
      <p:ext uri="{BB962C8B-B14F-4D97-AF65-F5344CB8AC3E}">
        <p14:creationId xmlns:p14="http://schemas.microsoft.com/office/powerpoint/2010/main" val="2010572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383B4-C6DC-4D05-A041-E1E1240AD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a optimalizace nákupní logistiky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15E296-93F8-4C50-A603-F461A3307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 s kmenovými daty v systému</a:t>
            </a:r>
          </a:p>
          <a:p>
            <a:r>
              <a:rPr lang="cs-CZ" dirty="0"/>
              <a:t>Zavedení koordinátora činností</a:t>
            </a:r>
          </a:p>
          <a:p>
            <a:r>
              <a:rPr lang="cs-CZ" dirty="0"/>
              <a:t>Zavedení pravidelné kontroly pomocí dotazníku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3193107-84D1-4F6E-A7C0-1D83D0464A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2994" y="4406165"/>
            <a:ext cx="6043184" cy="188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270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671C9B-9F4F-45A3-B926-EE82997B3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a optimalizace procesu zásobovací logistiky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A3BCBD-4C7B-43E3-B3B6-6E32B56E7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Problém s kontrolou při příjmu zboží</a:t>
            </a:r>
          </a:p>
          <a:p>
            <a:r>
              <a:rPr lang="cs-CZ" dirty="0"/>
              <a:t>Absence kontroly správnosti dílů</a:t>
            </a:r>
          </a:p>
          <a:p>
            <a:r>
              <a:rPr lang="cs-CZ" dirty="0"/>
              <a:t>Nastavení příjmového reportu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1CFFF1A-ED24-4161-98DF-AE51AD9D8E5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724" y="5013325"/>
            <a:ext cx="8877299" cy="10064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76030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671C9B-9F4F-45A3-B926-EE82997B3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a optimalizace procesu zásobovací logistiky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A3BCBD-4C7B-43E3-B3B6-6E32B56E7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2257887"/>
            <a:ext cx="10018713" cy="3124201"/>
          </a:xfrm>
        </p:spPr>
        <p:txBody>
          <a:bodyPr/>
          <a:lstStyle/>
          <a:p>
            <a:r>
              <a:rPr lang="cs-CZ" dirty="0"/>
              <a:t>Změna umístění skladovacích prostor</a:t>
            </a:r>
          </a:p>
          <a:p>
            <a:pPr lvl="1"/>
            <a:r>
              <a:rPr lang="cs-CZ" dirty="0"/>
              <a:t>Zkrácení času uskladnění a vyskladnění</a:t>
            </a:r>
          </a:p>
          <a:p>
            <a:pPr lvl="1"/>
            <a:r>
              <a:rPr lang="cs-CZ" dirty="0"/>
              <a:t>Zkrácení manipulačních vzdáleností</a:t>
            </a:r>
          </a:p>
          <a:p>
            <a:pPr lvl="1"/>
            <a:r>
              <a:rPr lang="cs-CZ" dirty="0"/>
              <a:t>Snížení pracnosti procesů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B79A7FB2-0AFC-4786-9322-088561FBAA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6534238"/>
              </p:ext>
            </p:extLst>
          </p:nvPr>
        </p:nvGraphicFramePr>
        <p:xfrm>
          <a:off x="5566610" y="2911643"/>
          <a:ext cx="6433719" cy="39463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93805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671C9B-9F4F-45A3-B926-EE82997B3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a optimalizace procesu zásobovací logistiky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A3BCBD-4C7B-43E3-B3B6-6E32B56E7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2257887"/>
            <a:ext cx="10018713" cy="3124201"/>
          </a:xfrm>
        </p:spPr>
        <p:txBody>
          <a:bodyPr/>
          <a:lstStyle/>
          <a:p>
            <a:r>
              <a:rPr lang="cs-CZ" dirty="0"/>
              <a:t>Zavedení skladovacích pozic</a:t>
            </a:r>
          </a:p>
          <a:p>
            <a:pPr lvl="1"/>
            <a:r>
              <a:rPr lang="cs-CZ" dirty="0"/>
              <a:t>Naprogramování současných skenerů </a:t>
            </a:r>
          </a:p>
          <a:p>
            <a:pPr lvl="1"/>
            <a:r>
              <a:rPr lang="cs-CZ" dirty="0"/>
              <a:t>Zlepšení orientace ve skladu</a:t>
            </a:r>
          </a:p>
          <a:p>
            <a:pPr lvl="1"/>
            <a:r>
              <a:rPr lang="cs-CZ" dirty="0"/>
              <a:t>Úspora času při vyskladnění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B651D28D-A44F-4A88-9ADA-1A89309DAE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898890"/>
              </p:ext>
            </p:extLst>
          </p:nvPr>
        </p:nvGraphicFramePr>
        <p:xfrm>
          <a:off x="4875082" y="4308072"/>
          <a:ext cx="6627942" cy="2148032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038566">
                  <a:extLst>
                    <a:ext uri="{9D8B030D-6E8A-4147-A177-3AD203B41FA5}">
                      <a16:colId xmlns:a16="http://schemas.microsoft.com/office/drawing/2014/main" val="3698988550"/>
                    </a:ext>
                  </a:extLst>
                </a:gridCol>
                <a:gridCol w="3089551">
                  <a:extLst>
                    <a:ext uri="{9D8B030D-6E8A-4147-A177-3AD203B41FA5}">
                      <a16:colId xmlns:a16="http://schemas.microsoft.com/office/drawing/2014/main" val="3886494720"/>
                    </a:ext>
                  </a:extLst>
                </a:gridCol>
                <a:gridCol w="2499825">
                  <a:extLst>
                    <a:ext uri="{9D8B030D-6E8A-4147-A177-3AD203B41FA5}">
                      <a16:colId xmlns:a16="http://schemas.microsoft.com/office/drawing/2014/main" val="1647952492"/>
                    </a:ext>
                  </a:extLst>
                </a:gridCol>
              </a:tblGrid>
              <a:tr h="3140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Datum</a:t>
                      </a:r>
                      <a:endParaRPr lang="cs-CZ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výchozí stav - žádné lokace (min)</a:t>
                      </a:r>
                      <a:endParaRPr lang="cs-CZ" sz="16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sklad s lokacemi (min)</a:t>
                      </a:r>
                      <a:endParaRPr lang="cs-CZ" sz="16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58556757"/>
                  </a:ext>
                </a:extLst>
              </a:tr>
              <a:tr h="30147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16.10.2017</a:t>
                      </a:r>
                      <a:endParaRPr lang="cs-CZ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12</a:t>
                      </a:r>
                      <a:endParaRPr lang="cs-CZ" sz="16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7</a:t>
                      </a:r>
                      <a:endParaRPr lang="cs-CZ" sz="16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123414266"/>
                  </a:ext>
                </a:extLst>
              </a:tr>
              <a:tr h="30147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17.10.2017</a:t>
                      </a:r>
                      <a:endParaRPr lang="cs-CZ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9</a:t>
                      </a:r>
                      <a:endParaRPr lang="cs-CZ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6</a:t>
                      </a:r>
                      <a:endParaRPr lang="cs-CZ" sz="16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10226095"/>
                  </a:ext>
                </a:extLst>
              </a:tr>
              <a:tr h="30147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18.10.2017</a:t>
                      </a:r>
                      <a:endParaRPr lang="cs-CZ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11</a:t>
                      </a:r>
                      <a:endParaRPr lang="cs-CZ" sz="16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7</a:t>
                      </a:r>
                      <a:endParaRPr lang="cs-CZ" sz="16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79536649"/>
                  </a:ext>
                </a:extLst>
              </a:tr>
              <a:tr h="301478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19.10.2017</a:t>
                      </a:r>
                      <a:endParaRPr lang="cs-CZ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10</a:t>
                      </a:r>
                      <a:endParaRPr lang="cs-CZ" sz="16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7</a:t>
                      </a:r>
                      <a:endParaRPr lang="cs-CZ" sz="16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11806430"/>
                  </a:ext>
                </a:extLst>
              </a:tr>
              <a:tr h="3140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20.10.2017</a:t>
                      </a:r>
                      <a:endParaRPr lang="cs-CZ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8</a:t>
                      </a:r>
                      <a:endParaRPr lang="cs-CZ" sz="16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>
                          <a:effectLst/>
                        </a:rPr>
                        <a:t>8</a:t>
                      </a:r>
                      <a:endParaRPr lang="cs-CZ" sz="16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14818549"/>
                  </a:ext>
                </a:extLst>
              </a:tr>
              <a:tr h="3140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Průměr </a:t>
                      </a:r>
                      <a:endParaRPr lang="cs-CZ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10</a:t>
                      </a:r>
                      <a:endParaRPr lang="cs-CZ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7</a:t>
                      </a:r>
                      <a:endParaRPr lang="cs-CZ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764593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67274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TM03457496[[fn=Paralaxa]]</Template>
  <TotalTime>95</TotalTime>
  <Words>339</Words>
  <Application>Microsoft Office PowerPoint</Application>
  <PresentationFormat>Širokoúhlá obrazovka</PresentationFormat>
  <Paragraphs>89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Corbel</vt:lpstr>
      <vt:lpstr>Paralaxa</vt:lpstr>
      <vt:lpstr>Nákupní a zásobovací logistika podniku </vt:lpstr>
      <vt:lpstr>Obsah prezentace</vt:lpstr>
      <vt:lpstr>Motivace k výběru tématu</vt:lpstr>
      <vt:lpstr>Cíl práce</vt:lpstr>
      <vt:lpstr>Metodika práce</vt:lpstr>
      <vt:lpstr>Analýza a optimalizace nákupní logistiky</vt:lpstr>
      <vt:lpstr>Analýza a optimalizace procesu zásobovací logistiky</vt:lpstr>
      <vt:lpstr>Analýza a optimalizace procesu zásobovací logistiky</vt:lpstr>
      <vt:lpstr>Analýza a optimalizace procesu zásobovací logistiky</vt:lpstr>
      <vt:lpstr>Analýza a optimalizace procesu výrobní logistiky</vt:lpstr>
      <vt:lpstr>Závěr</vt:lpstr>
      <vt:lpstr>Děkuji za pozornost</vt:lpstr>
      <vt:lpstr>Otázky vedoucího práce</vt:lpstr>
      <vt:lpstr>Otázky oponenta práce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Nákupní a zásobovací logistika podniku</dc:title>
  <dc:creator>Spulka Petr</dc:creator>
  <cp:lastModifiedBy>Spulka Petr</cp:lastModifiedBy>
  <cp:revision>12</cp:revision>
  <dcterms:created xsi:type="dcterms:W3CDTF">2018-01-21T16:36:38Z</dcterms:created>
  <dcterms:modified xsi:type="dcterms:W3CDTF">2018-01-22T19:01:12Z</dcterms:modified>
</cp:coreProperties>
</file>