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2" r:id="rId5"/>
    <p:sldId id="267" r:id="rId6"/>
    <p:sldId id="263" r:id="rId7"/>
    <p:sldId id="264" r:id="rId8"/>
    <p:sldId id="269" r:id="rId9"/>
    <p:sldId id="270" r:id="rId10"/>
    <p:sldId id="266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Porovnání získaných hodnot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54431309583881"/>
          <c:y val="0.10048174722578276"/>
          <c:w val="0.85103492835824168"/>
          <c:h val="0.607443083942278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Doba potřebná k evakuaci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6746144132654137E-3"/>
                  <c:y val="-1.6891744250251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4F-4FA1-A64A-7B628C1B6F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General</c:formatCode>
                <c:ptCount val="1"/>
                <c:pt idx="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F-4FA1-A64A-7B628C1B6FA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Doba zakouření objektu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General</c:formatCode>
                <c:ptCount val="1"/>
                <c:pt idx="0">
                  <c:v>4.6100000000000003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F-4FA1-A64A-7B628C1B6FA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Doba za kterou byla reálně provedena evakuace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F-4FA1-A64A-7B628C1B6F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15754128"/>
        <c:axId val="315756752"/>
        <c:axId val="0"/>
      </c:bar3DChart>
      <c:catAx>
        <c:axId val="31575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5756752"/>
        <c:crosses val="autoZero"/>
        <c:auto val="1"/>
        <c:lblAlgn val="ctr"/>
        <c:lblOffset val="100"/>
        <c:noMultiLvlLbl val="0"/>
      </c:catAx>
      <c:valAx>
        <c:axId val="31575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čas v minutách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575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79616321297429"/>
          <c:y val="0.75477937557928809"/>
          <c:w val="0.85527282330612664"/>
          <c:h val="0.2307419864919248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Porovnání časových údajů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6601814038295072E-2"/>
          <c:y val="0.10020982690275368"/>
          <c:w val="0.92399165972774888"/>
          <c:h val="0.394908897831750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Teoretická doba potřebná k evakuaci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2">
                  <a:shade val="50000"/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General</c:formatCode>
                <c:ptCount val="1"/>
                <c:pt idx="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C-44D4-B488-9884D4EFE36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Doba zakouření objektu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85000"/>
              </a:schemeClr>
            </a:solidFill>
            <a:ln w="9525" cap="flat" cmpd="sng" algn="ctr">
              <a:solidFill>
                <a:schemeClr val="accent2">
                  <a:shade val="70000"/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General</c:formatCode>
                <c:ptCount val="1"/>
                <c:pt idx="0">
                  <c:v>4.6100000000000003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3C-44D4-B488-9884D4EFE36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Doba za kterou byla  provedena evakuace před posouzením</c:v>
                </c:pt>
              </c:strCache>
            </c:strRef>
          </c:tx>
          <c:spPr>
            <a:solidFill>
              <a:schemeClr val="accent2">
                <a:shade val="90000"/>
                <a:alpha val="85000"/>
              </a:schemeClr>
            </a:solidFill>
            <a:ln w="9525" cap="flat" cmpd="sng" algn="ctr">
              <a:solidFill>
                <a:schemeClr val="accent2">
                  <a:shade val="90000"/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3C-44D4-B488-9884D4EFE36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Doba evakuace dle nového únikového plánu</c:v>
                </c:pt>
              </c:strCache>
            </c:strRef>
          </c:tx>
          <c:spPr>
            <a:solidFill>
              <a:srgbClr val="00B050">
                <a:alpha val="85000"/>
              </a:srgbClr>
            </a:solidFill>
            <a:ln w="9525" cap="flat" cmpd="sng" algn="ctr">
              <a:solidFill>
                <a:schemeClr val="accent2">
                  <a:tint val="90000"/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3C-44D4-B488-9884D4EFE36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doba dojezdu jednotek HZS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accent2">
                  <a:tint val="70000"/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List1!$F$2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3C-44D4-B488-9884D4EFE36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Doba dojezdu jednotek RZP + RLP</c:v>
                </c:pt>
              </c:strCache>
            </c:strRef>
          </c:tx>
          <c:spPr>
            <a:solidFill>
              <a:srgbClr val="FFFF00">
                <a:alpha val="85000"/>
              </a:srgbClr>
            </a:solidFill>
            <a:ln w="9525" cap="flat" cmpd="sng" algn="ctr">
              <a:solidFill>
                <a:schemeClr val="accent2">
                  <a:tint val="50000"/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List1!$G$2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3C-44D4-B488-9884D4EFE3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15754128"/>
        <c:axId val="315756752"/>
      </c:barChart>
      <c:catAx>
        <c:axId val="31575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5756752"/>
        <c:crosses val="autoZero"/>
        <c:auto val="1"/>
        <c:lblAlgn val="ctr"/>
        <c:lblOffset val="100"/>
        <c:noMultiLvlLbl val="0"/>
      </c:catAx>
      <c:valAx>
        <c:axId val="315756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6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čas v minutách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5754128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114386969633227E-2"/>
          <c:y val="0.59975324068205016"/>
          <c:w val="0.84255194663167099"/>
          <c:h val="0.3602595084862125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CAD42A71-40EA-465F-943B-6C01F8D0566D}"/>
              </a:ext>
            </a:extLst>
          </p:cNvPr>
          <p:cNvSpPr/>
          <p:nvPr/>
        </p:nvSpPr>
        <p:spPr>
          <a:xfrm>
            <a:off x="442452" y="1582994"/>
            <a:ext cx="11749548" cy="28927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D9AFD3-5038-4D97-ABAD-F1E3016A7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983644" cy="3716795"/>
          </a:xfrm>
        </p:spPr>
        <p:txBody>
          <a:bodyPr>
            <a:normAutofit/>
          </a:bodyPr>
          <a:lstStyle/>
          <a:p>
            <a:r>
              <a:rPr lang="cs-CZ" sz="6600" b="1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Logistické zabezpečení evakuace obchodního centra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68A7B-B2C7-4399-B3B5-9B8AA5D61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635232"/>
            <a:ext cx="9418320" cy="2016493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 diplomové práce: 		Bc. Tomáš Kajkavac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Vedoucí diplomové práce: 		doc. Ing. Rudolf Kampf, Ph.D.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Oponent diplomové práce:		Ing. Pavla Lejsková, Ph.D.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České Budějovice, leden 2018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EC686F2-0329-4F27-8DF2-D6636FD82B3F}"/>
              </a:ext>
            </a:extLst>
          </p:cNvPr>
          <p:cNvSpPr txBox="1"/>
          <p:nvPr/>
        </p:nvSpPr>
        <p:spPr>
          <a:xfrm>
            <a:off x="1261872" y="206275"/>
            <a:ext cx="7827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technicko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technologický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C47DE2-78CF-479E-95B9-9C08AF781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192" y="72650"/>
            <a:ext cx="1422560" cy="143769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BFE0E1F-05A5-4937-9547-6D913CCFFD9E}"/>
              </a:ext>
            </a:extLst>
          </p:cNvPr>
          <p:cNvSpPr/>
          <p:nvPr/>
        </p:nvSpPr>
        <p:spPr>
          <a:xfrm>
            <a:off x="0" y="0"/>
            <a:ext cx="540774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532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F112E318-8843-4FBA-9CB8-AC44622DE7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095418D5-11A6-457F-8BCD-5160B33D69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60" y="0"/>
            <a:ext cx="10393679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61E5C3D-6980-43E1-B38A-365BF0E6E3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1"/>
            <a:ext cx="8991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F74258-5428-44A1-97AF-460E9E201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490" y="225730"/>
            <a:ext cx="799099" cy="807601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E4523B1-6D60-4D4F-9D94-61979868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92" y="321732"/>
            <a:ext cx="9733620" cy="878397"/>
          </a:xfrm>
          <a:noFill/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VYHODNOCENÍ NÁVRHU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C958850-9AEC-4CA2-A1C4-BBD5D175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892" y="1828800"/>
            <a:ext cx="5313392" cy="435133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Aplikace návrhu a jeho ověření cvičnou evakuací.</a:t>
            </a:r>
          </a:p>
          <a:p>
            <a:pPr marL="0" indent="0">
              <a:buNone/>
            </a:pPr>
            <a:endParaRPr lang="cs-CZ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Zkrácení doby evakuace o 8 minut,</a:t>
            </a:r>
          </a:p>
          <a:p>
            <a:pPr lvl="1"/>
            <a:r>
              <a:rPr lang="cs-CZ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Navržený únikový plán reflektuje reálnou dispozici objektu,</a:t>
            </a:r>
          </a:p>
          <a:p>
            <a:pPr lvl="1"/>
            <a:r>
              <a:rPr lang="cs-CZ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zaměstnanců dle navrhnutých pokynů.</a:t>
            </a:r>
          </a:p>
          <a:p>
            <a:pPr lvl="1"/>
            <a:endParaRPr lang="cs-CZ" sz="2200" dirty="0">
              <a:solidFill>
                <a:srgbClr val="FFFFFF"/>
              </a:solidFill>
            </a:endParaRPr>
          </a:p>
          <a:p>
            <a:pPr lvl="1"/>
            <a:endParaRPr lang="cs-CZ" sz="2200" dirty="0">
              <a:solidFill>
                <a:srgbClr val="FFFFFF"/>
              </a:solidFill>
            </a:endParaRP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2EE90E08-BA51-4C03-A107-70526B21B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317501"/>
              </p:ext>
            </p:extLst>
          </p:nvPr>
        </p:nvGraphicFramePr>
        <p:xfrm>
          <a:off x="6777638" y="1318653"/>
          <a:ext cx="4389791" cy="527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933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F112E318-8843-4FBA-9CB8-AC44622DE7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095418D5-11A6-457F-8BCD-5160B33D69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60" y="0"/>
            <a:ext cx="10393679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61E5C3D-6980-43E1-B38A-365BF0E6E3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1"/>
            <a:ext cx="8991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F74258-5428-44A1-97AF-460E9E201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490" y="225730"/>
            <a:ext cx="799099" cy="807601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E4523B1-6D60-4D4F-9D94-61979868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92" y="321732"/>
            <a:ext cx="9733620" cy="878397"/>
          </a:xfrm>
          <a:noFill/>
        </p:spPr>
        <p:txBody>
          <a:bodyPr anchor="ctr">
            <a:normAutofit fontScale="90000"/>
          </a:bodyPr>
          <a:lstStyle/>
          <a:p>
            <a:r>
              <a:rPr lang="cs-CZ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OTÁZKY VEDOUCÍHO A OPONENTA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C958850-9AEC-4CA2-A1C4-BBD5D175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892" y="1828800"/>
            <a:ext cx="9733620" cy="435133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Budou vaše opatření realizovatelné?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Jaké další opatření (ke zvýšení bezpečnosti a plynulosti evakuace) lze v obchodním centru realizovat?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společnost seznámena s Vašimi návrhy? Využije je?</a:t>
            </a:r>
          </a:p>
        </p:txBody>
      </p:sp>
    </p:spTree>
    <p:extLst>
      <p:ext uri="{BB962C8B-B14F-4D97-AF65-F5344CB8AC3E}">
        <p14:creationId xmlns:p14="http://schemas.microsoft.com/office/powerpoint/2010/main" val="23760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12E318-8843-4FBA-9CB8-AC44622DE7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5418D5-11A6-457F-8BCD-5160B33D69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60" y="0"/>
            <a:ext cx="10393679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1E5C3D-6980-43E1-B38A-365BF0E6E3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1"/>
            <a:ext cx="8991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D00F8A-1FB9-48CF-82F7-DA406A9C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189" y="2986990"/>
            <a:ext cx="9733620" cy="87839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cs-CZ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65855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F112E318-8843-4FBA-9CB8-AC44622DE7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095418D5-11A6-457F-8BCD-5160B33D69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60" y="0"/>
            <a:ext cx="10393679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61E5C3D-6980-43E1-B38A-365BF0E6E3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1"/>
            <a:ext cx="8991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F74258-5428-44A1-97AF-460E9E201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490" y="225730"/>
            <a:ext cx="799099" cy="807601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E4523B1-6D60-4D4F-9D94-61979868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92" y="321732"/>
            <a:ext cx="9733620" cy="878397"/>
          </a:xfrm>
          <a:noFill/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PREZENTACE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C958850-9AEC-4CA2-A1C4-BBD5D175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892" y="1828800"/>
            <a:ext cx="9733620" cy="470746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METODIKA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ŘEŠENÉHO OBJEKTU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SOUČASNÉHO STAVU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NÁVRHY OPATŘENÍ 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VYHODNOCENÍ NÁVRHU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DOTAZY</a:t>
            </a:r>
          </a:p>
          <a:p>
            <a:endParaRPr lang="cs-CZ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4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F112E318-8843-4FBA-9CB8-AC44622DE7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095418D5-11A6-457F-8BCD-5160B33D69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60" y="0"/>
            <a:ext cx="10393679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61E5C3D-6980-43E1-B38A-365BF0E6E3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1"/>
            <a:ext cx="8991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F74258-5428-44A1-97AF-460E9E201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490" y="225730"/>
            <a:ext cx="799099" cy="807601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E4523B1-6D60-4D4F-9D94-61979868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92" y="321732"/>
            <a:ext cx="9733620" cy="878397"/>
          </a:xfrm>
          <a:noFill/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METODIKA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C958850-9AEC-4CA2-A1C4-BBD5D175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892" y="1828800"/>
            <a:ext cx="9733620" cy="435133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dokumentů 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rozhovoru 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pozorování </a:t>
            </a:r>
          </a:p>
          <a:p>
            <a:pPr marL="0" indent="0">
              <a:buNone/>
            </a:pPr>
            <a:endParaRPr lang="cs-CZ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analýzy – dílčí části procesu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měření časových dat 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 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komparace  </a:t>
            </a:r>
          </a:p>
          <a:p>
            <a:pPr marL="0" indent="0">
              <a:buNone/>
            </a:pPr>
            <a:endParaRPr lang="cs-CZ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9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F112E318-8843-4FBA-9CB8-AC44622DE7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095418D5-11A6-457F-8BCD-5160B33D69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60" y="0"/>
            <a:ext cx="10393679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61E5C3D-6980-43E1-B38A-365BF0E6E3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1"/>
            <a:ext cx="8991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F74258-5428-44A1-97AF-460E9E201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490" y="225730"/>
            <a:ext cx="799099" cy="807601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E4523B1-6D60-4D4F-9D94-61979868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92" y="321732"/>
            <a:ext cx="9733620" cy="878397"/>
          </a:xfrm>
          <a:noFill/>
        </p:spPr>
        <p:txBody>
          <a:bodyPr anchor="ctr">
            <a:normAutofit fontScale="90000"/>
          </a:bodyPr>
          <a:lstStyle/>
          <a:p>
            <a:r>
              <a:rPr lang="cs-CZ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OBCHODNÍHO CENTRA PLZEŇ PLAZA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C958850-9AEC-4CA2-A1C4-BBD5D175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892" y="1828800"/>
            <a:ext cx="4523925" cy="502638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Otevření 5.12.2007,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centru města Plzně,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Vlastník: </a:t>
            </a:r>
            <a:r>
              <a:rPr lang="cs-CZ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Klepierre</a:t>
            </a:r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Plzeň a.s., 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nadzemní a 1 podzemní patro,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Denní návštěvnost až 5000 osob,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zaměstnanců 260,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nájemních jednotek.</a:t>
            </a:r>
          </a:p>
          <a:p>
            <a:endParaRPr lang="cs-CZ" sz="2400" dirty="0">
              <a:solidFill>
                <a:srgbClr val="FFFFFF"/>
              </a:solidFill>
            </a:endParaRPr>
          </a:p>
          <a:p>
            <a:endParaRPr lang="cs-CZ" sz="2400" dirty="0">
              <a:solidFill>
                <a:srgbClr val="FFFFFF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98E42FA-268B-4EF4-B20C-60AEC564F7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18" y="1828800"/>
            <a:ext cx="6359052" cy="465827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2492519-6B36-4B5D-B71C-9EEEEDFE9B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657" y="1878961"/>
            <a:ext cx="1139341" cy="13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7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F112E318-8843-4FBA-9CB8-AC44622DE7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095418D5-11A6-457F-8BCD-5160B33D69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60" y="0"/>
            <a:ext cx="10393679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61E5C3D-6980-43E1-B38A-365BF0E6E3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1"/>
            <a:ext cx="8991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F74258-5428-44A1-97AF-460E9E201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490" y="225730"/>
            <a:ext cx="799099" cy="807601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E4523B1-6D60-4D4F-9D94-61979868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92" y="321732"/>
            <a:ext cx="9733620" cy="878397"/>
          </a:xfrm>
          <a:noFill/>
        </p:spPr>
        <p:txBody>
          <a:bodyPr anchor="ctr">
            <a:normAutofit fontScale="90000"/>
          </a:bodyPr>
          <a:lstStyle/>
          <a:p>
            <a:r>
              <a:rPr lang="cs-CZ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OBCHODNÍHO CENTRA PLZEŇ PLAZA</a:t>
            </a:r>
          </a:p>
        </p:txBody>
      </p:sp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DD1E812A-A207-4798-9F17-CAB303F9DCE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6" t="19191" r="16447" b="4047"/>
          <a:stretch/>
        </p:blipFill>
        <p:spPr bwMode="auto">
          <a:xfrm>
            <a:off x="131803" y="1340139"/>
            <a:ext cx="5861431" cy="301038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B3A2471-72E3-4766-AF4F-AF44F4DDF55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14059" r="17868"/>
          <a:stretch/>
        </p:blipFill>
        <p:spPr bwMode="auto">
          <a:xfrm>
            <a:off x="6231865" y="1340139"/>
            <a:ext cx="5861431" cy="301038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CD281AB-7524-4AAD-A33A-3331269371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33"/>
          <a:stretch/>
        </p:blipFill>
        <p:spPr>
          <a:xfrm>
            <a:off x="4479515" y="4657396"/>
            <a:ext cx="3990811" cy="2072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66F64D9-AEFD-4608-BC35-E8AE0A28F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524" y="4657396"/>
            <a:ext cx="4511040" cy="2072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F5A7C07-FAA3-4CD0-9CE5-D0BE6D619F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03" r="6717"/>
          <a:stretch/>
        </p:blipFill>
        <p:spPr>
          <a:xfrm>
            <a:off x="8470326" y="4657396"/>
            <a:ext cx="3747800" cy="2072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F9DC9A1B-3674-4B0C-9179-A758E8ACF175}"/>
              </a:ext>
            </a:extLst>
          </p:cNvPr>
          <p:cNvSpPr txBox="1"/>
          <p:nvPr/>
        </p:nvSpPr>
        <p:spPr>
          <a:xfrm>
            <a:off x="76848" y="6302597"/>
            <a:ext cx="93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1PP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42ED40D-C100-47C3-AC42-A04D32FECD6D}"/>
              </a:ext>
            </a:extLst>
          </p:cNvPr>
          <p:cNvSpPr txBox="1"/>
          <p:nvPr/>
        </p:nvSpPr>
        <p:spPr>
          <a:xfrm>
            <a:off x="4556364" y="6302597"/>
            <a:ext cx="93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1NP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D739B46-6FB4-4F9A-8A9E-8427FFB18DA6}"/>
              </a:ext>
            </a:extLst>
          </p:cNvPr>
          <p:cNvSpPr txBox="1"/>
          <p:nvPr/>
        </p:nvSpPr>
        <p:spPr>
          <a:xfrm>
            <a:off x="8565939" y="6302597"/>
            <a:ext cx="93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2NP</a:t>
            </a:r>
          </a:p>
        </p:txBody>
      </p:sp>
    </p:spTree>
    <p:extLst>
      <p:ext uri="{BB962C8B-B14F-4D97-AF65-F5344CB8AC3E}">
        <p14:creationId xmlns:p14="http://schemas.microsoft.com/office/powerpoint/2010/main" val="231763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F112E318-8843-4FBA-9CB8-AC44622DE7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095418D5-11A6-457F-8BCD-5160B33D69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60" y="0"/>
            <a:ext cx="10393679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61E5C3D-6980-43E1-B38A-365BF0E6E3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1"/>
            <a:ext cx="8991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F74258-5428-44A1-97AF-460E9E201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490" y="225730"/>
            <a:ext cx="799099" cy="807601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E4523B1-6D60-4D4F-9D94-61979868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92" y="321732"/>
            <a:ext cx="9733620" cy="878397"/>
          </a:xfrm>
          <a:noFill/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SOUČASNÉHO STAVU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C958850-9AEC-4CA2-A1C4-BBD5D175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892" y="1828800"/>
            <a:ext cx="4985273" cy="4351337"/>
          </a:xfrm>
        </p:spPr>
        <p:txBody>
          <a:bodyPr>
            <a:normAutofit fontScale="92500"/>
          </a:bodyPr>
          <a:lstStyle/>
          <a:p>
            <a:r>
              <a:rPr lang="cs-CZ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ČSN 730802 výpočet doby potřebné k evakuaci a zakouření prostor,</a:t>
            </a:r>
          </a:p>
          <a:p>
            <a:r>
              <a:rPr lang="cs-CZ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doby dojezdu složek IZS a jejich lokace v okolí,</a:t>
            </a:r>
          </a:p>
          <a:p>
            <a:r>
              <a:rPr lang="cs-CZ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poslední provedené evakuace,</a:t>
            </a:r>
          </a:p>
          <a:p>
            <a:pPr lvl="1"/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Nepřehledný a neaktuální únikový plán,</a:t>
            </a:r>
          </a:p>
          <a:p>
            <a:pPr lvl="1"/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Nedodržení únikového plánu,</a:t>
            </a:r>
          </a:p>
          <a:p>
            <a:pPr lvl="1"/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Dezinformace,</a:t>
            </a:r>
          </a:p>
          <a:p>
            <a:pPr lvl="1"/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Dezorientace,</a:t>
            </a:r>
          </a:p>
          <a:p>
            <a:pPr lvl="1"/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Nedostavení se na místo shromáždění,</a:t>
            </a:r>
          </a:p>
          <a:p>
            <a:pPr lvl="1"/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Blokace únikových cest.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92351253-D9E6-46D8-9AEF-602434A57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151619"/>
              </p:ext>
            </p:extLst>
          </p:nvPr>
        </p:nvGraphicFramePr>
        <p:xfrm>
          <a:off x="6375328" y="1373005"/>
          <a:ext cx="4748348" cy="526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662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F112E318-8843-4FBA-9CB8-AC44622DE7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095418D5-11A6-457F-8BCD-5160B33D69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60" y="0"/>
            <a:ext cx="10393679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61E5C3D-6980-43E1-B38A-365BF0E6E3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1"/>
            <a:ext cx="8991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F74258-5428-44A1-97AF-460E9E201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490" y="225730"/>
            <a:ext cx="799099" cy="807601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E4523B1-6D60-4D4F-9D94-61979868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92" y="321732"/>
            <a:ext cx="9733620" cy="878397"/>
          </a:xfrm>
          <a:noFill/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NÁVRHY OPATŘENÍ 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C958850-9AEC-4CA2-A1C4-BBD5D175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892" y="1828800"/>
            <a:ext cx="9733620" cy="435133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nového únikového plánu v textové a grafické podobě dle ČSN ISO 23601:2011 – Bezpečnostní identifikace – Únikové a evakuační plány,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Vytvoření dalšího shromaždiště pro evakuované osoby,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modely únikových cest,</a:t>
            </a:r>
          </a:p>
          <a:p>
            <a:r>
              <a:rPr lang="cs-CZ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Evakuační pokyny pro nájemce.</a:t>
            </a:r>
          </a:p>
        </p:txBody>
      </p:sp>
    </p:spTree>
    <p:extLst>
      <p:ext uri="{BB962C8B-B14F-4D97-AF65-F5344CB8AC3E}">
        <p14:creationId xmlns:p14="http://schemas.microsoft.com/office/powerpoint/2010/main" val="28758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F112E318-8843-4FBA-9CB8-AC44622DE7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095418D5-11A6-457F-8BCD-5160B33D69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60" y="0"/>
            <a:ext cx="10393679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61E5C3D-6980-43E1-B38A-365BF0E6E3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1"/>
            <a:ext cx="8991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F74258-5428-44A1-97AF-460E9E201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490" y="225730"/>
            <a:ext cx="799099" cy="807601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E4523B1-6D60-4D4F-9D94-61979868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92" y="321732"/>
            <a:ext cx="9733620" cy="878397"/>
          </a:xfrm>
          <a:noFill/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NÁVRHY OPATŘENÍ </a:t>
            </a:r>
          </a:p>
        </p:txBody>
      </p:sp>
      <p:pic>
        <p:nvPicPr>
          <p:cNvPr id="3" name="Zástupný symbol pro obsah 2" descr="Obsah obrázku snímek obrazovky, text&#10;&#10;Popis vygenerován s vysokou mírou spolehlivosti">
            <a:extLst>
              <a:ext uri="{FF2B5EF4-FFF2-40B4-BE49-F238E27FC236}">
                <a16:creationId xmlns:a16="http://schemas.microsoft.com/office/drawing/2014/main" id="{41A18AAF-0932-48A6-9E5D-7788B32BF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293" t="11189" r="1978" b="3376"/>
          <a:stretch/>
        </p:blipFill>
        <p:spPr>
          <a:xfrm>
            <a:off x="44981" y="1143470"/>
            <a:ext cx="4107805" cy="5658597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D983C30-AA9B-414F-85A8-7443D5E82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87" y="1143470"/>
            <a:ext cx="7996802" cy="56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68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F112E318-8843-4FBA-9CB8-AC44622DE7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095418D5-11A6-457F-8BCD-5160B33D69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60" y="0"/>
            <a:ext cx="10393679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61E5C3D-6980-43E1-B38A-365BF0E6E3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1"/>
            <a:ext cx="8991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F74258-5428-44A1-97AF-460E9E201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490" y="225730"/>
            <a:ext cx="799099" cy="807601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E4523B1-6D60-4D4F-9D94-61979868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92" y="321732"/>
            <a:ext cx="9733620" cy="878397"/>
          </a:xfrm>
          <a:noFill/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NÁVRHY OPATŘENÍ 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693FCFCF-CCD7-46AD-801C-8F0F1CFC2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72" y="1200129"/>
            <a:ext cx="4555404" cy="554571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2AA4928-3579-4C12-B2DE-3DB83309408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5" y="2280074"/>
            <a:ext cx="6030595" cy="33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6938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Pohled</Template>
  <TotalTime>2052</TotalTime>
  <Words>294</Words>
  <Application>Microsoft Office PowerPoint</Application>
  <PresentationFormat>Širokoúhlá obrazovka</PresentationFormat>
  <Paragraphs>70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Schoolbook</vt:lpstr>
      <vt:lpstr>Wingdings 2</vt:lpstr>
      <vt:lpstr>View</vt:lpstr>
      <vt:lpstr>Logistické zabezpečení evakuace obchodního centra</vt:lpstr>
      <vt:lpstr>OBSAH PREZENTACE</vt:lpstr>
      <vt:lpstr>POUŽITÁ METODIKA</vt:lpstr>
      <vt:lpstr>POPIS OBCHODNÍHO CENTRA PLZEŇ PLAZA</vt:lpstr>
      <vt:lpstr>POPIS OBCHODNÍHO CENTRA PLZEŇ PLAZA</vt:lpstr>
      <vt:lpstr>ANALÝZA SOUČASNÉHO STAVU</vt:lpstr>
      <vt:lpstr>NÁVRHY OPATŘENÍ </vt:lpstr>
      <vt:lpstr>NÁVRHY OPATŘENÍ </vt:lpstr>
      <vt:lpstr>NÁVRHY OPATŘENÍ </vt:lpstr>
      <vt:lpstr>VYHODNOCENÍ NÁVRHU</vt:lpstr>
      <vt:lpstr>DOPLŇUJÍCÍ OTÁZKY VEDOUCÍHO A OPONENTA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Logistické zabezpečení evakuace obchodního centra</dc:title>
  <dc:creator>Tomáš Kajkavac</dc:creator>
  <cp:lastModifiedBy>Tomáš Kajkavac</cp:lastModifiedBy>
  <cp:revision>36</cp:revision>
  <dcterms:created xsi:type="dcterms:W3CDTF">2018-01-15T12:33:16Z</dcterms:created>
  <dcterms:modified xsi:type="dcterms:W3CDTF">2018-01-22T14:07:53Z</dcterms:modified>
</cp:coreProperties>
</file>