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75" r:id="rId12"/>
    <p:sldId id="276" r:id="rId13"/>
    <p:sldId id="277" r:id="rId14"/>
    <p:sldId id="278" r:id="rId15"/>
    <p:sldId id="265" r:id="rId16"/>
    <p:sldId id="266" r:id="rId17"/>
    <p:sldId id="267" r:id="rId18"/>
    <p:sldId id="268" r:id="rId19"/>
    <p:sldId id="269" r:id="rId20"/>
    <p:sldId id="279" r:id="rId21"/>
    <p:sldId id="270" r:id="rId22"/>
    <p:sldId id="271" r:id="rId23"/>
    <p:sldId id="272" r:id="rId24"/>
    <p:sldId id="273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Nunito" panose="020B0604020202020204" charset="-18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317" y="1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1851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1907704" y="1347614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0000"/>
                </a:solidFill>
              </a:rPr>
              <a:t>Optimalizace dopravních procesů ve společnosti Akuterm sklo a. s.</a:t>
            </a:r>
            <a:endParaRPr sz="3200" dirty="0">
              <a:solidFill>
                <a:srgbClr val="000000"/>
              </a:solidFill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xfrm>
            <a:off x="311700" y="2741150"/>
            <a:ext cx="8520600" cy="17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</a:rPr>
              <a:t>Bc. Lucie Pávková</a:t>
            </a:r>
            <a:endParaRPr sz="2000"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</a:rPr>
              <a:t>Vedoucí práce: doc. Ing. Rudolf Kampf, Ph.D.</a:t>
            </a:r>
            <a:endParaRPr sz="2000"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</a:rPr>
              <a:t>Oponent práce: Ing. Lukáš Pešek</a:t>
            </a:r>
            <a:endParaRPr sz="2000" dirty="0">
              <a:solidFill>
                <a:srgbClr val="00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Ukázka vozidla Akuterm sklo a. s.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7075" y="1498175"/>
            <a:ext cx="4988450" cy="333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6860575" y="4349850"/>
            <a:ext cx="1870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/>
              <a:t>Interní zdroj</a:t>
            </a:r>
            <a:endParaRPr sz="1200" i="1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/>
                </a:solidFill>
              </a:rPr>
              <a:t>Navrhované vozidlo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27584" y="1965669"/>
            <a:ext cx="7505700" cy="2448000"/>
          </a:xfrm>
        </p:spPr>
        <p:txBody>
          <a:bodyPr/>
          <a:lstStyle/>
          <a:p>
            <a:r>
              <a:rPr lang="cs-CZ" sz="1600" dirty="0" smtClean="0"/>
              <a:t>Tahač s návěsem např. </a:t>
            </a:r>
            <a:r>
              <a:rPr lang="cs-CZ" sz="1600" dirty="0"/>
              <a:t>značky </a:t>
            </a:r>
            <a:r>
              <a:rPr lang="cs-CZ" sz="1600" dirty="0" smtClean="0"/>
              <a:t>Kögel</a:t>
            </a:r>
          </a:p>
          <a:p>
            <a:r>
              <a:rPr lang="cs-CZ" sz="1600" dirty="0" smtClean="0"/>
              <a:t>Užitečná hmotnost 28 005 kg</a:t>
            </a:r>
          </a:p>
          <a:p>
            <a:endParaRPr lang="cs-CZ" dirty="0" smtClean="0"/>
          </a:p>
          <a:p>
            <a:pPr marL="146050" indent="0">
              <a:buNone/>
            </a:pPr>
            <a:endParaRPr lang="cs-CZ" dirty="0" smtClean="0"/>
          </a:p>
          <a:p>
            <a:pPr marL="146050" indent="0">
              <a:buNone/>
            </a:pPr>
            <a:endParaRPr lang="cs-CZ" dirty="0"/>
          </a:p>
          <a:p>
            <a:pPr marL="146050" indent="0">
              <a:buNone/>
            </a:pPr>
            <a:endParaRPr lang="cs-CZ" dirty="0" smtClean="0"/>
          </a:p>
          <a:p>
            <a:pPr marL="146050" indent="0">
              <a:buNone/>
            </a:pPr>
            <a:endParaRPr lang="cs-CZ" dirty="0"/>
          </a:p>
          <a:p>
            <a:pPr marL="146050" indent="0">
              <a:buNone/>
            </a:pPr>
            <a:endParaRPr lang="cs-CZ" dirty="0" smtClean="0"/>
          </a:p>
          <a:p>
            <a:pPr marL="146050" indent="0" algn="r">
              <a:buNone/>
            </a:pPr>
            <a:endParaRPr lang="cs-CZ" dirty="0" smtClean="0"/>
          </a:p>
          <a:p>
            <a:pPr marL="146050" indent="0" algn="ctr">
              <a:buNone/>
            </a:pPr>
            <a:r>
              <a:rPr lang="cs-CZ" sz="1100" dirty="0"/>
              <a:t> </a:t>
            </a:r>
            <a:r>
              <a:rPr lang="cs-CZ" sz="1100" dirty="0" smtClean="0"/>
              <a:t>                                                                                   Zdroj</a:t>
            </a:r>
            <a:r>
              <a:rPr lang="cs-CZ" sz="1100" dirty="0"/>
              <a:t>: </a:t>
            </a:r>
            <a:r>
              <a:rPr lang="cs-CZ" sz="1100" dirty="0" smtClean="0"/>
              <a:t>www.primemovermag.com.au</a:t>
            </a:r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35646"/>
            <a:ext cx="3747780" cy="249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74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699542"/>
            <a:ext cx="7505700" cy="954600"/>
          </a:xfrm>
        </p:spPr>
        <p:txBody>
          <a:bodyPr/>
          <a:lstStyle/>
          <a:p>
            <a:r>
              <a:rPr lang="cs-CZ" dirty="0" smtClean="0">
                <a:solidFill>
                  <a:schemeClr val="bg2"/>
                </a:solidFill>
              </a:rPr>
              <a:t>Modelový příklad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1347614"/>
            <a:ext cx="7505700" cy="2448000"/>
          </a:xfrm>
        </p:spPr>
        <p:txBody>
          <a:bodyPr/>
          <a:lstStyle/>
          <a:p>
            <a:r>
              <a:rPr lang="cs-CZ" dirty="0" smtClean="0"/>
              <a:t>Mapa rozvozových míst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146050" indent="0">
              <a:buNone/>
            </a:pPr>
            <a:endParaRPr lang="cs-CZ" dirty="0" smtClean="0"/>
          </a:p>
          <a:p>
            <a:pPr marL="146050" indent="0">
              <a:buNone/>
            </a:pPr>
            <a:endParaRPr lang="cs-CZ" dirty="0"/>
          </a:p>
          <a:p>
            <a:pPr marL="146050" indent="0">
              <a:buNone/>
            </a:pPr>
            <a:endParaRPr lang="cs-CZ" dirty="0" smtClean="0"/>
          </a:p>
          <a:p>
            <a:pPr marL="146050" indent="0">
              <a:buNone/>
            </a:pPr>
            <a:endParaRPr lang="cs-CZ" dirty="0"/>
          </a:p>
          <a:p>
            <a:pPr marL="146050" indent="0">
              <a:buNone/>
            </a:pPr>
            <a:endParaRPr lang="cs-CZ" dirty="0" smtClean="0"/>
          </a:p>
          <a:p>
            <a:pPr marL="146050" indent="0">
              <a:buNone/>
            </a:pPr>
            <a:endParaRPr lang="cs-CZ" dirty="0"/>
          </a:p>
          <a:p>
            <a:pPr marL="146050" indent="0">
              <a:buNone/>
            </a:pPr>
            <a:endParaRPr lang="cs-CZ" dirty="0" smtClean="0"/>
          </a:p>
          <a:p>
            <a:pPr marL="146050" indent="0">
              <a:buNone/>
            </a:pPr>
            <a:endParaRPr lang="cs-CZ" dirty="0"/>
          </a:p>
          <a:p>
            <a:pPr marL="146050" indent="0">
              <a:buNone/>
            </a:pPr>
            <a:endParaRPr lang="cs-CZ" dirty="0" smtClean="0"/>
          </a:p>
          <a:p>
            <a:pPr marL="146050" indent="0">
              <a:buNone/>
            </a:pPr>
            <a:endParaRPr lang="cs-CZ" dirty="0"/>
          </a:p>
          <a:p>
            <a:pPr marL="146050" indent="0">
              <a:buNone/>
            </a:pPr>
            <a:r>
              <a:rPr lang="cs-CZ" sz="1100" dirty="0" smtClean="0"/>
              <a:t>                        Zdroj: mapy.cz</a:t>
            </a:r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5" name="obrázek 125" descr="mapa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9662"/>
            <a:ext cx="5256584" cy="2858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1693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99542"/>
            <a:ext cx="7505700" cy="954600"/>
          </a:xfrm>
        </p:spPr>
        <p:txBody>
          <a:bodyPr/>
          <a:lstStyle/>
          <a:p>
            <a:r>
              <a:rPr lang="cs-CZ" dirty="0" smtClean="0"/>
              <a:t>Hmotnosti stojanů k jednotlivým zákazníkům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27584" y="1851670"/>
            <a:ext cx="7505700" cy="2448000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cs-CZ" sz="1200" dirty="0"/>
              <a:t>Husinec = 3 800 kg</a:t>
            </a:r>
          </a:p>
          <a:p>
            <a:pPr lvl="0">
              <a:buFont typeface="+mj-lt"/>
              <a:buAutoNum type="arabicPeriod"/>
            </a:pPr>
            <a:r>
              <a:rPr lang="cs-CZ" sz="1200" dirty="0"/>
              <a:t>Kaplice = 2 000 kg</a:t>
            </a:r>
          </a:p>
          <a:p>
            <a:pPr lvl="0">
              <a:buFont typeface="+mj-lt"/>
              <a:buAutoNum type="arabicPeriod"/>
            </a:pPr>
            <a:r>
              <a:rPr lang="cs-CZ" sz="1200" dirty="0"/>
              <a:t>Planá nad Lužnicí = 1 800 kg</a:t>
            </a:r>
          </a:p>
          <a:p>
            <a:pPr lvl="0">
              <a:buFont typeface="+mj-lt"/>
              <a:buAutoNum type="arabicPeriod"/>
            </a:pPr>
            <a:r>
              <a:rPr lang="cs-CZ" sz="1200" dirty="0"/>
              <a:t>České Budějovice =  1 900 kg </a:t>
            </a:r>
          </a:p>
          <a:p>
            <a:pPr lvl="0">
              <a:buFont typeface="+mj-lt"/>
              <a:buAutoNum type="arabicPeriod"/>
            </a:pPr>
            <a:r>
              <a:rPr lang="cs-CZ" sz="1200" dirty="0"/>
              <a:t>Malšice = 1 500 kg</a:t>
            </a:r>
          </a:p>
          <a:p>
            <a:pPr lvl="0">
              <a:buFont typeface="+mj-lt"/>
              <a:buAutoNum type="arabicPeriod"/>
            </a:pPr>
            <a:r>
              <a:rPr lang="cs-CZ" sz="1200" dirty="0"/>
              <a:t>Sedlčany = 1 800 kg</a:t>
            </a:r>
          </a:p>
          <a:p>
            <a:pPr lvl="0">
              <a:buFont typeface="+mj-lt"/>
              <a:buAutoNum type="arabicPeriod"/>
            </a:pPr>
            <a:r>
              <a:rPr lang="cs-CZ" sz="1200" dirty="0"/>
              <a:t>Čkyně = 1 900 kg</a:t>
            </a:r>
          </a:p>
          <a:p>
            <a:pPr lvl="0">
              <a:buFont typeface="+mj-lt"/>
              <a:buAutoNum type="arabicPeriod"/>
            </a:pPr>
            <a:r>
              <a:rPr lang="cs-CZ" sz="1200" dirty="0"/>
              <a:t>Protivín = 1 500 kg</a:t>
            </a:r>
          </a:p>
          <a:p>
            <a:pPr lvl="0">
              <a:buFont typeface="+mj-lt"/>
              <a:buAutoNum type="arabicPeriod"/>
            </a:pPr>
            <a:r>
              <a:rPr lang="cs-CZ" sz="1200" dirty="0"/>
              <a:t>Vimperk = 1 400 kg</a:t>
            </a:r>
          </a:p>
          <a:p>
            <a:pPr lvl="0">
              <a:buFont typeface="+mj-lt"/>
              <a:buAutoNum type="arabicPeriod"/>
            </a:pPr>
            <a:r>
              <a:rPr lang="cs-CZ" sz="1200" dirty="0"/>
              <a:t>České Velenice = 1 800 kg</a:t>
            </a:r>
          </a:p>
          <a:p>
            <a:pPr lvl="0">
              <a:buFont typeface="+mj-lt"/>
              <a:buAutoNum type="arabicPeriod"/>
            </a:pPr>
            <a:r>
              <a:rPr lang="cs-CZ" sz="1200" dirty="0"/>
              <a:t>České Budějovice = 1 800 </a:t>
            </a:r>
            <a:r>
              <a:rPr lang="cs-CZ" sz="1200" dirty="0" smtClean="0"/>
              <a:t>kg</a:t>
            </a:r>
            <a:endParaRPr lang="cs-CZ" sz="1200" dirty="0"/>
          </a:p>
          <a:p>
            <a:pPr lvl="0">
              <a:buFont typeface="+mj-lt"/>
              <a:buAutoNum type="arabicPeriod"/>
            </a:pPr>
            <a:r>
              <a:rPr lang="cs-CZ" sz="1200" dirty="0"/>
              <a:t>Střítež = 1 600 kg</a:t>
            </a:r>
          </a:p>
          <a:p>
            <a:pPr lvl="0">
              <a:buFont typeface="+mj-lt"/>
              <a:buAutoNum type="arabicPeriod"/>
            </a:pPr>
            <a:r>
              <a:rPr lang="cs-CZ" sz="1200" dirty="0"/>
              <a:t>České Budějovice = 1 000 </a:t>
            </a:r>
            <a:r>
              <a:rPr lang="cs-CZ" sz="1200" dirty="0" smtClean="0"/>
              <a:t>kg                                                         Interní zdroj</a:t>
            </a:r>
          </a:p>
          <a:p>
            <a:pPr marL="14605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5" name="Obrázek 4" descr="IMG_183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9702"/>
            <a:ext cx="3240360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6412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99542"/>
            <a:ext cx="7505700" cy="954600"/>
          </a:xfrm>
        </p:spPr>
        <p:txBody>
          <a:bodyPr/>
          <a:lstStyle/>
          <a:p>
            <a:r>
              <a:rPr lang="cs-CZ" dirty="0" smtClean="0"/>
              <a:t>Matice vzdáleností mezi jednotlivými uzly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9150" y="2139702"/>
            <a:ext cx="6921202" cy="2299022"/>
          </a:xfrm>
        </p:spPr>
        <p:txBody>
          <a:bodyPr/>
          <a:lstStyle/>
          <a:p>
            <a:pPr marL="146050" indent="0">
              <a:buNone/>
            </a:pPr>
            <a:endParaRPr lang="cs-CZ" dirty="0" smtClean="0"/>
          </a:p>
          <a:p>
            <a:pPr marL="146050" indent="0">
              <a:buNone/>
            </a:pPr>
            <a:endParaRPr lang="cs-CZ" dirty="0"/>
          </a:p>
          <a:p>
            <a:pPr marL="146050" indent="0">
              <a:buNone/>
            </a:pPr>
            <a:endParaRPr lang="cs-CZ" dirty="0" smtClean="0"/>
          </a:p>
          <a:p>
            <a:pPr marL="146050" indent="0">
              <a:buNone/>
            </a:pPr>
            <a:endParaRPr lang="cs-CZ" dirty="0"/>
          </a:p>
          <a:p>
            <a:pPr marL="146050" indent="0">
              <a:buNone/>
            </a:pPr>
            <a:endParaRPr lang="cs-CZ" dirty="0" smtClean="0"/>
          </a:p>
          <a:p>
            <a:pPr marL="146050" indent="0">
              <a:buNone/>
            </a:pPr>
            <a:endParaRPr lang="cs-CZ" dirty="0"/>
          </a:p>
          <a:p>
            <a:pPr marL="146050" indent="0">
              <a:buNone/>
            </a:pPr>
            <a:endParaRPr lang="cs-CZ" dirty="0" smtClean="0"/>
          </a:p>
          <a:p>
            <a:pPr marL="146050" indent="0">
              <a:buNone/>
            </a:pPr>
            <a:endParaRPr lang="cs-CZ" dirty="0"/>
          </a:p>
          <a:p>
            <a:pPr marL="146050" indent="0">
              <a:buNone/>
            </a:pPr>
            <a:endParaRPr lang="cs-CZ" dirty="0" smtClean="0"/>
          </a:p>
          <a:p>
            <a:pPr marL="146050" indent="0">
              <a:buNone/>
            </a:pPr>
            <a:endParaRPr lang="cs-CZ" dirty="0"/>
          </a:p>
          <a:p>
            <a:pPr marL="146050" indent="0" algn="ctr">
              <a:buNone/>
            </a:pPr>
            <a:r>
              <a:rPr lang="cs-CZ" sz="1100" dirty="0" smtClean="0"/>
              <a:t>Zdroj: vlastní zpracování</a:t>
            </a:r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91630"/>
            <a:ext cx="3101148" cy="293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6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Návrhy opatření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260025" y="1131775"/>
            <a:ext cx="8520600" cy="3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 dirty="0"/>
              <a:t>Vzniklá trasa pomocí Clarke-Wright metody</a:t>
            </a:r>
            <a:endParaRPr sz="1400" dirty="0">
              <a:solidFill>
                <a:srgbClr val="4B4F56"/>
              </a:solidFill>
            </a:endParaRPr>
          </a:p>
          <a:p>
            <a:pPr marL="457200" lvl="0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>
                <a:solidFill>
                  <a:srgbClr val="4B4F56"/>
                </a:solidFill>
              </a:rPr>
              <a:t>České Budějovice (Akuterm) – Planá nad Lužnicí – Sedlčany – Malšice – Protivín – Čkyně – Vimperk – Husinec – Kaplice – Střítěž – České Velenice – České Budějovice (Okno plast) – České Budějovice (Okno trend) – České Budějovice (Tetragon) – České Budějovice (Akuterm)</a:t>
            </a:r>
            <a:endParaRPr sz="1400" dirty="0">
              <a:solidFill>
                <a:srgbClr val="4B4F56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400" dirty="0">
              <a:solidFill>
                <a:srgbClr val="4B4F56"/>
              </a:solidFill>
            </a:endParaRPr>
          </a:p>
          <a:p>
            <a:pPr marL="457200" lvl="0" indent="-317500" rtl="0">
              <a:spcBef>
                <a:spcPts val="1600"/>
              </a:spcBef>
              <a:spcAft>
                <a:spcPts val="0"/>
              </a:spcAft>
              <a:buClr>
                <a:srgbClr val="4B4F56"/>
              </a:buClr>
              <a:buSzPts val="1400"/>
              <a:buChar char="●"/>
            </a:pPr>
            <a:r>
              <a:rPr lang="en" sz="1400" dirty="0">
                <a:solidFill>
                  <a:srgbClr val="4B4F56"/>
                </a:solidFill>
              </a:rPr>
              <a:t>Počet km = 439 km</a:t>
            </a:r>
            <a:endParaRPr sz="1400" dirty="0">
              <a:solidFill>
                <a:srgbClr val="4B4F56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B4F56"/>
              </a:buClr>
              <a:buSzPts val="1400"/>
              <a:buChar char="●"/>
            </a:pPr>
            <a:r>
              <a:rPr lang="en" sz="1400" dirty="0">
                <a:solidFill>
                  <a:srgbClr val="4B4F56"/>
                </a:solidFill>
              </a:rPr>
              <a:t>Doba jízdy = 6,27 h</a:t>
            </a:r>
            <a:endParaRPr sz="1400" dirty="0">
              <a:solidFill>
                <a:srgbClr val="4B4F56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B4F56"/>
              </a:buClr>
              <a:buSzPts val="1400"/>
              <a:buChar char="●"/>
            </a:pPr>
            <a:r>
              <a:rPr lang="en" sz="1400" dirty="0">
                <a:solidFill>
                  <a:srgbClr val="4B4F56"/>
                </a:solidFill>
              </a:rPr>
              <a:t>Doba vykládky = 3,25 h</a:t>
            </a:r>
            <a:endParaRPr sz="1400" dirty="0">
              <a:solidFill>
                <a:srgbClr val="4B4F56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B4F56"/>
              </a:buClr>
              <a:buSzPts val="1400"/>
              <a:buChar char="●"/>
            </a:pPr>
            <a:r>
              <a:rPr lang="en" sz="1400" dirty="0">
                <a:solidFill>
                  <a:srgbClr val="4B4F56"/>
                </a:solidFill>
              </a:rPr>
              <a:t>T = 9,52 h </a:t>
            </a:r>
            <a:r>
              <a:rPr lang="en" sz="1400" dirty="0">
                <a:solidFill>
                  <a:srgbClr val="545454"/>
                </a:solidFill>
                <a:highlight>
                  <a:srgbClr val="FFFFFF"/>
                </a:highlight>
              </a:rPr>
              <a:t>&lt; 16 h</a:t>
            </a:r>
            <a:endParaRPr sz="1400" dirty="0">
              <a:solidFill>
                <a:srgbClr val="545454"/>
              </a:solidFill>
              <a:highlight>
                <a:srgbClr val="FFFFFF"/>
              </a:highlight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Char char="●"/>
            </a:pPr>
            <a:r>
              <a:rPr lang="en" sz="1400" dirty="0">
                <a:solidFill>
                  <a:srgbClr val="545454"/>
                </a:solidFill>
                <a:highlight>
                  <a:srgbClr val="FFFFFF"/>
                </a:highlight>
              </a:rPr>
              <a:t>K = 23 800 &lt; 28 t</a:t>
            </a:r>
            <a:endParaRPr sz="1400" dirty="0">
              <a:solidFill>
                <a:srgbClr val="545454"/>
              </a:solidFill>
              <a:highlight>
                <a:srgbClr val="FFFFFF"/>
              </a:highlight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Mapa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5925" y="1559975"/>
            <a:ext cx="5993752" cy="30384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Návrhy opatření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591850" y="1732400"/>
            <a:ext cx="7505700" cy="27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Vzniklá trasa pomocí Mayerovy metody</a:t>
            </a:r>
            <a:endParaRPr sz="1400" dirty="0">
              <a:solidFill>
                <a:srgbClr val="4B4F56"/>
              </a:solidFill>
            </a:endParaRPr>
          </a:p>
          <a:p>
            <a:pPr marL="457200" marR="76200" lvl="0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>
                <a:solidFill>
                  <a:srgbClr val="4B4F56"/>
                </a:solidFill>
              </a:rPr>
              <a:t>České Budějovice (Akuterm) - Sedlčany - Malšice - Planá nad Lužnicí - Protivín - Husinec  Čkyně - Vimperk - ČB (Okno plast) - ČB (Okno trend) - ČB (Tetragon) - Střítež - Kaplice  České Velenice - České Budějovice (Akuterm)</a:t>
            </a:r>
            <a:endParaRPr sz="1400" dirty="0">
              <a:solidFill>
                <a:srgbClr val="4B4F56"/>
              </a:solidFill>
            </a:endParaRPr>
          </a:p>
          <a:p>
            <a:pPr marL="0" marR="76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4B4F56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B4F56"/>
              </a:buClr>
              <a:buSzPts val="1400"/>
              <a:buChar char="●"/>
            </a:pPr>
            <a:r>
              <a:rPr lang="en" sz="1400" dirty="0">
                <a:solidFill>
                  <a:srgbClr val="4B4F56"/>
                </a:solidFill>
              </a:rPr>
              <a:t>Počet km = 455 km</a:t>
            </a:r>
            <a:endParaRPr sz="1400" dirty="0">
              <a:solidFill>
                <a:srgbClr val="4B4F56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B4F56"/>
              </a:buClr>
              <a:buSzPts val="1400"/>
              <a:buChar char="●"/>
            </a:pPr>
            <a:r>
              <a:rPr lang="en" sz="1400" dirty="0">
                <a:solidFill>
                  <a:srgbClr val="4B4F56"/>
                </a:solidFill>
              </a:rPr>
              <a:t>Doba jízdy = 6,5 h</a:t>
            </a:r>
            <a:endParaRPr sz="1400" dirty="0">
              <a:solidFill>
                <a:srgbClr val="4B4F56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B4F56"/>
              </a:buClr>
              <a:buSzPts val="1400"/>
              <a:buChar char="●"/>
            </a:pPr>
            <a:r>
              <a:rPr lang="en" sz="1400" dirty="0">
                <a:solidFill>
                  <a:srgbClr val="4B4F56"/>
                </a:solidFill>
              </a:rPr>
              <a:t>Doba vykládky = 3,25 h</a:t>
            </a:r>
            <a:endParaRPr sz="1400" dirty="0">
              <a:solidFill>
                <a:srgbClr val="4B4F56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B4F56"/>
              </a:buClr>
              <a:buSzPts val="1400"/>
              <a:buChar char="●"/>
            </a:pPr>
            <a:r>
              <a:rPr lang="en" sz="1400" dirty="0">
                <a:solidFill>
                  <a:srgbClr val="4B4F56"/>
                </a:solidFill>
              </a:rPr>
              <a:t>T = 9,75 h </a:t>
            </a:r>
            <a:r>
              <a:rPr lang="en" sz="1400" dirty="0">
                <a:solidFill>
                  <a:srgbClr val="545454"/>
                </a:solidFill>
                <a:highlight>
                  <a:srgbClr val="FFFFFF"/>
                </a:highlight>
              </a:rPr>
              <a:t>&lt; 16 h</a:t>
            </a:r>
            <a:endParaRPr sz="1400" dirty="0">
              <a:solidFill>
                <a:srgbClr val="545454"/>
              </a:solidFill>
              <a:highlight>
                <a:srgbClr val="FFFFFF"/>
              </a:highlight>
            </a:endParaRP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Char char="●"/>
            </a:pPr>
            <a:r>
              <a:rPr lang="en" sz="1400" dirty="0">
                <a:solidFill>
                  <a:srgbClr val="545454"/>
                </a:solidFill>
                <a:highlight>
                  <a:srgbClr val="FFFFFF"/>
                </a:highlight>
              </a:rPr>
              <a:t>K = 23 800 &lt; 28 t</a:t>
            </a:r>
            <a:endParaRPr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Mapa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575" y="1415500"/>
            <a:ext cx="6703899" cy="331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dirty="0" smtClean="0">
                <a:solidFill>
                  <a:srgbClr val="000000"/>
                </a:solidFill>
              </a:rPr>
              <a:t>Ekonomické zhodnocení – současná vozidla společnosti Akuterm sklo a. s.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755576" y="185167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cs-CZ" sz="1800" dirty="0" smtClean="0"/>
              <a:t>Pro obsloužení všech míst – použití dvou nákladních vozidel s největší užitečnou hmotností</a:t>
            </a:r>
          </a:p>
          <a:p>
            <a:pPr marL="285750" indent="-285750"/>
            <a:r>
              <a:rPr lang="cs-CZ" sz="1800" dirty="0" smtClean="0"/>
              <a:t>Vznik dvou tras</a:t>
            </a:r>
          </a:p>
          <a:p>
            <a:pPr marL="285750" indent="-285750"/>
            <a:r>
              <a:rPr lang="cs-CZ" sz="1800" dirty="0" smtClean="0"/>
              <a:t>Náklady na první vozidlo 9 128 Kč </a:t>
            </a:r>
          </a:p>
          <a:p>
            <a:pPr marL="285750" indent="-285750"/>
            <a:r>
              <a:rPr lang="cs-CZ" sz="1800" dirty="0" smtClean="0"/>
              <a:t>Náklady na druhé vozidlo 5 768 Kč</a:t>
            </a:r>
            <a:endParaRPr lang="cs-CZ" sz="1800" dirty="0"/>
          </a:p>
          <a:p>
            <a:pPr marL="285750" indent="-285750"/>
            <a:r>
              <a:rPr lang="en" sz="1800" dirty="0" smtClean="0"/>
              <a:t>Náklady </a:t>
            </a:r>
            <a:r>
              <a:rPr lang="en" sz="1800" dirty="0"/>
              <a:t>na dvě nákladní </a:t>
            </a:r>
            <a:r>
              <a:rPr lang="en" sz="1800" dirty="0" smtClean="0"/>
              <a:t>vozidla</a:t>
            </a:r>
            <a:r>
              <a:rPr lang="cs-CZ" sz="1800" dirty="0" smtClean="0"/>
              <a:t> </a:t>
            </a:r>
            <a:r>
              <a:rPr lang="en" sz="1800" dirty="0" smtClean="0"/>
              <a:t>činí </a:t>
            </a:r>
            <a:r>
              <a:rPr lang="en" sz="1800" dirty="0"/>
              <a:t>14 896 </a:t>
            </a:r>
            <a:r>
              <a:rPr lang="en" sz="1800" dirty="0" smtClean="0"/>
              <a:t>Kč</a:t>
            </a:r>
            <a:endParaRPr lang="cs-CZ" sz="1800" dirty="0" smtClean="0"/>
          </a:p>
          <a:p>
            <a:pPr marL="0" indent="0">
              <a:buNone/>
            </a:pPr>
            <a:endParaRPr sz="14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Obsah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827584" y="1779662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800" dirty="0"/>
              <a:t>Cíl práce</a:t>
            </a:r>
            <a:endParaRPr sz="18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800" dirty="0"/>
              <a:t>Metodika práce</a:t>
            </a:r>
            <a:endParaRPr sz="18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800" dirty="0" smtClean="0"/>
              <a:t>Clar</a:t>
            </a:r>
            <a:r>
              <a:rPr lang="cs-CZ" sz="1800" dirty="0" smtClean="0"/>
              <a:t>k</a:t>
            </a:r>
            <a:r>
              <a:rPr lang="en" sz="1800" dirty="0" smtClean="0"/>
              <a:t>e-Wright </a:t>
            </a:r>
            <a:r>
              <a:rPr lang="en" sz="1800" dirty="0"/>
              <a:t>metoda</a:t>
            </a:r>
            <a:endParaRPr sz="18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800" dirty="0"/>
              <a:t>Mayerova metoda</a:t>
            </a:r>
            <a:endParaRPr sz="18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800" dirty="0"/>
              <a:t>O společnosti Akuterm sklo a. </a:t>
            </a:r>
            <a:r>
              <a:rPr lang="cs-CZ" sz="1800" dirty="0" smtClean="0"/>
              <a:t>s</a:t>
            </a:r>
            <a:r>
              <a:rPr lang="en" sz="1800" dirty="0" smtClean="0"/>
              <a:t>.</a:t>
            </a:r>
            <a:endParaRPr sz="18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800" dirty="0"/>
              <a:t>Okružní dopravní problém</a:t>
            </a:r>
            <a:endParaRPr sz="18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800" dirty="0"/>
              <a:t>Návrhy </a:t>
            </a:r>
            <a:r>
              <a:rPr lang="en" sz="1800" dirty="0" smtClean="0"/>
              <a:t>opatření</a:t>
            </a:r>
            <a:endParaRPr lang="cs-CZ" sz="1800" dirty="0" smtClean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s-CZ" sz="1800" dirty="0" smtClean="0"/>
              <a:t>Ekonomické zhodnocení</a:t>
            </a:r>
            <a:endParaRPr sz="1800" dirty="0"/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800" dirty="0"/>
              <a:t>Závěr</a:t>
            </a:r>
            <a:endParaRPr sz="18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/>
                </a:solidFill>
              </a:rPr>
              <a:t>Ekonomické zhodnocení – navrhované vozidlo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dirty="0" smtClean="0">
                <a:solidFill>
                  <a:schemeClr val="bg2"/>
                </a:solidFill>
              </a:rPr>
              <a:t>Použití jednoho vozidla s užitečnou hmotností 28 tun</a:t>
            </a:r>
          </a:p>
          <a:p>
            <a:r>
              <a:rPr lang="cs-CZ" sz="1800" dirty="0" smtClean="0">
                <a:solidFill>
                  <a:schemeClr val="bg2"/>
                </a:solidFill>
              </a:rPr>
              <a:t>Jedna trasa s obsloužením všech míst</a:t>
            </a:r>
          </a:p>
          <a:p>
            <a:r>
              <a:rPr lang="cs-CZ" sz="1800" dirty="0" smtClean="0">
                <a:solidFill>
                  <a:schemeClr val="bg2"/>
                </a:solidFill>
              </a:rPr>
              <a:t>Náklady na vozidlo 13 609 Kč</a:t>
            </a:r>
          </a:p>
          <a:p>
            <a:endParaRPr lang="cs-CZ" sz="1800" dirty="0" smtClean="0">
              <a:solidFill>
                <a:schemeClr val="bg2"/>
              </a:solidFill>
            </a:endParaRPr>
          </a:p>
          <a:p>
            <a:pPr marR="76200" lvl="0" indent="-317500">
              <a:buClr>
                <a:srgbClr val="4B4F56"/>
              </a:buClr>
              <a:buSzPts val="1400"/>
            </a:pPr>
            <a:r>
              <a:rPr lang="cs-CZ" sz="1800" dirty="0">
                <a:solidFill>
                  <a:schemeClr val="bg2"/>
                </a:solidFill>
              </a:rPr>
              <a:t>Celkový rozdíl v nákladech činí = 14 896 Kč – 13 609 Kč = 1 287 Kč </a:t>
            </a:r>
          </a:p>
          <a:p>
            <a:pPr marR="76200" lvl="0" indent="-317500">
              <a:buClr>
                <a:srgbClr val="4B4F56"/>
              </a:buClr>
              <a:buSzPts val="1400"/>
            </a:pPr>
            <a:r>
              <a:rPr lang="cs-CZ" sz="1800" dirty="0">
                <a:solidFill>
                  <a:schemeClr val="bg2"/>
                </a:solidFill>
              </a:rPr>
              <a:t>Denní celkový rozdíl v nákladech = 1 287 Kč</a:t>
            </a:r>
          </a:p>
          <a:p>
            <a:pPr marR="76200" lvl="0" indent="-317500">
              <a:buClr>
                <a:srgbClr val="4B4F56"/>
              </a:buClr>
              <a:buSzPts val="1400"/>
            </a:pPr>
            <a:r>
              <a:rPr lang="cs-CZ" sz="1800" dirty="0">
                <a:solidFill>
                  <a:schemeClr val="bg2"/>
                </a:solidFill>
              </a:rPr>
              <a:t>Měsíční rozdíl v nákladech  = 1 287 Kč * 22 dnů = 28 314 Kč</a:t>
            </a:r>
          </a:p>
          <a:p>
            <a:pPr marR="76200" lvl="0" indent="-317500">
              <a:buClr>
                <a:srgbClr val="4B4F56"/>
              </a:buClr>
              <a:buSzPts val="1400"/>
            </a:pPr>
            <a:r>
              <a:rPr lang="cs-CZ" sz="1800" dirty="0">
                <a:solidFill>
                  <a:schemeClr val="bg2"/>
                </a:solidFill>
              </a:rPr>
              <a:t>Roční rozdíl v nákladech = 1287 Kč * 250 dnů = 321 750 Kč</a:t>
            </a:r>
          </a:p>
          <a:p>
            <a:pPr marL="14605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98916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Závěr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311700" y="1741425"/>
            <a:ext cx="8520600" cy="15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 dirty="0"/>
              <a:t>Výhodnější byla Clarke-Wright metoda</a:t>
            </a:r>
            <a:endParaRPr sz="20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 dirty="0"/>
              <a:t>Zavedení navrhovaného vozidla</a:t>
            </a:r>
            <a:endParaRPr sz="20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 dirty="0"/>
              <a:t>Nižší provozní náklady</a:t>
            </a:r>
            <a:endParaRPr sz="20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 dirty="0"/>
              <a:t>Plné využití ložného prostoru </a:t>
            </a:r>
            <a:r>
              <a:rPr lang="en" sz="2000" dirty="0" smtClean="0"/>
              <a:t>vozi</a:t>
            </a:r>
            <a:r>
              <a:rPr lang="cs-CZ" sz="2000" dirty="0" err="1" smtClean="0"/>
              <a:t>dla</a:t>
            </a:r>
            <a:endParaRPr lang="cs-CZ" sz="2000" dirty="0" smtClean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 dirty="0" smtClean="0"/>
              <a:t>Obsloužení </a:t>
            </a:r>
            <a:r>
              <a:rPr lang="en" sz="2000" dirty="0"/>
              <a:t>všech míst při jedné jízdě</a:t>
            </a:r>
            <a:endParaRPr sz="20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311700" y="7908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</a:endParaRPr>
          </a:p>
          <a:p>
            <a:pPr marL="228600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</a:rPr>
              <a:t>           </a:t>
            </a:r>
            <a:r>
              <a:rPr lang="en" sz="2800" dirty="0">
                <a:solidFill>
                  <a:srgbClr val="000000"/>
                </a:solidFill>
              </a:rPr>
              <a:t>Děkuji za Vaši pozornost</a:t>
            </a:r>
            <a:endParaRPr sz="2800" dirty="0">
              <a:solidFill>
                <a:srgbClr val="000000"/>
              </a:solidFill>
            </a:endParaRPr>
          </a:p>
          <a:p>
            <a:pPr marL="320040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800" dirty="0">
                <a:solidFill>
                  <a:srgbClr val="000000"/>
                </a:solidFill>
              </a:rPr>
              <a:t>  Bc. Lucie Pávková</a:t>
            </a:r>
            <a:endParaRPr sz="2800" dirty="0">
              <a:solidFill>
                <a:srgbClr val="00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Otázky vedoucího práce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2000" dirty="0">
                <a:solidFill>
                  <a:srgbClr val="000000"/>
                </a:solidFill>
              </a:rPr>
              <a:t>Jaké další optimalizační metody je možné použít, v kontextu s cílem vaši DP? 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2000" dirty="0">
                <a:solidFill>
                  <a:srgbClr val="000000"/>
                </a:solidFill>
              </a:rPr>
              <a:t>Budou výsledky práce aplikované?</a:t>
            </a:r>
            <a:endParaRPr sz="2000" dirty="0">
              <a:solidFill>
                <a:srgbClr val="00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Otázky oponenta práce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2000" dirty="0">
                <a:solidFill>
                  <a:srgbClr val="000000"/>
                </a:solidFill>
              </a:rPr>
              <a:t>Byla společnost Akuterm sklo a</a:t>
            </a:r>
            <a:r>
              <a:rPr lang="en" sz="2000" dirty="0" smtClean="0">
                <a:solidFill>
                  <a:srgbClr val="000000"/>
                </a:solidFill>
              </a:rPr>
              <a:t>.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en" sz="2000" dirty="0" smtClean="0">
                <a:solidFill>
                  <a:srgbClr val="000000"/>
                </a:solidFill>
              </a:rPr>
              <a:t>s</a:t>
            </a:r>
            <a:r>
              <a:rPr lang="en" sz="2000" dirty="0">
                <a:solidFill>
                  <a:srgbClr val="000000"/>
                </a:solidFill>
              </a:rPr>
              <a:t>. seznámena s výsledky autorčiny práce?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2000" dirty="0">
                <a:solidFill>
                  <a:srgbClr val="000000"/>
                </a:solidFill>
              </a:rPr>
              <a:t>Podle jakých kritérií (metod) aktuálně vytvářejí zástupci společnosti Akuterm </a:t>
            </a:r>
            <a:r>
              <a:rPr lang="cs-CZ" sz="2000" dirty="0" smtClean="0">
                <a:solidFill>
                  <a:srgbClr val="000000"/>
                </a:solidFill>
              </a:rPr>
              <a:t>sklo </a:t>
            </a:r>
            <a:r>
              <a:rPr lang="en" sz="2000" dirty="0" smtClean="0">
                <a:solidFill>
                  <a:srgbClr val="000000"/>
                </a:solidFill>
              </a:rPr>
              <a:t>a.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en" sz="2000" dirty="0" smtClean="0">
                <a:solidFill>
                  <a:srgbClr val="000000"/>
                </a:solidFill>
              </a:rPr>
              <a:t>s</a:t>
            </a:r>
            <a:r>
              <a:rPr lang="en" sz="2000" dirty="0">
                <a:solidFill>
                  <a:srgbClr val="000000"/>
                </a:solidFill>
              </a:rPr>
              <a:t>. rozvozové </a:t>
            </a:r>
            <a:r>
              <a:rPr lang="en" sz="2000" dirty="0" smtClean="0">
                <a:solidFill>
                  <a:srgbClr val="000000"/>
                </a:solidFill>
              </a:rPr>
              <a:t>trasy</a:t>
            </a:r>
            <a:r>
              <a:rPr lang="en" sz="2000" dirty="0">
                <a:solidFill>
                  <a:srgbClr val="000000"/>
                </a:solidFill>
              </a:rPr>
              <a:t>?</a:t>
            </a:r>
            <a:endParaRPr sz="2000" dirty="0">
              <a:solidFill>
                <a:srgbClr val="00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Cíl práce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B4F5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23850">
              <a:spcBef>
                <a:spcPts val="1600"/>
              </a:spcBef>
              <a:spcAft>
                <a:spcPts val="0"/>
              </a:spcAft>
              <a:buClr>
                <a:srgbClr val="4B4F56"/>
              </a:buClr>
              <a:buSzPts val="1500"/>
              <a:buChar char="●"/>
            </a:pPr>
            <a:r>
              <a:rPr lang="en" sz="2000" dirty="0">
                <a:solidFill>
                  <a:srgbClr val="4B4F56"/>
                </a:solidFill>
              </a:rPr>
              <a:t>Cílem diplomové práce je optimalizace dopravních procesů ve společnosti Akuterm sklo a. s. Optimalizace rozvozových tras bude provedená za pomocí metod operačního výzkumu. V závěru práce bude zpracované ekonomické posouzení rozvozových tras.</a:t>
            </a:r>
            <a:endParaRPr sz="20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Metodika práce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2000" dirty="0"/>
              <a:t>Studium odborné literatury, odborných článků a jiných publikací</a:t>
            </a:r>
            <a:endParaRPr sz="20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2000" dirty="0"/>
              <a:t>Rozhovory s vedením společnosti Akuterm sklo a. </a:t>
            </a:r>
            <a:r>
              <a:rPr lang="cs-CZ" sz="2000" dirty="0" smtClean="0"/>
              <a:t>s</a:t>
            </a:r>
            <a:r>
              <a:rPr lang="en" sz="2000" dirty="0" smtClean="0"/>
              <a:t>.</a:t>
            </a:r>
            <a:endParaRPr sz="20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2000" dirty="0"/>
              <a:t>Sběr dat</a:t>
            </a:r>
            <a:endParaRPr sz="20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2000" dirty="0"/>
              <a:t>Analýza získaných dat z interních materiálů </a:t>
            </a:r>
            <a:endParaRPr sz="2000" dirty="0"/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2000" dirty="0"/>
              <a:t>Vlastní pozorování</a:t>
            </a:r>
            <a:endParaRPr sz="20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819150" y="8662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Clarke-Wright metoda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 dirty="0"/>
              <a:t>Nejpoužívanější metoda řešící úlohu VRP (Problém okružních jízd)</a:t>
            </a:r>
            <a:endParaRPr sz="20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 dirty="0"/>
              <a:t>Středisko - zákazník - středisko</a:t>
            </a:r>
            <a:endParaRPr sz="20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 dirty="0"/>
              <a:t>Krajní a vnitřní zákazník </a:t>
            </a:r>
            <a:endParaRPr sz="2000" dirty="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Mayerova metoda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 dirty="0"/>
              <a:t>Metoda vhodná pro víceokruhové úlohy s úplnou sítí cest a omezenou kapacitou</a:t>
            </a:r>
            <a:endParaRPr sz="20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 dirty="0"/>
              <a:t>Vhodná pro plánování svozů či rozvozů</a:t>
            </a:r>
            <a:endParaRPr sz="2000" dirty="0"/>
          </a:p>
          <a:p>
            <a:pPr marL="457200" lvl="0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2000" dirty="0" smtClean="0">
                <a:solidFill>
                  <a:srgbClr val="4B4F56"/>
                </a:solidFill>
              </a:rPr>
              <a:t>Řešení </a:t>
            </a:r>
            <a:r>
              <a:rPr lang="en" sz="2000" dirty="0">
                <a:solidFill>
                  <a:srgbClr val="4B4F56"/>
                </a:solidFill>
              </a:rPr>
              <a:t>vychází ze symetrické matice vzdáleností uvedených v km mezi místy, která jsou zahrnuta do řešení</a:t>
            </a:r>
            <a:endParaRPr sz="2000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/>
                </a:solidFill>
              </a:rPr>
              <a:t>Výzkumné otázky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 dirty="0" smtClean="0"/>
              <a:t>Která z použitých metod je pro společnost výhodnější?</a:t>
            </a:r>
          </a:p>
          <a:p>
            <a:r>
              <a:rPr lang="cs-CZ" sz="2000" dirty="0" smtClean="0"/>
              <a:t>Kolik nákladních vozů bude potřeba k obsloužení všech míst?</a:t>
            </a:r>
          </a:p>
          <a:p>
            <a:r>
              <a:rPr lang="cs-CZ" sz="2000" dirty="0" smtClean="0"/>
              <a:t>Bude navrhované vozidlo pro společnost ekonomicky výhodnější?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0232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O společnosti Akuterm sklo a. s.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827584" y="168645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2000" dirty="0"/>
              <a:t>Založena v roce 1994</a:t>
            </a:r>
            <a:endParaRPr sz="20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 dirty="0"/>
              <a:t>Přes 70 zaměstnanců</a:t>
            </a:r>
            <a:endParaRPr sz="20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 dirty="0"/>
              <a:t>Výroba izolačního dvojskla a trojskla</a:t>
            </a:r>
            <a:endParaRPr sz="20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 dirty="0"/>
              <a:t>Velkoobchod s plochým sklem</a:t>
            </a:r>
            <a:endParaRPr sz="20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 dirty="0"/>
              <a:t>Provozovna i výroba v Českých Budějovicích</a:t>
            </a:r>
            <a:endParaRPr sz="20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 dirty="0"/>
              <a:t>Největším odběratelem je Window Holding a. s.</a:t>
            </a:r>
            <a:endParaRPr sz="2000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4575" y="1957950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Okružní dopravní problém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819150" y="175307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2000" dirty="0"/>
              <a:t>Společnost nevyužívá externí dopravce</a:t>
            </a:r>
            <a:endParaRPr sz="20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 dirty="0"/>
              <a:t>Osm soukromých vozů s nižší užitečnou hmotností</a:t>
            </a:r>
            <a:endParaRPr sz="20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 dirty="0"/>
              <a:t>Podstatným problémem společnosti jsou příliš malá vozidla</a:t>
            </a:r>
            <a:endParaRPr sz="20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 dirty="0"/>
              <a:t>Skla a okna musí být na různých typech stojanů</a:t>
            </a:r>
            <a:endParaRPr sz="20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 dirty="0"/>
              <a:t>Různorodé požadavky zákazníků</a:t>
            </a:r>
            <a:endParaRPr sz="2000"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767</Words>
  <Application>Microsoft Office PowerPoint</Application>
  <PresentationFormat>Předvádění na obrazovce (16:9)</PresentationFormat>
  <Paragraphs>183</Paragraphs>
  <Slides>24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Nunito</vt:lpstr>
      <vt:lpstr>Times New Roman</vt:lpstr>
      <vt:lpstr>Shift</vt:lpstr>
      <vt:lpstr>Optimalizace dopravních procesů ve společnosti Akuterm sklo a. s.</vt:lpstr>
      <vt:lpstr>Obsah</vt:lpstr>
      <vt:lpstr>Cíl práce</vt:lpstr>
      <vt:lpstr>Metodika práce</vt:lpstr>
      <vt:lpstr>Clarke-Wright metoda</vt:lpstr>
      <vt:lpstr>Mayerova metoda</vt:lpstr>
      <vt:lpstr>Výzkumné otázky</vt:lpstr>
      <vt:lpstr>O společnosti Akuterm sklo a. s.</vt:lpstr>
      <vt:lpstr>Okružní dopravní problém</vt:lpstr>
      <vt:lpstr>Ukázka vozidla Akuterm sklo a. s.</vt:lpstr>
      <vt:lpstr>Navrhované vozidlo</vt:lpstr>
      <vt:lpstr>Modelový příklad</vt:lpstr>
      <vt:lpstr>Hmotnosti stojanů k jednotlivým zákazníkům</vt:lpstr>
      <vt:lpstr>Matice vzdáleností mezi jednotlivými uzly</vt:lpstr>
      <vt:lpstr>Návrhy opatření</vt:lpstr>
      <vt:lpstr>Mapa</vt:lpstr>
      <vt:lpstr>Návrhy opatření</vt:lpstr>
      <vt:lpstr>Mapa</vt:lpstr>
      <vt:lpstr>Ekonomické zhodnocení – současná vozidla společnosti Akuterm sklo a. s.</vt:lpstr>
      <vt:lpstr>Ekonomické zhodnocení – navrhované vozidlo</vt:lpstr>
      <vt:lpstr>Závěr</vt:lpstr>
      <vt:lpstr>Prezentace aplikace PowerPoint</vt:lpstr>
      <vt:lpstr>Otázky vedoucího práce</vt:lpstr>
      <vt:lpstr>Otázky oponenta práce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Optimalizace dopravních procesů ve společnosti Akuterm sklo a. s.</dc:title>
  <cp:lastModifiedBy>Miroslav Pávek</cp:lastModifiedBy>
  <cp:revision>8</cp:revision>
  <dcterms:modified xsi:type="dcterms:W3CDTF">2018-01-21T16:15:37Z</dcterms:modified>
</cp:coreProperties>
</file>