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9" r:id="rId7"/>
    <p:sldId id="261" r:id="rId8"/>
    <p:sldId id="262" r:id="rId9"/>
    <p:sldId id="280" r:id="rId10"/>
    <p:sldId id="281" r:id="rId11"/>
    <p:sldId id="283" r:id="rId12"/>
    <p:sldId id="282" r:id="rId13"/>
    <p:sldId id="264" r:id="rId14"/>
    <p:sldId id="265" r:id="rId15"/>
    <p:sldId id="266" r:id="rId16"/>
    <p:sldId id="284" r:id="rId17"/>
    <p:sldId id="285" r:id="rId18"/>
    <p:sldId id="271" r:id="rId19"/>
    <p:sldId id="287" r:id="rId20"/>
    <p:sldId id="272" r:id="rId21"/>
    <p:sldId id="286" r:id="rId22"/>
    <p:sldId id="273" r:id="rId23"/>
    <p:sldId id="274" r:id="rId24"/>
    <p:sldId id="288" r:id="rId25"/>
    <p:sldId id="289" r:id="rId26"/>
    <p:sldId id="277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B27BBD4-461C-45B1-AF0F-8A8AE8F66926}" type="datetimeFigureOut">
              <a:rPr lang="cs-CZ" smtClean="0"/>
              <a:pPr/>
              <a:t>21. 1. 2018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DE435A8-5E62-4DEC-9C89-914359D7E0F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339752" y="1844824"/>
            <a:ext cx="6172200" cy="2326410"/>
          </a:xfrm>
        </p:spPr>
        <p:txBody>
          <a:bodyPr>
            <a:normAutofit fontScale="90000"/>
          </a:bodyPr>
          <a:lstStyle/>
          <a:p>
            <a:r>
              <a:rPr lang="cs-CZ" sz="4400" dirty="0" smtClean="0">
                <a:latin typeface="Arial"/>
              </a:rPr>
              <a:t>Energeticky soběstačný rodinný dům (Ostrovní dům)</a:t>
            </a:r>
            <a:r>
              <a:rPr lang="cs-CZ" sz="4400" dirty="0" smtClean="0">
                <a:solidFill>
                  <a:srgbClr val="993333"/>
                </a:solidFill>
                <a:latin typeface="Arial"/>
              </a:rPr>
              <a:t/>
            </a:r>
            <a:br>
              <a:rPr lang="cs-CZ" sz="4400" dirty="0" smtClean="0">
                <a:solidFill>
                  <a:srgbClr val="993333"/>
                </a:solidFill>
                <a:latin typeface="Arial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86000" y="4293096"/>
            <a:ext cx="6858000" cy="2081826"/>
          </a:xfrm>
        </p:spPr>
        <p:txBody>
          <a:bodyPr>
            <a:normAutofit/>
          </a:bodyPr>
          <a:lstStyle/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Autor diplomové práce:		Bc. Tomáš Soukup</a:t>
            </a:r>
          </a:p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Vedoucí diplomové práce:  	Ing. Michal Kraus, </a:t>
            </a:r>
            <a:r>
              <a:rPr lang="cs-CZ" sz="2000" b="0" dirty="0" err="1" smtClean="0">
                <a:solidFill>
                  <a:schemeClr val="tx1"/>
                </a:solidFill>
              </a:rPr>
              <a:t>Ph.D</a:t>
            </a:r>
            <a:r>
              <a:rPr lang="cs-CZ" sz="2000" b="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Oponent diplomové práce: 	</a:t>
            </a:r>
            <a:r>
              <a:rPr lang="cs-CZ" sz="2000" b="0" dirty="0" smtClean="0">
                <a:solidFill>
                  <a:srgbClr val="000000"/>
                </a:solidFill>
                <a:latin typeface="Arial"/>
              </a:rPr>
              <a:t>Ing. arch. Jan Pala</a:t>
            </a:r>
            <a:endParaRPr lang="cs-CZ" sz="2000" b="0" dirty="0" smtClean="0">
              <a:solidFill>
                <a:schemeClr val="tx1"/>
              </a:solidFill>
            </a:endParaRPr>
          </a:p>
          <a:p>
            <a:pPr algn="just"/>
            <a:r>
              <a:rPr lang="cs-CZ" sz="2000" b="0" dirty="0" smtClean="0">
                <a:solidFill>
                  <a:schemeClr val="tx1"/>
                </a:solidFill>
              </a:rPr>
              <a:t>Únor 2018</a:t>
            </a:r>
          </a:p>
          <a:p>
            <a:endParaRPr lang="cs-CZ" dirty="0"/>
          </a:p>
        </p:txBody>
      </p:sp>
      <p:pic>
        <p:nvPicPr>
          <p:cNvPr id="4" name="Picture 1" descr="C:\Users\HP\Desktop\Logo_vs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60648"/>
            <a:ext cx="1214446" cy="121634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131840" y="188640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Vysoká škola technická a ekonomická v Českých Budějovicích</a:t>
            </a:r>
            <a:b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Ústav technicko-technologický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- vizualizace</a:t>
            </a:r>
            <a:endParaRPr lang="cs-CZ" sz="3600" dirty="0"/>
          </a:p>
        </p:txBody>
      </p:sp>
      <p:pic>
        <p:nvPicPr>
          <p:cNvPr id="4" name="Zástupný symbol pro obsah 3" descr="Pohled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628800"/>
            <a:ext cx="7866552" cy="4424936"/>
          </a:xfrm>
        </p:spPr>
      </p:pic>
      <p:sp>
        <p:nvSpPr>
          <p:cNvPr id="5" name="Obdélník 4"/>
          <p:cNvSpPr/>
          <p:nvPr/>
        </p:nvSpPr>
        <p:spPr>
          <a:xfrm>
            <a:off x="6588224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- vizualizace</a:t>
            </a:r>
            <a:endParaRPr lang="cs-CZ" sz="3600" dirty="0"/>
          </a:p>
        </p:txBody>
      </p:sp>
      <p:pic>
        <p:nvPicPr>
          <p:cNvPr id="4" name="Zástupný symbol pro obsah 3" descr="Pohled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628800"/>
            <a:ext cx="7866552" cy="4424936"/>
          </a:xfrm>
        </p:spPr>
      </p:pic>
      <p:sp>
        <p:nvSpPr>
          <p:cNvPr id="5" name="Obdélník 4"/>
          <p:cNvSpPr/>
          <p:nvPr/>
        </p:nvSpPr>
        <p:spPr>
          <a:xfrm>
            <a:off x="6588224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- vizualizace</a:t>
            </a:r>
            <a:endParaRPr lang="cs-CZ" sz="3600" dirty="0"/>
          </a:p>
        </p:txBody>
      </p:sp>
      <p:pic>
        <p:nvPicPr>
          <p:cNvPr id="4" name="Zástupný symbol pro obsah 3" descr="Pohled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628800"/>
            <a:ext cx="7866552" cy="4424936"/>
          </a:xfrm>
        </p:spPr>
      </p:pic>
      <p:sp>
        <p:nvSpPr>
          <p:cNvPr id="5" name="Obdélník 4"/>
          <p:cNvSpPr/>
          <p:nvPr/>
        </p:nvSpPr>
        <p:spPr>
          <a:xfrm>
            <a:off x="6588224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– 1.NP</a:t>
            </a:r>
            <a:endParaRPr lang="cs-CZ" sz="3600" dirty="0"/>
          </a:p>
        </p:txBody>
      </p:sp>
      <p:pic>
        <p:nvPicPr>
          <p:cNvPr id="6" name="Zástupný symbol pro obsah 5" descr="1.N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65769"/>
            <a:ext cx="5838533" cy="3551464"/>
          </a:xfrm>
        </p:spPr>
      </p:pic>
      <p:sp>
        <p:nvSpPr>
          <p:cNvPr id="8" name="Obdélník 7"/>
          <p:cNvSpPr/>
          <p:nvPr/>
        </p:nvSpPr>
        <p:spPr>
          <a:xfrm>
            <a:off x="3923928" y="5733256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88840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Zástupný symbol pro obsah 3" descr="Pohled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27253" y="2636912"/>
            <a:ext cx="2722349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– 2.NP</a:t>
            </a:r>
            <a:endParaRPr lang="cs-CZ" sz="3600" dirty="0"/>
          </a:p>
        </p:txBody>
      </p:sp>
      <p:pic>
        <p:nvPicPr>
          <p:cNvPr id="6" name="Zástupný symbol pro obsah 5" descr="1.NP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972805"/>
            <a:ext cx="5576386" cy="3753567"/>
          </a:xfrm>
        </p:spPr>
      </p:pic>
      <p:pic>
        <p:nvPicPr>
          <p:cNvPr id="7" name="Zástupný symbol pro obsah 3" descr="Pohled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2060848"/>
            <a:ext cx="3034551" cy="329242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4067944" y="5733256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16832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– řez</a:t>
            </a:r>
            <a:endParaRPr lang="cs-CZ" sz="3600" dirty="0"/>
          </a:p>
        </p:txBody>
      </p:sp>
      <p:pic>
        <p:nvPicPr>
          <p:cNvPr id="8" name="Zástupný symbol pro obsah 7" descr="ře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09859" y="1556792"/>
            <a:ext cx="8529307" cy="3888432"/>
          </a:xfrm>
        </p:spPr>
      </p:pic>
      <p:sp>
        <p:nvSpPr>
          <p:cNvPr id="9" name="Obdélník 8"/>
          <p:cNvSpPr/>
          <p:nvPr/>
        </p:nvSpPr>
        <p:spPr>
          <a:xfrm>
            <a:off x="6228184" y="5589240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Konstrukce a jejich součinitel prostupu tepla</a:t>
            </a:r>
            <a:endParaRPr lang="cs-CZ" sz="3600" dirty="0"/>
          </a:p>
        </p:txBody>
      </p:sp>
      <p:pic>
        <p:nvPicPr>
          <p:cNvPr id="8" name="Zástupný symbol pro obsah 7" descr="ře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3" y="1340768"/>
            <a:ext cx="7848872" cy="4694404"/>
          </a:xfrm>
        </p:spPr>
      </p:pic>
      <p:sp>
        <p:nvSpPr>
          <p:cNvPr id="9" name="Obdélník 8"/>
          <p:cNvSpPr/>
          <p:nvPr/>
        </p:nvSpPr>
        <p:spPr>
          <a:xfrm>
            <a:off x="6228184" y="5589240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Konstrukce a jejich součinitel prostupu tepla</a:t>
            </a:r>
            <a:endParaRPr lang="cs-CZ" sz="3600" dirty="0"/>
          </a:p>
        </p:txBody>
      </p:sp>
      <p:pic>
        <p:nvPicPr>
          <p:cNvPr id="8" name="Zástupný symbol pro obsah 7" descr="ře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96752"/>
            <a:ext cx="7704856" cy="5419567"/>
          </a:xfrm>
        </p:spPr>
      </p:pic>
      <p:sp>
        <p:nvSpPr>
          <p:cNvPr id="9" name="Obdélník 8"/>
          <p:cNvSpPr/>
          <p:nvPr/>
        </p:nvSpPr>
        <p:spPr>
          <a:xfrm>
            <a:off x="6372200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Technické zařízení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cs-CZ" dirty="0" smtClean="0"/>
              <a:t>2x Tepelné čerpadlo země/voda F 1355 od firmy NIBE</a:t>
            </a:r>
          </a:p>
          <a:p>
            <a:r>
              <a:rPr lang="cs-CZ" dirty="0" smtClean="0"/>
              <a:t>Zásobník TV VPB 750 l</a:t>
            </a:r>
          </a:p>
          <a:p>
            <a:r>
              <a:rPr lang="cs-CZ" dirty="0" err="1" smtClean="0"/>
              <a:t>Fotovoltaické</a:t>
            </a:r>
            <a:r>
              <a:rPr lang="cs-CZ" dirty="0" smtClean="0"/>
              <a:t> panely </a:t>
            </a:r>
            <a:r>
              <a:rPr lang="cs-CZ" dirty="0" err="1" smtClean="0"/>
              <a:t>Avancis</a:t>
            </a:r>
            <a:r>
              <a:rPr lang="cs-CZ" dirty="0" smtClean="0"/>
              <a:t> </a:t>
            </a:r>
            <a:r>
              <a:rPr lang="cs-CZ" dirty="0" err="1" smtClean="0"/>
              <a:t>PowerMax</a:t>
            </a:r>
            <a:r>
              <a:rPr lang="cs-CZ" dirty="0" smtClean="0"/>
              <a:t> 3.5 </a:t>
            </a:r>
            <a:r>
              <a:rPr lang="cs-CZ" dirty="0" err="1" smtClean="0"/>
              <a:t>Smart</a:t>
            </a:r>
            <a:r>
              <a:rPr lang="cs-CZ" dirty="0" smtClean="0"/>
              <a:t> 140 o ploše 75,9 m</a:t>
            </a:r>
            <a:r>
              <a:rPr lang="cs-CZ" baseline="30000" dirty="0" smtClean="0"/>
              <a:t>2</a:t>
            </a:r>
            <a:r>
              <a:rPr lang="cs-CZ" dirty="0" smtClean="0"/>
              <a:t>  </a:t>
            </a:r>
          </a:p>
          <a:p>
            <a:r>
              <a:rPr lang="cs-CZ" dirty="0" smtClean="0"/>
              <a:t>Centrální vzduchotechnická a rekuperační jednotka NIBE ERS 10-500 s účinností až 92 %.</a:t>
            </a:r>
          </a:p>
          <a:p>
            <a:r>
              <a:rPr lang="cs-CZ" dirty="0" smtClean="0"/>
              <a:t>Domácí biologická aerobní čistička odpadních vod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776864" cy="1152128"/>
          </a:xfrm>
        </p:spPr>
        <p:txBody>
          <a:bodyPr>
            <a:noAutofit/>
          </a:bodyPr>
          <a:lstStyle/>
          <a:p>
            <a:r>
              <a:rPr lang="cs-CZ" sz="4000" dirty="0" smtClean="0"/>
              <a:t>Technické zařízení - energetické a provozní schéma</a:t>
            </a:r>
            <a:endParaRPr lang="cs-CZ" sz="4000" dirty="0"/>
          </a:p>
        </p:txBody>
      </p:sp>
      <p:pic>
        <p:nvPicPr>
          <p:cNvPr id="8" name="Zástupný symbol pro obsah 7" descr="ře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7"/>
            <a:ext cx="8136904" cy="5388641"/>
          </a:xfrm>
        </p:spPr>
      </p:pic>
      <p:sp>
        <p:nvSpPr>
          <p:cNvPr id="9" name="Obdélník 8"/>
          <p:cNvSpPr/>
          <p:nvPr/>
        </p:nvSpPr>
        <p:spPr>
          <a:xfrm>
            <a:off x="7236296" y="6309320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Osnova obhajoby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Motivace a důvody k řešení daného problému</a:t>
            </a:r>
          </a:p>
          <a:p>
            <a:r>
              <a:rPr lang="cs-CZ" sz="2800" dirty="0" smtClean="0"/>
              <a:t>Cíl práce</a:t>
            </a:r>
          </a:p>
          <a:p>
            <a:r>
              <a:rPr lang="cs-CZ" sz="2800" dirty="0" smtClean="0"/>
              <a:t>Architektonické a stavebně - konstrukční řešení</a:t>
            </a:r>
          </a:p>
          <a:p>
            <a:r>
              <a:rPr lang="cs-CZ" sz="2800" dirty="0" smtClean="0"/>
              <a:t>Konstrukce a jejich součinitel prostupu tepla</a:t>
            </a:r>
          </a:p>
          <a:p>
            <a:r>
              <a:rPr lang="cs-CZ" sz="2800" dirty="0" smtClean="0"/>
              <a:t>Technické zařízení</a:t>
            </a:r>
          </a:p>
          <a:p>
            <a:r>
              <a:rPr lang="cs-CZ" sz="2800" dirty="0" smtClean="0"/>
              <a:t>Energetické posouzení objektu </a:t>
            </a:r>
          </a:p>
          <a:p>
            <a:r>
              <a:rPr lang="cs-CZ" sz="2800" dirty="0" smtClean="0"/>
              <a:t>Závěrečné shrnutí</a:t>
            </a:r>
          </a:p>
          <a:p>
            <a:r>
              <a:rPr lang="cs-CZ" sz="2800" dirty="0" smtClean="0"/>
              <a:t>Dotazy vedoucího a oponenta</a:t>
            </a:r>
          </a:p>
          <a:p>
            <a:pPr>
              <a:buNone/>
            </a:pPr>
            <a:endParaRPr lang="cs-CZ" sz="2800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848872" cy="1224136"/>
          </a:xfrm>
        </p:spPr>
        <p:txBody>
          <a:bodyPr>
            <a:noAutofit/>
          </a:bodyPr>
          <a:lstStyle/>
          <a:p>
            <a:r>
              <a:rPr lang="cs-CZ" sz="4000" dirty="0" smtClean="0"/>
              <a:t>Energetické posouzení objektu</a:t>
            </a:r>
            <a:br>
              <a:rPr lang="cs-CZ" sz="4000" dirty="0" smtClean="0"/>
            </a:b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sz="2800" b="1" dirty="0" smtClean="0"/>
              <a:t>Průměrný součinitel prostupu tepla budovy</a:t>
            </a:r>
          </a:p>
          <a:p>
            <a:pPr>
              <a:buNone/>
            </a:pPr>
            <a:r>
              <a:rPr lang="cs-CZ" sz="2800" dirty="0" smtClean="0"/>
              <a:t>U,</a:t>
            </a:r>
            <a:r>
              <a:rPr lang="cs-CZ" sz="2800" dirty="0" err="1" smtClean="0"/>
              <a:t>em</a:t>
            </a:r>
            <a:r>
              <a:rPr lang="cs-CZ" sz="2800" dirty="0" smtClean="0"/>
              <a:t>,</a:t>
            </a:r>
            <a:r>
              <a:rPr lang="cs-CZ" sz="2800" dirty="0" err="1" smtClean="0"/>
              <a:t>max</a:t>
            </a:r>
            <a:r>
              <a:rPr lang="cs-CZ" sz="2800" dirty="0" smtClean="0"/>
              <a:t>:  		0,34 W/(m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.K)</a:t>
            </a:r>
            <a:endParaRPr lang="cs-CZ" sz="2800" b="1" dirty="0" smtClean="0"/>
          </a:p>
          <a:p>
            <a:pPr>
              <a:buNone/>
            </a:pPr>
            <a:r>
              <a:rPr lang="cs-CZ" sz="2800" dirty="0" smtClean="0"/>
              <a:t>U,</a:t>
            </a:r>
            <a:r>
              <a:rPr lang="cs-CZ" sz="2800" dirty="0" err="1" smtClean="0"/>
              <a:t>em</a:t>
            </a:r>
            <a:r>
              <a:rPr lang="cs-CZ" sz="2800" dirty="0" smtClean="0"/>
              <a:t>: 			</a:t>
            </a:r>
            <a:r>
              <a:rPr lang="cs-CZ" sz="2800" b="1" dirty="0" smtClean="0"/>
              <a:t>0,23</a:t>
            </a:r>
            <a:r>
              <a:rPr lang="cs-CZ" sz="2800" dirty="0" smtClean="0"/>
              <a:t> W/(m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.K)</a:t>
            </a:r>
          </a:p>
          <a:p>
            <a:pPr>
              <a:buNone/>
            </a:pPr>
            <a:r>
              <a:rPr lang="cs-CZ" sz="2800" dirty="0" smtClean="0"/>
              <a:t>Pasivní RD</a:t>
            </a:r>
          </a:p>
          <a:p>
            <a:pPr>
              <a:buNone/>
            </a:pPr>
            <a:r>
              <a:rPr lang="cs-CZ" sz="2800" b="1" dirty="0" smtClean="0"/>
              <a:t>Měrná potřeba tepla na vytápění</a:t>
            </a:r>
          </a:p>
          <a:p>
            <a:pPr>
              <a:buNone/>
            </a:pPr>
            <a:r>
              <a:rPr lang="cs-CZ" sz="2800" dirty="0" smtClean="0"/>
              <a:t>E,A,</a:t>
            </a:r>
            <a:r>
              <a:rPr lang="cs-CZ" sz="2800" dirty="0" err="1" smtClean="0"/>
              <a:t>max</a:t>
            </a:r>
            <a:r>
              <a:rPr lang="cs-CZ" sz="2800" dirty="0" smtClean="0"/>
              <a:t>:  		50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E,A:  			</a:t>
            </a:r>
            <a:r>
              <a:rPr lang="cs-CZ" sz="2800" b="1" dirty="0" smtClean="0"/>
              <a:t>30</a:t>
            </a:r>
            <a:r>
              <a:rPr lang="cs-CZ" sz="2800" dirty="0" smtClean="0"/>
              <a:t>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Pasivní RD</a:t>
            </a:r>
          </a:p>
          <a:p>
            <a:pPr>
              <a:buNone/>
            </a:pPr>
            <a:r>
              <a:rPr lang="cs-CZ" sz="2800" b="1" dirty="0" smtClean="0"/>
              <a:t>Měrná neobnovitelná primární energie</a:t>
            </a:r>
          </a:p>
          <a:p>
            <a:pPr>
              <a:buNone/>
            </a:pPr>
            <a:r>
              <a:rPr lang="cs-CZ" sz="2800" dirty="0" smtClean="0"/>
              <a:t>E,</a:t>
            </a:r>
            <a:r>
              <a:rPr lang="cs-CZ" sz="2800" dirty="0" err="1" smtClean="0"/>
              <a:t>pC</a:t>
            </a:r>
            <a:r>
              <a:rPr lang="cs-CZ" sz="2800" dirty="0" smtClean="0"/>
              <a:t>,A, </a:t>
            </a:r>
            <a:r>
              <a:rPr lang="cs-CZ" sz="2800" dirty="0" err="1" smtClean="0"/>
              <a:t>max</a:t>
            </a:r>
            <a:r>
              <a:rPr lang="cs-CZ" sz="2800" dirty="0" smtClean="0"/>
              <a:t>:  		 31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E,</a:t>
            </a:r>
            <a:r>
              <a:rPr lang="cs-CZ" sz="2800" dirty="0" err="1" smtClean="0"/>
              <a:t>pN</a:t>
            </a:r>
            <a:r>
              <a:rPr lang="cs-CZ" sz="2800" dirty="0" smtClean="0"/>
              <a:t>,A:   		</a:t>
            </a:r>
            <a:r>
              <a:rPr lang="cs-CZ" sz="2800" b="1" dirty="0" smtClean="0"/>
              <a:t>-29</a:t>
            </a:r>
            <a:r>
              <a:rPr lang="cs-CZ" sz="2800" dirty="0" smtClean="0"/>
              <a:t> kWh/(m</a:t>
            </a:r>
            <a:r>
              <a:rPr lang="cs-CZ" sz="2800" baseline="30000" dirty="0" smtClean="0"/>
              <a:t>2</a:t>
            </a:r>
            <a:r>
              <a:rPr lang="cs-CZ" sz="2800" dirty="0" smtClean="0"/>
              <a:t>.a)</a:t>
            </a:r>
          </a:p>
          <a:p>
            <a:pPr>
              <a:buNone/>
            </a:pPr>
            <a:r>
              <a:rPr lang="cs-CZ" sz="2800" dirty="0" smtClean="0"/>
              <a:t>Nulový/plusový RD</a:t>
            </a:r>
          </a:p>
          <a:p>
            <a:pPr>
              <a:buNone/>
            </a:pPr>
            <a:r>
              <a:rPr lang="cs-CZ" sz="2800" b="1" dirty="0" smtClean="0"/>
              <a:t>Zatřídění rodinného domu</a:t>
            </a:r>
          </a:p>
          <a:p>
            <a:pPr>
              <a:buNone/>
            </a:pPr>
            <a:r>
              <a:rPr lang="cs-CZ" sz="2800" dirty="0" smtClean="0"/>
              <a:t>RD je zařazen podle vyhlášky č. 78/2013 Sb. do klasifikační třídy </a:t>
            </a:r>
            <a:r>
              <a:rPr lang="cs-CZ" sz="2800" b="1" dirty="0" smtClean="0"/>
              <a:t>A</a:t>
            </a:r>
            <a:r>
              <a:rPr lang="cs-CZ" sz="2800" dirty="0" smtClean="0"/>
              <a:t> </a:t>
            </a:r>
            <a:r>
              <a:rPr lang="cs-CZ" sz="2800" b="1" dirty="0" smtClean="0"/>
              <a:t>(mimořádně úsporná)</a:t>
            </a:r>
            <a:endParaRPr lang="cs-CZ" sz="2800" dirty="0" smtClean="0"/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136904" cy="720080"/>
          </a:xfrm>
        </p:spPr>
        <p:txBody>
          <a:bodyPr>
            <a:noAutofit/>
          </a:bodyPr>
          <a:lstStyle/>
          <a:p>
            <a:r>
              <a:rPr lang="cs-CZ" sz="4000" dirty="0" smtClean="0"/>
              <a:t>Energetické posouzení objektu</a:t>
            </a:r>
            <a:endParaRPr lang="cs-CZ" sz="4000" dirty="0"/>
          </a:p>
        </p:txBody>
      </p:sp>
      <p:pic>
        <p:nvPicPr>
          <p:cNvPr id="8" name="Zástupný symbol pro obsah 7" descr="řez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5395831" cy="5419567"/>
          </a:xfrm>
        </p:spPr>
      </p:pic>
      <p:sp>
        <p:nvSpPr>
          <p:cNvPr id="9" name="Obdélník 8"/>
          <p:cNvSpPr/>
          <p:nvPr/>
        </p:nvSpPr>
        <p:spPr>
          <a:xfrm>
            <a:off x="5796136" y="6093296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Závěrečné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>
            <a:normAutofit/>
          </a:bodyPr>
          <a:lstStyle/>
          <a:p>
            <a:r>
              <a:rPr lang="cs-CZ" dirty="0" smtClean="0"/>
              <a:t>Splnění požadavků</a:t>
            </a:r>
          </a:p>
          <a:p>
            <a:pPr marL="880110" lvl="1" indent="-514350"/>
            <a:r>
              <a:rPr lang="cs-CZ" sz="2400" dirty="0" smtClean="0"/>
              <a:t>Výkresová dokumentace v úrovni pro provádění stavby</a:t>
            </a:r>
          </a:p>
          <a:p>
            <a:pPr marL="880110" lvl="1" indent="-514350"/>
            <a:r>
              <a:rPr lang="cs-CZ" sz="2400" dirty="0" smtClean="0"/>
              <a:t>Technické zařízení pro energeticky soběstačný dům</a:t>
            </a:r>
          </a:p>
          <a:p>
            <a:pPr marL="880110" lvl="1" indent="-514350"/>
            <a:r>
              <a:rPr lang="cs-CZ" sz="2400" dirty="0" smtClean="0"/>
              <a:t>Tepelně technické vlastnosti obalových </a:t>
            </a:r>
            <a:r>
              <a:rPr lang="cs-CZ" sz="2400" dirty="0" err="1" smtClean="0"/>
              <a:t>kcí</a:t>
            </a:r>
            <a:endParaRPr lang="cs-CZ" sz="2400" dirty="0" smtClean="0"/>
          </a:p>
          <a:p>
            <a:pPr marL="880110" lvl="1" indent="-514350"/>
            <a:r>
              <a:rPr lang="cs-CZ" sz="2400" dirty="0" smtClean="0"/>
              <a:t>Energetické vyhodnocení objektu</a:t>
            </a:r>
          </a:p>
          <a:p>
            <a:pPr marL="880110" lvl="1" indent="-514350"/>
            <a:endParaRPr lang="cs-CZ" sz="2500" dirty="0" smtClean="0"/>
          </a:p>
        </p:txBody>
      </p:sp>
      <p:pic>
        <p:nvPicPr>
          <p:cNvPr id="4" name="Obrázek 3" descr="fajfk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509120"/>
            <a:ext cx="1285875" cy="90011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Dotazy vedoucího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1) V případě, že by byl objekt založen na základové desce, v jakých orientačních dimenzích se navrhuje tloušťka základové desky u podobných objektů (dvoupodlažní RD)? </a:t>
            </a:r>
          </a:p>
          <a:p>
            <a:r>
              <a:rPr lang="cs-CZ" sz="2000" dirty="0" smtClean="0"/>
              <a:t>Tloušťka základové desky se u RD pohybuje v rozmezí 0,3-0,5 m.</a:t>
            </a:r>
          </a:p>
          <a:p>
            <a:pPr>
              <a:buNone/>
            </a:pPr>
            <a:r>
              <a:rPr lang="cs-CZ" sz="2000" b="1" dirty="0" smtClean="0"/>
              <a:t>2) Jak je zajištěn přívod vzduchu ke krbové vložce?</a:t>
            </a:r>
          </a:p>
          <a:p>
            <a:r>
              <a:rPr lang="cs-CZ" sz="2000" dirty="0" smtClean="0"/>
              <a:t>Jelikož se krbová vložka nachází u obvodového zdiva, je zajištěn pomocí externího přívodu průměru 150 mm skrze zeď.</a:t>
            </a:r>
          </a:p>
          <a:p>
            <a:pPr>
              <a:buNone/>
            </a:pPr>
            <a:r>
              <a:rPr lang="cs-CZ" sz="2000" b="1" dirty="0" smtClean="0"/>
              <a:t>3) Jaký má smysl svislé zateplení základového pasu o tloušťce 40 mm?</a:t>
            </a:r>
          </a:p>
          <a:p>
            <a:r>
              <a:rPr lang="cs-CZ" sz="2000" dirty="0" smtClean="0"/>
              <a:t>Nemá žádný smysl. Bylo by třeba navrhnout zateplení o větší tloušťce.</a:t>
            </a:r>
          </a:p>
          <a:p>
            <a:pPr>
              <a:buNone/>
            </a:pPr>
            <a:endParaRPr lang="cs-CZ" sz="2000" dirty="0" smtClean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Dotazy vedoucího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4) V rámci diskuze navrhuji, aby autor charakterizoval a specifikoval konstrukční návrh stylizovaného atypického schodiště (např. jak bude ukotveno tvrzené sklo do nosníku, jak budou ukotveny jednotlivé schodišťové stupně do tvrzeného skla, apod.). </a:t>
            </a:r>
          </a:p>
          <a:p>
            <a:r>
              <a:rPr lang="cs-CZ" sz="2000" dirty="0" smtClean="0"/>
              <a:t>Schodišťové stupně jsou zachyceny na ocel. trnech, které jsou uchyceny přes otvory ve skle. Trny a sklo jsou pomocí nerezových terčů pevně sevřeny. Do nosníku je tvrzená skleněná deska ukotvena </a:t>
            </a:r>
            <a:r>
              <a:rPr lang="cs-CZ" sz="2000" smtClean="0"/>
              <a:t>pomocí </a:t>
            </a:r>
            <a:r>
              <a:rPr lang="cs-CZ" sz="2000" smtClean="0"/>
              <a:t>svorníků. </a:t>
            </a:r>
            <a:r>
              <a:rPr lang="cs-CZ" sz="2000" dirty="0" smtClean="0"/>
              <a:t>Styk kotev a skla je na stejném principu jako u schodišťových stupňů.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Dotazy oponenta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buNone/>
            </a:pPr>
            <a:r>
              <a:rPr lang="cs-CZ" sz="2000" b="1" dirty="0" smtClean="0"/>
              <a:t>1) Jaké jsou normové požadavky na podchodnou výšku u schodiště, jsou tyto požadavky v návrhu splněny?</a:t>
            </a:r>
          </a:p>
          <a:p>
            <a:r>
              <a:rPr lang="cs-CZ" sz="2000" dirty="0" smtClean="0"/>
              <a:t>Minimální podchodná výška u schodiště je 2100 mm.  Tyto požadavky v návrhu splněny jsou.</a:t>
            </a:r>
          </a:p>
          <a:p>
            <a:pPr>
              <a:buNone/>
            </a:pPr>
            <a:r>
              <a:rPr lang="cs-CZ" sz="2000" b="1" dirty="0" smtClean="0"/>
              <a:t>2) Jak by bylo možné upravit návrh systému vzduchotechnického vedení, aby byl eliminován negativní dopadu akustického přenosu mezi jednotlivými ložnicemi? </a:t>
            </a:r>
          </a:p>
          <a:p>
            <a:r>
              <a:rPr lang="cs-CZ" sz="2000" dirty="0" smtClean="0"/>
              <a:t>Vedení vzduchotechniky by bylo třeba vést odděleně zvlášť do každé ložnice.</a:t>
            </a:r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08912" cy="1440160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DĚKUJI ZA POZORNOST</a:t>
            </a:r>
            <a:endParaRPr lang="cs-CZ" sz="5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Motivace a důvody k řešení daného problému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7467600" cy="4773144"/>
          </a:xfrm>
        </p:spPr>
        <p:txBody>
          <a:bodyPr/>
          <a:lstStyle/>
          <a:p>
            <a:r>
              <a:rPr lang="cs-CZ" sz="2800" dirty="0" smtClean="0"/>
              <a:t>Zájem o nízkoenergetické stavby</a:t>
            </a:r>
          </a:p>
          <a:p>
            <a:r>
              <a:rPr lang="cs-CZ" sz="2800" dirty="0" smtClean="0"/>
              <a:t>Zpřísňující se normy a požadavky na budovy</a:t>
            </a:r>
          </a:p>
          <a:p>
            <a:r>
              <a:rPr lang="cs-CZ" sz="2800" dirty="0" smtClean="0"/>
              <a:t>Návrh komplexního architektonického i funkčního řešení soběstačného domu</a:t>
            </a:r>
          </a:p>
          <a:p>
            <a:r>
              <a:rPr lang="cs-CZ" sz="2800" dirty="0" smtClean="0"/>
              <a:t>Možné získat dotace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dirty="0" smtClean="0"/>
              <a:t>Návrh architektonického a stavebně–konstrukčního řešení energeticky soběstačného rodinného domu - dokumentace „Projekt pro provádění stavby“</a:t>
            </a:r>
          </a:p>
          <a:p>
            <a:r>
              <a:rPr lang="cs-CZ" dirty="0" smtClean="0"/>
              <a:t>Návrh technologických systémů pro ostrovní dům</a:t>
            </a:r>
            <a:endParaRPr lang="cs-CZ" sz="2800" dirty="0" smtClean="0"/>
          </a:p>
          <a:p>
            <a:r>
              <a:rPr lang="cs-CZ" dirty="0" smtClean="0"/>
              <a:t>Vyhodnocení a posouzení tepelně – technických vlastností navržených konstrukcí a vyhodnocení energetické náročnosti budovy jako celku včetně zatřídění do kategorie dle vyhlášky č. 78/2013 Sb.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Umístění stavby – širší vztahy</a:t>
            </a:r>
            <a:endParaRPr lang="cs-CZ" sz="4000" dirty="0"/>
          </a:p>
        </p:txBody>
      </p:sp>
      <p:pic>
        <p:nvPicPr>
          <p:cNvPr id="4" name="Zástupný symbol pro obsah 3" descr="Situac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00486"/>
            <a:ext cx="8337007" cy="4128714"/>
          </a:xfrm>
        </p:spPr>
      </p:pic>
      <p:sp>
        <p:nvSpPr>
          <p:cNvPr id="6" name="Obdélník 5"/>
          <p:cNvSpPr/>
          <p:nvPr/>
        </p:nvSpPr>
        <p:spPr>
          <a:xfrm>
            <a:off x="467544" y="530120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Místo stavby: 	 </a:t>
            </a:r>
            <a:r>
              <a:rPr lang="cs-CZ" sz="2000" dirty="0" err="1" smtClean="0"/>
              <a:t>Vrcov</a:t>
            </a:r>
            <a:endParaRPr lang="cs-CZ" sz="2000" dirty="0" smtClean="0"/>
          </a:p>
          <a:p>
            <a:r>
              <a:rPr lang="cs-CZ" sz="2000" dirty="0" smtClean="0"/>
              <a:t>Okres: 	 	 </a:t>
            </a:r>
            <a:r>
              <a:rPr lang="cs-CZ" sz="2000" dirty="0" err="1" smtClean="0"/>
              <a:t>Borovany</a:t>
            </a:r>
            <a:endParaRPr lang="cs-CZ" sz="2000" dirty="0" smtClean="0"/>
          </a:p>
          <a:p>
            <a:r>
              <a:rPr lang="cs-CZ" sz="2000" dirty="0" smtClean="0"/>
              <a:t>Parcelní číslo: 	 285/4 a 285/5</a:t>
            </a:r>
          </a:p>
        </p:txBody>
      </p:sp>
      <p:sp>
        <p:nvSpPr>
          <p:cNvPr id="7" name="Obdélník 6"/>
          <p:cNvSpPr/>
          <p:nvPr/>
        </p:nvSpPr>
        <p:spPr>
          <a:xfrm>
            <a:off x="6012160" y="5301208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Umístění stavby</a:t>
            </a:r>
            <a:endParaRPr lang="cs-CZ" sz="4000" dirty="0"/>
          </a:p>
        </p:txBody>
      </p:sp>
      <p:pic>
        <p:nvPicPr>
          <p:cNvPr id="4" name="Zástupný symbol pro obsah 3" descr="Situac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24744"/>
            <a:ext cx="6498901" cy="4128714"/>
          </a:xfrm>
        </p:spPr>
      </p:pic>
      <p:sp>
        <p:nvSpPr>
          <p:cNvPr id="6" name="Obdélník 5"/>
          <p:cNvSpPr/>
          <p:nvPr/>
        </p:nvSpPr>
        <p:spPr>
          <a:xfrm>
            <a:off x="467544" y="5301208"/>
            <a:ext cx="4464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dirty="0" smtClean="0"/>
              <a:t>Místo stavby: 	 </a:t>
            </a:r>
            <a:r>
              <a:rPr lang="cs-CZ" sz="2000" dirty="0" err="1" smtClean="0"/>
              <a:t>Vrcov</a:t>
            </a:r>
            <a:endParaRPr lang="cs-CZ" sz="2000" dirty="0" smtClean="0"/>
          </a:p>
          <a:p>
            <a:r>
              <a:rPr lang="cs-CZ" sz="2000" dirty="0" smtClean="0"/>
              <a:t>Okres: 	 	 </a:t>
            </a:r>
            <a:r>
              <a:rPr lang="cs-CZ" sz="2000" dirty="0" err="1" smtClean="0"/>
              <a:t>Borovany</a:t>
            </a:r>
            <a:endParaRPr lang="cs-CZ" sz="2000" dirty="0" smtClean="0"/>
          </a:p>
          <a:p>
            <a:r>
              <a:rPr lang="cs-CZ" sz="2000" dirty="0" smtClean="0"/>
              <a:t>Parcelní číslo: 	 285/4 a 285/5</a:t>
            </a:r>
          </a:p>
        </p:txBody>
      </p:sp>
      <p:sp>
        <p:nvSpPr>
          <p:cNvPr id="7" name="Obdélník 6"/>
          <p:cNvSpPr/>
          <p:nvPr/>
        </p:nvSpPr>
        <p:spPr>
          <a:xfrm>
            <a:off x="6012160" y="5301208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6817" y="3964583"/>
            <a:ext cx="819148" cy="9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747464"/>
          </a:xfrm>
        </p:spPr>
        <p:txBody>
          <a:bodyPr>
            <a:normAutofit/>
          </a:bodyPr>
          <a:lstStyle/>
          <a:p>
            <a:r>
              <a:rPr lang="cs-CZ" sz="4000" dirty="0" smtClean="0"/>
              <a:t>Základní informace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cs-CZ" dirty="0" smtClean="0"/>
              <a:t>Druh objektu:	 		Rodinný dům</a:t>
            </a:r>
          </a:p>
          <a:p>
            <a:r>
              <a:rPr lang="cs-CZ" dirty="0" smtClean="0"/>
              <a:t>Charakter stavby:  		Novostavba</a:t>
            </a:r>
          </a:p>
          <a:p>
            <a:r>
              <a:rPr lang="cs-CZ" dirty="0" smtClean="0"/>
              <a:t>Plocha pozemku:			1707,16 m</a:t>
            </a:r>
            <a:r>
              <a:rPr lang="cs-CZ" baseline="30000" dirty="0" smtClean="0"/>
              <a:t>2</a:t>
            </a:r>
          </a:p>
          <a:p>
            <a:r>
              <a:rPr lang="pl-PL" dirty="0" smtClean="0"/>
              <a:t>Zastavěná plocha: 		</a:t>
            </a:r>
            <a:r>
              <a:rPr lang="cs-CZ" dirty="0" smtClean="0"/>
              <a:t>183,04</a:t>
            </a:r>
            <a:r>
              <a:rPr lang="pl-PL" dirty="0" smtClean="0"/>
              <a:t> 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obestavěný prostor: 		778,3 m</a:t>
            </a:r>
            <a:r>
              <a:rPr lang="cs-CZ" baseline="30000" dirty="0" smtClean="0"/>
              <a:t>3</a:t>
            </a:r>
            <a:endParaRPr lang="cs-CZ" dirty="0" smtClean="0"/>
          </a:p>
          <a:p>
            <a:r>
              <a:rPr lang="cs-CZ" dirty="0" smtClean="0"/>
              <a:t>užitná plocha: 			182,9 m</a:t>
            </a:r>
            <a:r>
              <a:rPr lang="cs-CZ" baseline="30000" dirty="0" smtClean="0"/>
              <a:t>2</a:t>
            </a:r>
          </a:p>
          <a:p>
            <a:r>
              <a:rPr lang="cs-CZ" dirty="0" smtClean="0"/>
              <a:t>Počet podlaží: 			2</a:t>
            </a:r>
            <a:endParaRPr lang="cs-CZ" baseline="30000" dirty="0" smtClean="0"/>
          </a:p>
          <a:p>
            <a:r>
              <a:rPr lang="cs-CZ" dirty="0" smtClean="0"/>
              <a:t>Počet bytových jednotek: 	1</a:t>
            </a:r>
            <a:endParaRPr lang="cs-CZ" baseline="30000" dirty="0" smtClean="0"/>
          </a:p>
          <a:p>
            <a:r>
              <a:rPr lang="cs-CZ" dirty="0" smtClean="0"/>
              <a:t>Počet uživatelů: 			4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- vizualizace</a:t>
            </a:r>
            <a:endParaRPr lang="cs-CZ" sz="3600" dirty="0"/>
          </a:p>
        </p:txBody>
      </p:sp>
      <p:pic>
        <p:nvPicPr>
          <p:cNvPr id="4" name="Zástupný symbol pro obsah 3" descr="Pohled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1700807"/>
            <a:ext cx="7866554" cy="4424937"/>
          </a:xfrm>
        </p:spPr>
      </p:pic>
      <p:sp>
        <p:nvSpPr>
          <p:cNvPr id="5" name="Obdélník 4"/>
          <p:cNvSpPr/>
          <p:nvPr/>
        </p:nvSpPr>
        <p:spPr>
          <a:xfrm>
            <a:off x="6588224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467600" cy="1224136"/>
          </a:xfrm>
        </p:spPr>
        <p:txBody>
          <a:bodyPr>
            <a:noAutofit/>
          </a:bodyPr>
          <a:lstStyle/>
          <a:p>
            <a:r>
              <a:rPr lang="cs-CZ" sz="3600" dirty="0" smtClean="0"/>
              <a:t>Architektonické a stavebně-konstrukční řešení - vizualizace</a:t>
            </a:r>
            <a:endParaRPr lang="cs-CZ" sz="3600" dirty="0"/>
          </a:p>
        </p:txBody>
      </p:sp>
      <p:pic>
        <p:nvPicPr>
          <p:cNvPr id="4" name="Zástupný symbol pro obsah 3" descr="Pohled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7866554" cy="4424936"/>
          </a:xfrm>
        </p:spPr>
      </p:pic>
      <p:sp>
        <p:nvSpPr>
          <p:cNvPr id="5" name="Obdélník 4"/>
          <p:cNvSpPr/>
          <p:nvPr/>
        </p:nvSpPr>
        <p:spPr>
          <a:xfrm>
            <a:off x="6588224" y="6237312"/>
            <a:ext cx="1633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Zdroj: vlastní 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551</TotalTime>
  <Words>615</Words>
  <Application>Microsoft Office PowerPoint</Application>
  <PresentationFormat>Předvádění na obrazovce (4:3)</PresentationFormat>
  <Paragraphs>111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Arkýř</vt:lpstr>
      <vt:lpstr>Energeticky soběstačný rodinný dům (Ostrovní dům) </vt:lpstr>
      <vt:lpstr>Osnova obhajoby</vt:lpstr>
      <vt:lpstr>Motivace a důvody k řešení daného problému</vt:lpstr>
      <vt:lpstr>Cíl práce</vt:lpstr>
      <vt:lpstr>Umístění stavby – širší vztahy</vt:lpstr>
      <vt:lpstr>Umístění stavby</vt:lpstr>
      <vt:lpstr>Základní informace</vt:lpstr>
      <vt:lpstr>Architektonické a stavebně-konstrukční řešení - vizualizace</vt:lpstr>
      <vt:lpstr>Architektonické a stavebně-konstrukční řešení - vizualizace</vt:lpstr>
      <vt:lpstr>Architektonické a stavebně-konstrukční řešení - vizualizace</vt:lpstr>
      <vt:lpstr>Architektonické a stavebně-konstrukční řešení - vizualizace</vt:lpstr>
      <vt:lpstr>Architektonické a stavebně-konstrukční řešení - vizualizace</vt:lpstr>
      <vt:lpstr>Architektonické a stavebně-konstrukční řešení – 1.NP</vt:lpstr>
      <vt:lpstr>Architektonické a stavebně-konstrukční řešení – 2.NP</vt:lpstr>
      <vt:lpstr>Architektonické a stavebně-konstrukční řešení – řez</vt:lpstr>
      <vt:lpstr>Konstrukce a jejich součinitel prostupu tepla</vt:lpstr>
      <vt:lpstr>Konstrukce a jejich součinitel prostupu tepla</vt:lpstr>
      <vt:lpstr>Technické zařízení</vt:lpstr>
      <vt:lpstr>Technické zařízení - energetické a provozní schéma</vt:lpstr>
      <vt:lpstr>Energetické posouzení objektu </vt:lpstr>
      <vt:lpstr>Energetické posouzení objektu</vt:lpstr>
      <vt:lpstr>Závěrečné shrnutí</vt:lpstr>
      <vt:lpstr>Dotazy vedoucího</vt:lpstr>
      <vt:lpstr>Dotazy vedoucího</vt:lpstr>
      <vt:lpstr>Dotazy oponenta</vt:lpstr>
      <vt:lpstr>DĚKUJI ZA POZORNOST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Novostavba objektu s nízkou spotřebou energie</dc:title>
  <dc:creator>Microsoft</dc:creator>
  <cp:lastModifiedBy>Microsoft</cp:lastModifiedBy>
  <cp:revision>61</cp:revision>
  <dcterms:created xsi:type="dcterms:W3CDTF">2016-06-08T13:36:52Z</dcterms:created>
  <dcterms:modified xsi:type="dcterms:W3CDTF">2018-01-21T20:19:00Z</dcterms:modified>
</cp:coreProperties>
</file>