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76" r:id="rId6"/>
    <p:sldId id="273" r:id="rId7"/>
    <p:sldId id="259" r:id="rId8"/>
    <p:sldId id="275" r:id="rId9"/>
    <p:sldId id="260" r:id="rId10"/>
    <p:sldId id="277" r:id="rId11"/>
    <p:sldId id="278" r:id="rId12"/>
    <p:sldId id="279" r:id="rId13"/>
    <p:sldId id="281" r:id="rId14"/>
    <p:sldId id="283" r:id="rId15"/>
    <p:sldId id="285" r:id="rId16"/>
    <p:sldId id="282" r:id="rId17"/>
    <p:sldId id="274" r:id="rId18"/>
    <p:sldId id="286" r:id="rId19"/>
    <p:sldId id="287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2B9A96-C832-4965-BA29-3B3696D26A67}" type="datetimeFigureOut">
              <a:rPr lang="cs-CZ" smtClean="0"/>
              <a:pPr/>
              <a:t>21.01.2018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6769AB-37BC-4A71-94E0-4C098A5E1FF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0298" y="642918"/>
            <a:ext cx="4857784" cy="1714512"/>
          </a:xfrm>
        </p:spPr>
        <p:txBody>
          <a:bodyPr>
            <a:normAutofit fontScale="90000"/>
          </a:bodyPr>
          <a:lstStyle/>
          <a:p>
            <a:r>
              <a:rPr lang="cs-CZ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škola technická a ekonomická v Českých Budějovicích</a:t>
            </a:r>
            <a:br>
              <a:rPr lang="cs-CZ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Ústav technicko-technologický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4857760"/>
            <a:ext cx="7486680" cy="1643074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000" dirty="0" smtClean="0"/>
              <a:t>Student: 				Bc.  Tomáš Czaban </a:t>
            </a:r>
          </a:p>
          <a:p>
            <a:pPr algn="just"/>
            <a:r>
              <a:rPr lang="cs-CZ" sz="2000" dirty="0" smtClean="0"/>
              <a:t>Vedoucí diplomové práce: 		</a:t>
            </a:r>
            <a:r>
              <a:rPr lang="cs-CZ" sz="2000" dirty="0" smtClean="0"/>
              <a:t>Ing</a:t>
            </a:r>
            <a:r>
              <a:rPr lang="cs-CZ" sz="2000" dirty="0" smtClean="0"/>
              <a:t>.  Michal Kraus, Ph.D.</a:t>
            </a:r>
          </a:p>
          <a:p>
            <a:pPr algn="just"/>
            <a:r>
              <a:rPr lang="cs-CZ" sz="2000" dirty="0" smtClean="0"/>
              <a:t>Oponent diplomové práce: 		Ing.  Markéta </a:t>
            </a:r>
            <a:r>
              <a:rPr lang="cs-CZ" sz="2000" dirty="0"/>
              <a:t>Šestáková</a:t>
            </a:r>
            <a:endParaRPr lang="cs-CZ" sz="2000" dirty="0" smtClean="0"/>
          </a:p>
          <a:p>
            <a:pPr algn="just"/>
            <a:r>
              <a:rPr lang="cs-CZ" sz="2000" dirty="0" smtClean="0"/>
              <a:t>únor 2018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428728" y="2428868"/>
            <a:ext cx="7406640" cy="1714512"/>
          </a:xfrm>
          <a:prstGeom prst="rect">
            <a:avLst/>
          </a:prstGeom>
        </p:spPr>
        <p:txBody>
          <a:bodyPr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cs-CZ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ávrh rekreačního a školícího areálu s wellness zónou</a:t>
            </a:r>
            <a:endParaRPr kumimoji="0" lang="cs-CZ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09" name="Picture 1" descr="C:\Users\HP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1214446" cy="121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1. NP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733256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637" y="1844824"/>
            <a:ext cx="8177361" cy="36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/>
              <a:t>2</a:t>
            </a:r>
            <a:r>
              <a:rPr lang="cs-CZ" dirty="0" smtClean="0"/>
              <a:t>. NP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733256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81724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/>
              <a:t>3</a:t>
            </a:r>
            <a:r>
              <a:rPr lang="cs-CZ" dirty="0" smtClean="0"/>
              <a:t>. NP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693589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3"/>
            <a:ext cx="81724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/>
              <a:t>Konstrukční řešení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ŘEZ</a:t>
            </a:r>
            <a:r>
              <a:rPr lang="cs-CZ" dirty="0"/>
              <a:t> </a:t>
            </a:r>
            <a:r>
              <a:rPr lang="cs-CZ" dirty="0" smtClean="0"/>
              <a:t>A-A</a:t>
            </a:r>
            <a:r>
              <a:rPr lang="cs-CZ" dirty="0"/>
              <a:t>'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08" y="1916832"/>
            <a:ext cx="8129092" cy="37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3"/>
          <p:cNvSpPr>
            <a:spLocks noGrp="1"/>
          </p:cNvSpPr>
          <p:nvPr>
            <p:ph sz="half" idx="1"/>
          </p:nvPr>
        </p:nvSpPr>
        <p:spPr>
          <a:xfrm>
            <a:off x="7191348" y="2780928"/>
            <a:ext cx="1512168" cy="360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ČÁST B</a:t>
            </a:r>
            <a:endParaRPr lang="cs-CZ" dirty="0"/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"/>
          </p:nvPr>
        </p:nvSpPr>
        <p:spPr>
          <a:xfrm>
            <a:off x="3203848" y="1597199"/>
            <a:ext cx="1512168" cy="360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ČÁST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739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/>
              <a:t>Konstrukční </a:t>
            </a:r>
            <a:r>
              <a:rPr lang="cs-CZ" dirty="0" smtClean="0"/>
              <a:t>řešení – </a:t>
            </a:r>
            <a:r>
              <a:rPr lang="cs-CZ" sz="3200" dirty="0" smtClean="0"/>
              <a:t>ČÁST A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5454824" y="1124744"/>
            <a:ext cx="2069504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ŘEZ</a:t>
            </a:r>
            <a:r>
              <a:rPr lang="cs-CZ" dirty="0"/>
              <a:t> </a:t>
            </a:r>
            <a:r>
              <a:rPr lang="cs-CZ" dirty="0" smtClean="0"/>
              <a:t>D-D'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0857"/>
            <a:ext cx="36358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ástupný symbol pro obsah 3"/>
          <p:cNvSpPr>
            <a:spLocks noGrp="1"/>
          </p:cNvSpPr>
          <p:nvPr>
            <p:ph sz="half" idx="1"/>
          </p:nvPr>
        </p:nvSpPr>
        <p:spPr>
          <a:xfrm>
            <a:off x="899592" y="1124744"/>
            <a:ext cx="4968552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1600" dirty="0" smtClean="0"/>
              <a:t>Základy:  </a:t>
            </a:r>
          </a:p>
          <a:p>
            <a:pPr lvl="1"/>
            <a:r>
              <a:rPr lang="cs-CZ" sz="1600" dirty="0" smtClean="0"/>
              <a:t>Betonové pasy , betonové patky</a:t>
            </a:r>
          </a:p>
          <a:p>
            <a:r>
              <a:rPr lang="cs-CZ" sz="1600" dirty="0" smtClean="0"/>
              <a:t>Stěny: </a:t>
            </a:r>
          </a:p>
          <a:p>
            <a:pPr lvl="1"/>
            <a:r>
              <a:rPr lang="cs-CZ" sz="1600" dirty="0" smtClean="0"/>
              <a:t>Keramické tvárnice Heluz,  Skleněné příčky do hliníkových rámů</a:t>
            </a:r>
          </a:p>
          <a:p>
            <a:r>
              <a:rPr lang="cs-CZ" sz="1600" dirty="0" smtClean="0"/>
              <a:t>Zateplení: </a:t>
            </a:r>
          </a:p>
          <a:p>
            <a:pPr lvl="1"/>
            <a:r>
              <a:rPr lang="cs-CZ" sz="1600" dirty="0" smtClean="0"/>
              <a:t>Podlaha na terénu – Polystyren EPS Perimetr           celk. tl. 300 mm</a:t>
            </a:r>
          </a:p>
          <a:p>
            <a:pPr lvl="1"/>
            <a:r>
              <a:rPr lang="cs-CZ" sz="1600" dirty="0" smtClean="0"/>
              <a:t>Suterénní stěny - Extrudovaný polystyren XPS         tl. 200 mm</a:t>
            </a:r>
          </a:p>
          <a:p>
            <a:pPr lvl="1"/>
            <a:r>
              <a:rPr lang="cs-CZ" sz="1600" dirty="0" smtClean="0"/>
              <a:t>Obvod.  stěny – Minerální tep. izolace tl. 200 mm</a:t>
            </a:r>
          </a:p>
          <a:p>
            <a:pPr lvl="1"/>
            <a:r>
              <a:rPr lang="cs-CZ" sz="1600" dirty="0" smtClean="0"/>
              <a:t>Zateplený podhled - </a:t>
            </a:r>
            <a:r>
              <a:rPr lang="cs-CZ" sz="1600" dirty="0"/>
              <a:t>Minerální tep. izolace </a:t>
            </a:r>
            <a:r>
              <a:rPr lang="cs-CZ" sz="1600" dirty="0" smtClean="0"/>
              <a:t>tl</a:t>
            </a:r>
            <a:r>
              <a:rPr lang="cs-CZ" sz="1600" dirty="0"/>
              <a:t>. </a:t>
            </a:r>
            <a:r>
              <a:rPr lang="cs-CZ" sz="1600" dirty="0" smtClean="0"/>
              <a:t>300 mm</a:t>
            </a:r>
          </a:p>
          <a:p>
            <a:r>
              <a:rPr lang="cs-CZ" sz="1600" dirty="0" smtClean="0"/>
              <a:t>Vodorovné konstrukce:  </a:t>
            </a:r>
          </a:p>
          <a:p>
            <a:pPr lvl="1"/>
            <a:r>
              <a:rPr lang="cs-CZ" sz="1600" dirty="0"/>
              <a:t>Monolitický ŽB. strop tl. 250 mm, ŽB. </a:t>
            </a:r>
            <a:r>
              <a:rPr lang="cs-CZ" sz="1600" dirty="0" smtClean="0"/>
              <a:t>průvlaky</a:t>
            </a:r>
            <a:endParaRPr lang="cs-CZ" sz="1600" dirty="0"/>
          </a:p>
          <a:p>
            <a:pPr lvl="1"/>
            <a:r>
              <a:rPr lang="cs-CZ" sz="1600" dirty="0"/>
              <a:t>Keramické překlady </a:t>
            </a:r>
            <a:r>
              <a:rPr lang="cs-CZ" sz="1600" dirty="0" smtClean="0"/>
              <a:t>Heluz</a:t>
            </a:r>
          </a:p>
          <a:p>
            <a:r>
              <a:rPr lang="cs-CZ" sz="1600" dirty="0" smtClean="0"/>
              <a:t>Schodiště:  </a:t>
            </a:r>
          </a:p>
          <a:p>
            <a:pPr lvl="1"/>
            <a:r>
              <a:rPr lang="cs-CZ" sz="1600" dirty="0" smtClean="0"/>
              <a:t>Monolitické ŽB. </a:t>
            </a:r>
          </a:p>
          <a:p>
            <a:r>
              <a:rPr lang="cs-CZ" sz="1600" dirty="0" smtClean="0"/>
              <a:t>Krov:  </a:t>
            </a:r>
          </a:p>
          <a:p>
            <a:pPr lvl="1"/>
            <a:r>
              <a:rPr lang="cs-CZ" sz="1600" dirty="0" smtClean="0"/>
              <a:t>Příhradové dřevěné vazníky pultového tvaru</a:t>
            </a:r>
            <a:endParaRPr lang="cs-CZ" sz="1600" dirty="0"/>
          </a:p>
          <a:p>
            <a:r>
              <a:rPr lang="cs-CZ" sz="1600" dirty="0" smtClean="0"/>
              <a:t>Konstrukce  schodišť a teras (severní strana):</a:t>
            </a:r>
          </a:p>
          <a:p>
            <a:pPr lvl="1"/>
            <a:r>
              <a:rPr lang="cs-CZ" sz="1600" dirty="0" smtClean="0"/>
              <a:t>Ocelová  </a:t>
            </a:r>
            <a:endParaRPr lang="cs-CZ" sz="1600" dirty="0"/>
          </a:p>
          <a:p>
            <a:endParaRPr lang="cs-CZ" sz="2000" dirty="0"/>
          </a:p>
          <a:p>
            <a:pPr marL="402336" lvl="1" indent="0">
              <a:buNone/>
            </a:pPr>
            <a:endParaRPr lang="cs-CZ" sz="1600" dirty="0" smtClean="0"/>
          </a:p>
          <a:p>
            <a:endParaRPr lang="cs-CZ" sz="2000" dirty="0"/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876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/>
              <a:t>Konstrukční </a:t>
            </a:r>
            <a:r>
              <a:rPr lang="cs-CZ" dirty="0" smtClean="0"/>
              <a:t>řešení – </a:t>
            </a:r>
            <a:r>
              <a:rPr lang="cs-CZ" sz="3200" dirty="0" smtClean="0"/>
              <a:t>ČÁST B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741319" y="1124744"/>
            <a:ext cx="2069504" cy="50405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ŘEZ</a:t>
            </a:r>
            <a:r>
              <a:rPr lang="cs-CZ" dirty="0"/>
              <a:t> </a:t>
            </a:r>
            <a:r>
              <a:rPr lang="cs-CZ" dirty="0" smtClean="0"/>
              <a:t>B-B</a:t>
            </a:r>
            <a:r>
              <a:rPr lang="cs-CZ" dirty="0"/>
              <a:t>', C-C'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sp>
        <p:nvSpPr>
          <p:cNvPr id="10" name="Zástupný symbol pro obsah 3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5832648" cy="5472608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 smtClean="0"/>
              <a:t>Základy:  </a:t>
            </a:r>
          </a:p>
          <a:p>
            <a:pPr lvl="1"/>
            <a:r>
              <a:rPr lang="cs-CZ" sz="1600" dirty="0" smtClean="0"/>
              <a:t>Betonové pasy , betonové patky, ŽB stěna</a:t>
            </a:r>
          </a:p>
          <a:p>
            <a:r>
              <a:rPr lang="cs-CZ" sz="1600" dirty="0" smtClean="0"/>
              <a:t>Stěny: </a:t>
            </a:r>
          </a:p>
          <a:p>
            <a:pPr lvl="1"/>
            <a:r>
              <a:rPr lang="cs-CZ" sz="1600" dirty="0" smtClean="0"/>
              <a:t>Keramické tvárnice Heluz,  vikýřové stěny</a:t>
            </a:r>
          </a:p>
          <a:p>
            <a:r>
              <a:rPr lang="cs-CZ" sz="1600" dirty="0" smtClean="0"/>
              <a:t>Zateplení: </a:t>
            </a:r>
          </a:p>
          <a:p>
            <a:pPr lvl="1"/>
            <a:r>
              <a:rPr lang="cs-CZ" sz="1600" dirty="0" smtClean="0"/>
              <a:t>Podlaha na terénu – Polystyren EPS Perimetr celk. tl. 300 mm</a:t>
            </a:r>
          </a:p>
          <a:p>
            <a:pPr lvl="1"/>
            <a:r>
              <a:rPr lang="cs-CZ" sz="1600" dirty="0" smtClean="0"/>
              <a:t>Obvod.  stěny – Minerální tep. izolace tl. 200 mm</a:t>
            </a:r>
          </a:p>
          <a:p>
            <a:pPr lvl="1"/>
            <a:r>
              <a:rPr lang="cs-CZ" sz="1600" dirty="0" smtClean="0"/>
              <a:t>Nadkrokevní izolace - </a:t>
            </a:r>
            <a:r>
              <a:rPr lang="cs-CZ" sz="1600" dirty="0"/>
              <a:t>Minerální tep. izolace </a:t>
            </a:r>
            <a:r>
              <a:rPr lang="cs-CZ" sz="1600" dirty="0" smtClean="0"/>
              <a:t>tl</a:t>
            </a:r>
            <a:r>
              <a:rPr lang="cs-CZ" sz="1600" dirty="0"/>
              <a:t>. </a:t>
            </a:r>
            <a:r>
              <a:rPr lang="cs-CZ" sz="1600" dirty="0" smtClean="0"/>
              <a:t>300 mm</a:t>
            </a:r>
          </a:p>
          <a:p>
            <a:pPr lvl="1"/>
            <a:r>
              <a:rPr lang="cs-CZ" sz="1600" dirty="0" smtClean="0"/>
              <a:t>Stěna vikýře – Minerální </a:t>
            </a:r>
            <a:r>
              <a:rPr lang="cs-CZ" sz="1600" dirty="0"/>
              <a:t>tep. </a:t>
            </a:r>
            <a:r>
              <a:rPr lang="cs-CZ" sz="1600" dirty="0" smtClean="0"/>
              <a:t>izolace (mezi sloupky tl</a:t>
            </a:r>
            <a:r>
              <a:rPr lang="cs-CZ" sz="1600" dirty="0"/>
              <a:t>. </a:t>
            </a:r>
            <a:r>
              <a:rPr lang="cs-CZ" sz="1600" dirty="0" smtClean="0"/>
              <a:t>140 mm + zateplení z exteriéru  tl. 200 mm)</a:t>
            </a:r>
          </a:p>
          <a:p>
            <a:r>
              <a:rPr lang="cs-CZ" sz="1600" dirty="0" smtClean="0"/>
              <a:t>Vodorovné konstrukce:  </a:t>
            </a:r>
          </a:p>
          <a:p>
            <a:pPr lvl="1"/>
            <a:r>
              <a:rPr lang="cs-CZ" sz="1600" dirty="0"/>
              <a:t>Monolitický ŽB. strop tl. 250 mm, </a:t>
            </a:r>
            <a:endParaRPr lang="cs-CZ" sz="1600" dirty="0" smtClean="0"/>
          </a:p>
          <a:p>
            <a:pPr lvl="1"/>
            <a:r>
              <a:rPr lang="cs-CZ" sz="1600" dirty="0" smtClean="0"/>
              <a:t>Keramické </a:t>
            </a:r>
            <a:r>
              <a:rPr lang="cs-CZ" sz="1600" dirty="0"/>
              <a:t>překlady </a:t>
            </a:r>
            <a:r>
              <a:rPr lang="cs-CZ" sz="1600" dirty="0" smtClean="0"/>
              <a:t>Heluz</a:t>
            </a:r>
          </a:p>
          <a:p>
            <a:r>
              <a:rPr lang="cs-CZ" sz="1600" dirty="0" smtClean="0"/>
              <a:t>Schodiště:  </a:t>
            </a:r>
          </a:p>
          <a:p>
            <a:pPr lvl="1"/>
            <a:r>
              <a:rPr lang="cs-CZ" sz="1600" dirty="0" smtClean="0"/>
              <a:t>Dřevěné</a:t>
            </a:r>
          </a:p>
          <a:p>
            <a:r>
              <a:rPr lang="cs-CZ" sz="1600" dirty="0" smtClean="0"/>
              <a:t>Krov:  </a:t>
            </a:r>
          </a:p>
          <a:p>
            <a:pPr lvl="1"/>
            <a:r>
              <a:rPr lang="cs-CZ" sz="1600" dirty="0" smtClean="0"/>
              <a:t>Dřevěný,  pultový s vikýři</a:t>
            </a:r>
            <a:endParaRPr lang="cs-CZ" sz="1600" dirty="0"/>
          </a:p>
          <a:p>
            <a:r>
              <a:rPr lang="cs-CZ" sz="1600" dirty="0" smtClean="0"/>
              <a:t>Konstrukce  schodiště a pavlače (severní strana):</a:t>
            </a:r>
          </a:p>
          <a:p>
            <a:pPr lvl="1"/>
            <a:r>
              <a:rPr lang="cs-CZ" sz="1600" dirty="0" smtClean="0"/>
              <a:t>Ocelová  </a:t>
            </a:r>
            <a:endParaRPr lang="cs-CZ" sz="1600" dirty="0"/>
          </a:p>
          <a:p>
            <a:endParaRPr lang="cs-CZ" sz="2000" dirty="0"/>
          </a:p>
          <a:p>
            <a:pPr marL="402336" lvl="1" indent="0">
              <a:buNone/>
            </a:pPr>
            <a:endParaRPr lang="cs-CZ" sz="1600" dirty="0" smtClean="0"/>
          </a:p>
          <a:p>
            <a:endParaRPr lang="cs-CZ" sz="2000" dirty="0"/>
          </a:p>
          <a:p>
            <a:pPr lvl="1"/>
            <a:endParaRPr lang="cs-CZ" sz="1600" dirty="0" smtClean="0"/>
          </a:p>
          <a:p>
            <a:pPr lvl="1"/>
            <a:endParaRPr lang="cs-CZ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627784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2555776" cy="22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59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8208912" cy="797226"/>
          </a:xfrm>
        </p:spPr>
        <p:txBody>
          <a:bodyPr>
            <a:normAutofit fontScale="90000"/>
          </a:bodyPr>
          <a:lstStyle/>
          <a:p>
            <a:r>
              <a:rPr lang="cs-CZ" dirty="0"/>
              <a:t>Konstrukční </a:t>
            </a:r>
            <a:r>
              <a:rPr lang="cs-CZ" dirty="0" smtClean="0"/>
              <a:t>řešení – Povrchové úpravy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ŘEZ</a:t>
            </a:r>
            <a:r>
              <a:rPr lang="cs-CZ" dirty="0"/>
              <a:t> </a:t>
            </a:r>
            <a:r>
              <a:rPr lang="cs-CZ" dirty="0" smtClean="0"/>
              <a:t>A-A</a:t>
            </a:r>
            <a:r>
              <a:rPr lang="cs-CZ" dirty="0"/>
              <a:t>'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810039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76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zařízení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115616" y="1484784"/>
            <a:ext cx="7920880" cy="48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Elektrický kotel</a:t>
            </a:r>
          </a:p>
          <a:p>
            <a:r>
              <a:rPr lang="cs-CZ" sz="2800" dirty="0" smtClean="0"/>
              <a:t>2x Akumulační nádrž Mastertherm G800/2-ACU</a:t>
            </a:r>
          </a:p>
          <a:p>
            <a:r>
              <a:rPr lang="cs-CZ" sz="2800" dirty="0" smtClean="0"/>
              <a:t>Radiátory Korado Radik, tepelné žebříky Korado Koralux</a:t>
            </a:r>
          </a:p>
          <a:p>
            <a:r>
              <a:rPr lang="cs-CZ" sz="2800" dirty="0" smtClean="0"/>
              <a:t>Fotovoltaické panely CEEG SST250-60 </a:t>
            </a:r>
          </a:p>
          <a:p>
            <a:r>
              <a:rPr lang="cs-CZ" sz="2800" dirty="0" smtClean="0"/>
              <a:t>Centrální rekuperační jednotka </a:t>
            </a:r>
            <a:r>
              <a:rPr lang="cs-CZ" sz="2800" dirty="0"/>
              <a:t>Sentinel Kinetic plusB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368152"/>
          </a:xfrm>
        </p:spPr>
        <p:txBody>
          <a:bodyPr>
            <a:normAutofit/>
          </a:bodyPr>
          <a:lstStyle/>
          <a:p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Vyhodnocení energetické náročnosti budovy podle vyhlášky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č. 78/2013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43608" y="1700808"/>
            <a:ext cx="8100392" cy="50006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400" b="1" dirty="0"/>
              <a:t>Průměrný součinitel prostupu tepla </a:t>
            </a:r>
            <a:r>
              <a:rPr lang="cs-CZ" sz="3400" b="1" dirty="0" smtClean="0"/>
              <a:t>budovy</a:t>
            </a:r>
          </a:p>
          <a:p>
            <a:pPr>
              <a:buNone/>
            </a:pPr>
            <a:r>
              <a:rPr lang="cs-CZ" sz="3400" dirty="0" smtClean="0"/>
              <a:t>U,</a:t>
            </a:r>
            <a:r>
              <a:rPr lang="cs-CZ" sz="3400" baseline="-25000" dirty="0"/>
              <a:t> em</a:t>
            </a:r>
            <a:r>
              <a:rPr lang="cs-CZ" sz="3400" dirty="0"/>
              <a:t> </a:t>
            </a:r>
            <a:r>
              <a:rPr lang="cs-CZ" sz="3400" dirty="0" smtClean="0"/>
              <a:t>,R:  		0,34 W/(m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.K)</a:t>
            </a:r>
            <a:endParaRPr lang="cs-CZ" sz="3400" b="1" dirty="0" smtClean="0"/>
          </a:p>
          <a:p>
            <a:pPr>
              <a:buNone/>
            </a:pPr>
            <a:r>
              <a:rPr lang="cs-CZ" sz="3400" dirty="0" smtClean="0"/>
              <a:t>U,em</a:t>
            </a:r>
            <a:r>
              <a:rPr lang="cs-CZ" sz="3400" dirty="0"/>
              <a:t>:</a:t>
            </a:r>
            <a:r>
              <a:rPr lang="cs-CZ" sz="3400" dirty="0" smtClean="0"/>
              <a:t> 		</a:t>
            </a:r>
            <a:r>
              <a:rPr lang="cs-CZ" sz="3400" b="1" dirty="0" smtClean="0"/>
              <a:t>0,22</a:t>
            </a:r>
            <a:r>
              <a:rPr lang="cs-CZ" sz="3400" dirty="0" smtClean="0"/>
              <a:t> W/(m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.K)</a:t>
            </a:r>
          </a:p>
          <a:p>
            <a:pPr>
              <a:buNone/>
            </a:pPr>
            <a:r>
              <a:rPr lang="cs-CZ" sz="3400" dirty="0" smtClean="0"/>
              <a:t>(U,</a:t>
            </a:r>
            <a:r>
              <a:rPr lang="cs-CZ" sz="3400" baseline="-25000" dirty="0"/>
              <a:t> em</a:t>
            </a:r>
            <a:r>
              <a:rPr lang="cs-CZ" sz="3400" dirty="0"/>
              <a:t> </a:t>
            </a:r>
            <a:r>
              <a:rPr lang="cs-CZ" sz="3400" dirty="0" smtClean="0"/>
              <a:t>&lt; U,</a:t>
            </a:r>
            <a:r>
              <a:rPr lang="cs-CZ" sz="3400" baseline="-25000" dirty="0"/>
              <a:t> em</a:t>
            </a:r>
            <a:r>
              <a:rPr lang="cs-CZ" sz="3400" dirty="0"/>
              <a:t> </a:t>
            </a:r>
            <a:r>
              <a:rPr lang="cs-CZ" sz="3400" dirty="0" smtClean="0"/>
              <a:t>,R) </a:t>
            </a:r>
            <a:r>
              <a:rPr lang="cs-CZ" sz="3400" dirty="0"/>
              <a:t>= </a:t>
            </a:r>
            <a:r>
              <a:rPr lang="cs-CZ" sz="3400" dirty="0" smtClean="0"/>
              <a:t>(0,22 &lt; 0,34) W/(m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.K)</a:t>
            </a:r>
          </a:p>
          <a:p>
            <a:pPr>
              <a:buNone/>
            </a:pPr>
            <a:r>
              <a:rPr lang="cs-CZ" sz="3400" dirty="0"/>
              <a:t>Klasifikační třída: 	</a:t>
            </a:r>
            <a:r>
              <a:rPr lang="cs-CZ" sz="3400" b="1" dirty="0"/>
              <a:t>A (mimořádně úsporná</a:t>
            </a:r>
            <a:r>
              <a:rPr lang="cs-CZ" sz="3400" b="1" dirty="0" smtClean="0"/>
              <a:t>)</a:t>
            </a:r>
            <a:endParaRPr lang="cs-CZ" sz="3400" dirty="0" smtClean="0"/>
          </a:p>
          <a:p>
            <a:pPr>
              <a:buNone/>
            </a:pPr>
            <a:r>
              <a:rPr lang="cs-CZ" sz="3400" b="1" dirty="0"/>
              <a:t>Celková dodané energie  </a:t>
            </a:r>
            <a:endParaRPr lang="cs-CZ" sz="3400" b="1" dirty="0" smtClean="0"/>
          </a:p>
          <a:p>
            <a:pPr>
              <a:buNone/>
            </a:pPr>
            <a:r>
              <a:rPr lang="cs-CZ" sz="3400" dirty="0" smtClean="0"/>
              <a:t>E</a:t>
            </a:r>
            <a:r>
              <a:rPr lang="cs-CZ" sz="3400" baseline="-25000" dirty="0" smtClean="0"/>
              <a:t>p,A,</a:t>
            </a:r>
            <a:r>
              <a:rPr lang="cs-CZ" sz="3400" dirty="0" smtClean="0"/>
              <a:t>R:</a:t>
            </a:r>
            <a:r>
              <a:rPr lang="cs-CZ" sz="3400" dirty="0"/>
              <a:t>	 </a:t>
            </a:r>
            <a:r>
              <a:rPr lang="cs-CZ" sz="3400" dirty="0" smtClean="0"/>
              <a:t>	78 </a:t>
            </a:r>
            <a:r>
              <a:rPr lang="cs-CZ" sz="3400" dirty="0"/>
              <a:t>kWh/(m</a:t>
            </a:r>
            <a:r>
              <a:rPr lang="cs-CZ" sz="3400" baseline="30000" dirty="0"/>
              <a:t>2</a:t>
            </a:r>
            <a:r>
              <a:rPr lang="cs-CZ" sz="3400" dirty="0"/>
              <a:t>.a</a:t>
            </a:r>
            <a:r>
              <a:rPr lang="cs-CZ" sz="3400" dirty="0" smtClean="0"/>
              <a:t>)</a:t>
            </a:r>
          </a:p>
          <a:p>
            <a:pPr>
              <a:buNone/>
            </a:pPr>
            <a:r>
              <a:rPr lang="cs-CZ" sz="3400" dirty="0" smtClean="0"/>
              <a:t>E,</a:t>
            </a:r>
            <a:r>
              <a:rPr lang="cs-CZ" sz="3400" baseline="-25000" dirty="0"/>
              <a:t> </a:t>
            </a:r>
            <a:r>
              <a:rPr lang="cs-CZ" sz="3400" baseline="-25000" dirty="0" smtClean="0"/>
              <a:t>p,A</a:t>
            </a:r>
            <a:r>
              <a:rPr lang="cs-CZ" sz="3400" dirty="0" smtClean="0"/>
              <a:t>: </a:t>
            </a:r>
            <a:r>
              <a:rPr lang="cs-CZ" sz="3400" dirty="0"/>
              <a:t>	</a:t>
            </a:r>
            <a:r>
              <a:rPr lang="cs-CZ" sz="3400" dirty="0" smtClean="0"/>
              <a:t>	38 </a:t>
            </a:r>
            <a:r>
              <a:rPr lang="cs-CZ" sz="3400" dirty="0"/>
              <a:t>kWh</a:t>
            </a:r>
            <a:r>
              <a:rPr lang="cs-CZ" sz="3400" dirty="0" smtClean="0"/>
              <a:t>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.a)</a:t>
            </a:r>
          </a:p>
          <a:p>
            <a:pPr>
              <a:buNone/>
            </a:pPr>
            <a:r>
              <a:rPr lang="cs-CZ" sz="3400" dirty="0" smtClean="0"/>
              <a:t>(</a:t>
            </a:r>
            <a:r>
              <a:rPr lang="cs-CZ" sz="3400" dirty="0"/>
              <a:t>E,</a:t>
            </a:r>
            <a:r>
              <a:rPr lang="cs-CZ" sz="3400" baseline="-25000" dirty="0"/>
              <a:t> </a:t>
            </a:r>
            <a:r>
              <a:rPr lang="cs-CZ" sz="3400" baseline="-25000" dirty="0" smtClean="0"/>
              <a:t>p,A </a:t>
            </a:r>
            <a:r>
              <a:rPr lang="cs-CZ" sz="3400" dirty="0"/>
              <a:t>&lt;</a:t>
            </a:r>
            <a:r>
              <a:rPr lang="cs-CZ" sz="3400" baseline="-25000" dirty="0" smtClean="0"/>
              <a:t> </a:t>
            </a:r>
            <a:r>
              <a:rPr lang="cs-CZ" sz="3400" dirty="0"/>
              <a:t>E</a:t>
            </a:r>
            <a:r>
              <a:rPr lang="cs-CZ" sz="3400" baseline="-25000" dirty="0"/>
              <a:t>p,A,</a:t>
            </a:r>
            <a:r>
              <a:rPr lang="cs-CZ" sz="3400" dirty="0"/>
              <a:t>R </a:t>
            </a:r>
            <a:r>
              <a:rPr lang="cs-CZ" sz="3400" dirty="0" smtClean="0"/>
              <a:t>) </a:t>
            </a:r>
            <a:r>
              <a:rPr lang="cs-CZ" sz="3400" dirty="0"/>
              <a:t>= (</a:t>
            </a:r>
            <a:r>
              <a:rPr lang="cs-CZ" sz="3400" dirty="0" smtClean="0"/>
              <a:t>0,38 &lt; 0,78) kWh/(m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.a</a:t>
            </a:r>
            <a:r>
              <a:rPr lang="cs-CZ" sz="3400" dirty="0"/>
              <a:t>)</a:t>
            </a:r>
            <a:endParaRPr lang="cs-CZ" sz="3400" dirty="0" smtClean="0"/>
          </a:p>
          <a:p>
            <a:pPr>
              <a:buNone/>
            </a:pPr>
            <a:r>
              <a:rPr lang="cs-CZ" sz="3400" dirty="0"/>
              <a:t>Klasifikační třída: 	</a:t>
            </a:r>
            <a:r>
              <a:rPr lang="cs-CZ" sz="3400" b="1" dirty="0"/>
              <a:t>A (mimořádně úsporná)</a:t>
            </a:r>
            <a:endParaRPr lang="cs-CZ" sz="3400" dirty="0"/>
          </a:p>
          <a:p>
            <a:pPr>
              <a:buNone/>
            </a:pPr>
            <a:r>
              <a:rPr lang="cs-CZ" sz="3400" b="1" dirty="0" smtClean="0"/>
              <a:t>Měrná </a:t>
            </a:r>
            <a:r>
              <a:rPr lang="cs-CZ" sz="3400" b="1" dirty="0"/>
              <a:t>neobnovitelná primární </a:t>
            </a:r>
            <a:r>
              <a:rPr lang="cs-CZ" sz="3400" b="1" dirty="0" smtClean="0"/>
              <a:t>energie</a:t>
            </a:r>
          </a:p>
          <a:p>
            <a:pPr>
              <a:buNone/>
            </a:pPr>
            <a:r>
              <a:rPr lang="cs-CZ" sz="3400" dirty="0" smtClean="0"/>
              <a:t>E,</a:t>
            </a:r>
            <a:r>
              <a:rPr lang="cs-CZ" sz="3400" baseline="-25000" dirty="0" smtClean="0"/>
              <a:t>p</a:t>
            </a:r>
            <a:r>
              <a:rPr lang="cs-CZ" sz="3400" dirty="0" smtClean="0"/>
              <a:t>N,A,R:</a:t>
            </a:r>
            <a:r>
              <a:rPr lang="cs-CZ" sz="3400" dirty="0"/>
              <a:t>	</a:t>
            </a:r>
            <a:r>
              <a:rPr lang="cs-CZ" sz="3400" dirty="0" smtClean="0"/>
              <a:t>	95 </a:t>
            </a:r>
            <a:r>
              <a:rPr lang="cs-CZ" sz="3400" dirty="0"/>
              <a:t>kWh</a:t>
            </a:r>
            <a:r>
              <a:rPr lang="cs-CZ" sz="3400" dirty="0" smtClean="0"/>
              <a:t>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.a)</a:t>
            </a:r>
          </a:p>
          <a:p>
            <a:pPr>
              <a:buNone/>
            </a:pPr>
            <a:r>
              <a:rPr lang="cs-CZ" sz="3400" dirty="0" smtClean="0"/>
              <a:t>E,</a:t>
            </a:r>
            <a:r>
              <a:rPr lang="cs-CZ" sz="3400" baseline="-25000" dirty="0" smtClean="0"/>
              <a:t>p</a:t>
            </a:r>
            <a:r>
              <a:rPr lang="cs-CZ" sz="3400" dirty="0" smtClean="0"/>
              <a:t>N,A:</a:t>
            </a:r>
            <a:r>
              <a:rPr lang="cs-CZ" sz="3400" dirty="0"/>
              <a:t>	</a:t>
            </a:r>
            <a:r>
              <a:rPr lang="cs-CZ" sz="3400" dirty="0" smtClean="0"/>
              <a:t>		</a:t>
            </a:r>
            <a:r>
              <a:rPr lang="cs-CZ" sz="3400" b="1" dirty="0" smtClean="0"/>
              <a:t>71</a:t>
            </a:r>
            <a:r>
              <a:rPr lang="cs-CZ" sz="3400" dirty="0" smtClean="0"/>
              <a:t> </a:t>
            </a:r>
            <a:r>
              <a:rPr lang="cs-CZ" sz="3400" dirty="0"/>
              <a:t>kWh</a:t>
            </a:r>
            <a:r>
              <a:rPr lang="cs-CZ" sz="3400" dirty="0" smtClean="0"/>
              <a:t>/(m</a:t>
            </a:r>
            <a:r>
              <a:rPr lang="cs-CZ" sz="3400" baseline="30000" dirty="0" smtClean="0"/>
              <a:t>2</a:t>
            </a:r>
            <a:r>
              <a:rPr lang="cs-CZ" sz="3400" dirty="0" smtClean="0"/>
              <a:t>.a)</a:t>
            </a:r>
          </a:p>
          <a:p>
            <a:pPr>
              <a:buNone/>
            </a:pPr>
            <a:r>
              <a:rPr lang="cs-CZ" sz="3400" dirty="0" smtClean="0"/>
              <a:t>(E,</a:t>
            </a:r>
            <a:r>
              <a:rPr lang="cs-CZ" sz="3400" baseline="-25000" dirty="0" smtClean="0"/>
              <a:t>p</a:t>
            </a:r>
            <a:r>
              <a:rPr lang="cs-CZ" sz="3400" dirty="0" smtClean="0"/>
              <a:t>N,A</a:t>
            </a:r>
            <a:r>
              <a:rPr lang="cs-CZ" sz="3400" dirty="0"/>
              <a:t> </a:t>
            </a:r>
            <a:r>
              <a:rPr lang="cs-CZ" sz="3400" dirty="0" smtClean="0"/>
              <a:t>&lt;</a:t>
            </a:r>
            <a:r>
              <a:rPr lang="cs-CZ" sz="3400" baseline="-25000" dirty="0" smtClean="0"/>
              <a:t> </a:t>
            </a:r>
            <a:r>
              <a:rPr lang="cs-CZ" sz="3400" dirty="0" smtClean="0"/>
              <a:t>E,</a:t>
            </a:r>
            <a:r>
              <a:rPr lang="cs-CZ" sz="3400" baseline="-25000" dirty="0" smtClean="0"/>
              <a:t>p</a:t>
            </a:r>
            <a:r>
              <a:rPr lang="cs-CZ" sz="3400" dirty="0" smtClean="0"/>
              <a:t>N,A,R) </a:t>
            </a:r>
            <a:r>
              <a:rPr lang="cs-CZ" sz="3400" dirty="0"/>
              <a:t>= (</a:t>
            </a:r>
            <a:r>
              <a:rPr lang="cs-CZ" sz="3400" dirty="0" smtClean="0"/>
              <a:t>0,71 &lt; 0,95) </a:t>
            </a:r>
            <a:r>
              <a:rPr lang="cs-CZ" sz="3400" dirty="0"/>
              <a:t>kWh/(m</a:t>
            </a:r>
            <a:r>
              <a:rPr lang="cs-CZ" sz="3400" baseline="30000" dirty="0"/>
              <a:t>2</a:t>
            </a:r>
            <a:r>
              <a:rPr lang="cs-CZ" sz="3400" dirty="0"/>
              <a:t>.a</a:t>
            </a:r>
            <a:r>
              <a:rPr lang="cs-CZ" sz="3400" dirty="0" smtClean="0"/>
              <a:t>)</a:t>
            </a:r>
          </a:p>
          <a:p>
            <a:pPr>
              <a:buNone/>
            </a:pPr>
            <a:r>
              <a:rPr lang="cs-CZ" sz="3400" dirty="0"/>
              <a:t>Klasifikační třída: 	</a:t>
            </a:r>
            <a:r>
              <a:rPr lang="cs-CZ" sz="3400" b="1" dirty="0"/>
              <a:t>B (velmi úsporná)</a:t>
            </a:r>
            <a:endParaRPr lang="cs-CZ" sz="3400" dirty="0" smtClean="0"/>
          </a:p>
          <a:p>
            <a:pPr>
              <a:buNone/>
            </a:pPr>
            <a:r>
              <a:rPr lang="cs-CZ" sz="3400" b="1" dirty="0" smtClean="0"/>
              <a:t>Zařazení budovy rekreačního a školícího centra</a:t>
            </a:r>
          </a:p>
          <a:p>
            <a:pPr>
              <a:buNone/>
            </a:pPr>
            <a:r>
              <a:rPr lang="cs-CZ" sz="3400" dirty="0" smtClean="0"/>
              <a:t>Budova je zařazena podle vyhlášky č. 78/2013 Sb. do klasifikační třídy</a:t>
            </a:r>
            <a:r>
              <a:rPr lang="cs-CZ" sz="3400" dirty="0"/>
              <a:t> </a:t>
            </a:r>
            <a:r>
              <a:rPr lang="cs-CZ" sz="3400" b="1" dirty="0" smtClean="0"/>
              <a:t>B </a:t>
            </a:r>
            <a:r>
              <a:rPr lang="cs-CZ" sz="3400" b="1" dirty="0"/>
              <a:t>(velmi úsporná</a:t>
            </a:r>
            <a:r>
              <a:rPr lang="cs-CZ" sz="3400" b="1" dirty="0" smtClean="0"/>
              <a:t>).</a:t>
            </a:r>
            <a:endParaRPr lang="cs-CZ" sz="3400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1683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83854" y="5517232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24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667810"/>
            <a:ext cx="7890080" cy="49625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 dirty="0"/>
              <a:t>Návrh architektonického a </a:t>
            </a:r>
            <a:r>
              <a:rPr lang="cs-CZ" sz="2200" dirty="0" smtClean="0"/>
              <a:t>stavebně-konstrukčního řešení rekreačního </a:t>
            </a:r>
            <a:r>
              <a:rPr lang="cs-CZ" sz="2200" dirty="0"/>
              <a:t>a školícího objektu s </a:t>
            </a:r>
            <a:r>
              <a:rPr lang="cs-CZ" sz="2200" dirty="0" smtClean="0"/>
              <a:t>wellness</a:t>
            </a:r>
            <a:r>
              <a:rPr lang="cs-CZ" sz="2200" dirty="0"/>
              <a:t> </a:t>
            </a:r>
            <a:r>
              <a:rPr lang="cs-CZ" sz="2200" dirty="0" smtClean="0"/>
              <a:t>zónou </a:t>
            </a:r>
            <a:r>
              <a:rPr lang="cs-CZ" sz="2200" dirty="0"/>
              <a:t>v blízkosti lipenské přehradní </a:t>
            </a:r>
            <a:r>
              <a:rPr lang="cs-CZ" sz="2200" dirty="0" smtClean="0"/>
              <a:t>nádrže. </a:t>
            </a:r>
          </a:p>
          <a:p>
            <a:pPr>
              <a:buNone/>
            </a:pPr>
            <a:endParaRPr lang="cs-CZ" sz="2200" dirty="0" smtClean="0"/>
          </a:p>
          <a:p>
            <a:pPr marL="82296" indent="0">
              <a:buNone/>
            </a:pPr>
            <a:r>
              <a:rPr lang="cs-CZ" sz="2200" dirty="0"/>
              <a:t>Výkresová dokumentace v úrovni pro provádění </a:t>
            </a:r>
            <a:r>
              <a:rPr lang="cs-CZ" sz="2200" dirty="0" smtClean="0"/>
              <a:t>stavby.</a:t>
            </a:r>
          </a:p>
          <a:p>
            <a:pPr marL="82296" indent="0">
              <a:buNone/>
            </a:pPr>
            <a:endParaRPr lang="cs-CZ" sz="2200" dirty="0"/>
          </a:p>
          <a:p>
            <a:pPr marL="82296" indent="0">
              <a:buNone/>
            </a:pPr>
            <a:r>
              <a:rPr lang="cs-CZ" sz="2200" dirty="0"/>
              <a:t>Koncepce rozvodů TZB formou generelu </a:t>
            </a:r>
            <a:r>
              <a:rPr lang="cs-CZ" sz="2200" dirty="0" smtClean="0"/>
              <a:t>rozvodů.</a:t>
            </a:r>
          </a:p>
          <a:p>
            <a:pPr marL="82296" indent="0">
              <a:buNone/>
            </a:pPr>
            <a:endParaRPr lang="cs-CZ" sz="2200" dirty="0"/>
          </a:p>
          <a:p>
            <a:pPr marL="82296" indent="0">
              <a:buNone/>
            </a:pPr>
            <a:r>
              <a:rPr lang="cs-CZ" sz="2200" dirty="0"/>
              <a:t>Tepelně technické posouzení navržených kcí</a:t>
            </a:r>
            <a:r>
              <a:rPr lang="cs-CZ" sz="2200" dirty="0" smtClean="0"/>
              <a:t>.</a:t>
            </a:r>
          </a:p>
          <a:p>
            <a:pPr marL="82296" indent="0">
              <a:buNone/>
            </a:pPr>
            <a:endParaRPr lang="cs-CZ" sz="2200" dirty="0"/>
          </a:p>
          <a:p>
            <a:pPr marL="82296" indent="0">
              <a:buNone/>
            </a:pPr>
            <a:r>
              <a:rPr lang="cs-CZ" sz="2200" dirty="0"/>
              <a:t>Vyhodnocení energetické náročnosti </a:t>
            </a:r>
            <a:r>
              <a:rPr lang="cs-CZ" sz="2200" dirty="0" smtClean="0"/>
              <a:t>budovy.</a:t>
            </a:r>
            <a:endParaRPr lang="cs-CZ" sz="2200" dirty="0"/>
          </a:p>
          <a:p>
            <a:pPr>
              <a:buNone/>
            </a:pPr>
            <a:endParaRPr lang="cs-CZ" sz="2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647" y="3284984"/>
            <a:ext cx="1285875" cy="500066"/>
          </a:xfrm>
          <a:prstGeom prst="rect">
            <a:avLst/>
          </a:prstGeom>
        </p:spPr>
      </p:pic>
      <p:pic>
        <p:nvPicPr>
          <p:cNvPr id="5" name="Obrázek 4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8240" y="4941168"/>
            <a:ext cx="1285875" cy="500066"/>
          </a:xfrm>
          <a:prstGeom prst="rect">
            <a:avLst/>
          </a:prstGeom>
        </p:spPr>
      </p:pic>
      <p:pic>
        <p:nvPicPr>
          <p:cNvPr id="6" name="Obrázek 5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646" y="2494957"/>
            <a:ext cx="1285875" cy="500066"/>
          </a:xfrm>
          <a:prstGeom prst="rect">
            <a:avLst/>
          </a:prstGeom>
        </p:spPr>
      </p:pic>
      <p:pic>
        <p:nvPicPr>
          <p:cNvPr id="7" name="Obrázek 6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4382" y="4081062"/>
            <a:ext cx="1285875" cy="500066"/>
          </a:xfrm>
          <a:prstGeom prst="rect">
            <a:avLst/>
          </a:prstGeom>
        </p:spPr>
      </p:pic>
      <p:pic>
        <p:nvPicPr>
          <p:cNvPr id="8" name="Obrázek 7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973" y="5805264"/>
            <a:ext cx="1285875" cy="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4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Motivace  a důvody k řešení daného problému</a:t>
            </a:r>
          </a:p>
          <a:p>
            <a:r>
              <a:rPr lang="cs-CZ" sz="2800" dirty="0" smtClean="0"/>
              <a:t>Cíl práce</a:t>
            </a:r>
          </a:p>
          <a:p>
            <a:r>
              <a:rPr lang="cs-CZ" sz="2800" dirty="0" smtClean="0"/>
              <a:t>Umístění</a:t>
            </a:r>
          </a:p>
          <a:p>
            <a:r>
              <a:rPr lang="cs-CZ" sz="2800" dirty="0" smtClean="0"/>
              <a:t>Architektonické a stavebně-konstrukční řešení</a:t>
            </a:r>
          </a:p>
          <a:p>
            <a:r>
              <a:rPr lang="cs-CZ" sz="2800" dirty="0" smtClean="0"/>
              <a:t>Vyhodnocení výsledků energetické náročnosti budovy</a:t>
            </a:r>
          </a:p>
          <a:p>
            <a:r>
              <a:rPr lang="cs-CZ" sz="2800" dirty="0" smtClean="0"/>
              <a:t>Závěrečné shrnutí</a:t>
            </a:r>
          </a:p>
          <a:p>
            <a:r>
              <a:rPr lang="cs-CZ" sz="2800" dirty="0" smtClean="0"/>
              <a:t>Doplňující dotazy vedoucího a oponenta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 vedoucího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810039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/>
              <a:t>Jaké je minimální rozšíření výkopů při monolitických železobetonových základech a proč</a:t>
            </a:r>
            <a:r>
              <a:rPr lang="cs-CZ" sz="2000" b="1" dirty="0" smtClean="0"/>
              <a:t>?</a:t>
            </a:r>
          </a:p>
          <a:p>
            <a:pPr>
              <a:buNone/>
            </a:pPr>
            <a:endParaRPr lang="cs-CZ" sz="2000" b="1" dirty="0" smtClean="0"/>
          </a:p>
          <a:p>
            <a:r>
              <a:rPr lang="cs-CZ" sz="2000" dirty="0" smtClean="0"/>
              <a:t>Rozšíření min.  o 0,8 m = pracovní prostor určený osobám ve výkopu</a:t>
            </a:r>
          </a:p>
          <a:p>
            <a:r>
              <a:rPr lang="cs-CZ" sz="2000" dirty="0" smtClean="0"/>
              <a:t>Nutné zhotovení bednění + pracovní prostor (armování základu)</a:t>
            </a:r>
          </a:p>
          <a:p>
            <a:pPr>
              <a:buNone/>
            </a:pP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 oponenta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328592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sz="2000" b="1" dirty="0" smtClean="0"/>
              <a:t>Nezvažoval </a:t>
            </a:r>
            <a:r>
              <a:rPr lang="cs-CZ" sz="2000" b="1" dirty="0"/>
              <a:t>jste pojmout stavbu jako smart house s inteligentními prvky, když už je zde </a:t>
            </a:r>
            <a:r>
              <a:rPr lang="cs-CZ" sz="2000" b="1" dirty="0" smtClean="0"/>
              <a:t>automaticky řízená </a:t>
            </a:r>
            <a:r>
              <a:rPr lang="cs-CZ" sz="2000" b="1" dirty="0"/>
              <a:t>rekuperační jednotka? Proč ano a proč ne</a:t>
            </a:r>
            <a:r>
              <a:rPr lang="cs-CZ" sz="2000" b="1" dirty="0" smtClean="0"/>
              <a:t>?</a:t>
            </a:r>
          </a:p>
          <a:p>
            <a:pPr marL="82296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Ano. Užití inteligentních prvků by bylo vhodné, vzhledem k uvažovanému provozu poskytování krátkodobého ubytování hostů.  Každý host má jiné preference a jiné osobní potřeby, které by individuálním nastavením přizpůsobil svým požadavkům na kvalitní bydlení.</a:t>
            </a:r>
          </a:p>
          <a:p>
            <a:pPr marL="82296" indent="0">
              <a:buNone/>
            </a:pPr>
            <a:endParaRPr lang="cs-CZ" sz="2000" b="1" dirty="0"/>
          </a:p>
          <a:p>
            <a:endParaRPr lang="cs-CZ" sz="2000" b="1" dirty="0"/>
          </a:p>
          <a:p>
            <a:pPr marL="82296" indent="0">
              <a:buNone/>
            </a:pPr>
            <a:r>
              <a:rPr lang="cs-CZ" sz="2000" b="1" dirty="0" smtClean="0"/>
              <a:t>Proč </a:t>
            </a:r>
            <a:r>
              <a:rPr lang="cs-CZ" sz="2000" b="1" dirty="0"/>
              <a:t>jste nenavrhl šatnu v suterénu u wellness zóny a šaten</a:t>
            </a:r>
            <a:r>
              <a:rPr lang="cs-CZ" sz="2000" b="1" dirty="0" smtClean="0"/>
              <a:t>?</a:t>
            </a:r>
          </a:p>
          <a:p>
            <a:pPr marL="82296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Uvažoval jsem převlečení do koupacích oděvů v jednotlivých bytech,  s přihlédnutím na to,  že se wellness zóna nachází ve stejné budově,  kde je ubytování.  </a:t>
            </a:r>
          </a:p>
          <a:p>
            <a:r>
              <a:rPr lang="cs-CZ" sz="2000" dirty="0" smtClean="0"/>
              <a:t>V případě požadavků potenciálního investora o navržení šatny, by došlo k úpravě dispozice suterénu.  Konkrétně západní části, kde se nachází posilovna a technická místnost.</a:t>
            </a:r>
            <a:endParaRPr lang="cs-CZ" sz="2000" dirty="0"/>
          </a:p>
          <a:p>
            <a:pPr marL="82296" indent="0">
              <a:buNone/>
            </a:pPr>
            <a:endParaRPr lang="cs-CZ" sz="2000" b="1" dirty="0" smtClean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0166" y="2428868"/>
            <a:ext cx="7406640" cy="1472184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579068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 a důvody k řešení daného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204864"/>
            <a:ext cx="8064896" cy="3819532"/>
          </a:xfrm>
        </p:spPr>
        <p:txBody>
          <a:bodyPr/>
          <a:lstStyle/>
          <a:p>
            <a:r>
              <a:rPr lang="cs-CZ" sz="2800" dirty="0" smtClean="0"/>
              <a:t>Návrh komplexního řešení objektu plnícího několik funkcí (ubytovací, školící, rekreační a sportovní)</a:t>
            </a:r>
          </a:p>
          <a:p>
            <a:r>
              <a:rPr lang="cs-CZ" sz="2800" dirty="0" smtClean="0"/>
              <a:t>Architektonický návrh objektu zapadajícího do prostředí zalesněné Šumavy</a:t>
            </a:r>
          </a:p>
          <a:p>
            <a:r>
              <a:rPr lang="cs-CZ" sz="2800" dirty="0" smtClean="0"/>
              <a:t>Rozvinutí </a:t>
            </a:r>
            <a:r>
              <a:rPr lang="cs-CZ" sz="2800" dirty="0"/>
              <a:t>projekčních </a:t>
            </a:r>
            <a:r>
              <a:rPr lang="cs-CZ" sz="2800" dirty="0" smtClean="0"/>
              <a:t>schopností</a:t>
            </a:r>
          </a:p>
          <a:p>
            <a:r>
              <a:rPr lang="cs-CZ" sz="2800" dirty="0" smtClean="0"/>
              <a:t>Využití získaných informací v budoucí praxi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556792"/>
            <a:ext cx="8172400" cy="410528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cs-CZ" sz="2800" dirty="0" smtClean="0"/>
              <a:t>Návrh </a:t>
            </a:r>
            <a:r>
              <a:rPr lang="cs-CZ" sz="2800" dirty="0"/>
              <a:t>architektonického a </a:t>
            </a:r>
            <a:r>
              <a:rPr lang="cs-CZ" sz="2800" dirty="0" smtClean="0"/>
              <a:t>stavebně-konstrukčního řešení rekreačního </a:t>
            </a:r>
            <a:r>
              <a:rPr lang="cs-CZ" sz="2800" dirty="0"/>
              <a:t>a školícího objektu </a:t>
            </a:r>
            <a:r>
              <a:rPr lang="cs-CZ" sz="2800" dirty="0" smtClean="0"/>
              <a:t>s wellness zónou v </a:t>
            </a:r>
            <a:r>
              <a:rPr lang="cs-CZ" sz="2800" dirty="0"/>
              <a:t>blízkosti lipenské přehradní </a:t>
            </a:r>
            <a:r>
              <a:rPr lang="cs-CZ" sz="2800" dirty="0" smtClean="0"/>
              <a:t>nádrže:</a:t>
            </a:r>
          </a:p>
          <a:p>
            <a:r>
              <a:rPr lang="cs-CZ" sz="2800" dirty="0" smtClean="0"/>
              <a:t>Výkresová dokumentace </a:t>
            </a:r>
            <a:r>
              <a:rPr lang="cs-CZ" sz="2800" dirty="0"/>
              <a:t>v úrovni </a:t>
            </a:r>
            <a:r>
              <a:rPr lang="cs-CZ" sz="2800" dirty="0" smtClean="0"/>
              <a:t>pro </a:t>
            </a:r>
            <a:r>
              <a:rPr lang="cs-CZ" sz="2800" dirty="0"/>
              <a:t>provádění </a:t>
            </a:r>
            <a:r>
              <a:rPr lang="cs-CZ" sz="2800" dirty="0" smtClean="0"/>
              <a:t>stavby</a:t>
            </a:r>
          </a:p>
          <a:p>
            <a:r>
              <a:rPr lang="cs-CZ" sz="2800" dirty="0" smtClean="0"/>
              <a:t>Koncepce rozvodů TZB formou generelu rozvodů</a:t>
            </a:r>
          </a:p>
          <a:p>
            <a:r>
              <a:rPr lang="cs-CZ" sz="2800" dirty="0"/>
              <a:t>Tepelně technické posouzení navržených kcí.</a:t>
            </a:r>
          </a:p>
          <a:p>
            <a:r>
              <a:rPr lang="cs-CZ" sz="2800" dirty="0"/>
              <a:t>Vyhodnocení energetické náročnosti budovy</a:t>
            </a:r>
          </a:p>
          <a:p>
            <a:pPr marL="82296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Umístění </a:t>
            </a:r>
            <a:r>
              <a:rPr lang="cs-CZ" dirty="0" smtClean="0"/>
              <a:t>stavby - širší vztahy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12776"/>
            <a:ext cx="7645843" cy="424847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516216" y="5877272"/>
            <a:ext cx="2448272" cy="792088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cs-CZ" dirty="0"/>
              <a:t>Zdroj:  vlastní (upravená mapa z KN)</a:t>
            </a:r>
          </a:p>
          <a:p>
            <a:endParaRPr lang="cs-CZ" dirty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1259632" y="5887144"/>
            <a:ext cx="3960440" cy="7920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cs-CZ" dirty="0"/>
              <a:t>P</a:t>
            </a:r>
            <a:r>
              <a:rPr lang="cs-CZ" dirty="0" smtClean="0"/>
              <a:t>oloha:  Umístění mezi rekreačním resortem Marina a městem Loučovice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282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Umístění stavby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28728" y="5345684"/>
            <a:ext cx="4727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Název stavby:	</a:t>
            </a:r>
            <a:r>
              <a:rPr lang="cs-CZ" dirty="0"/>
              <a:t>Rekreační a školící centrum </a:t>
            </a:r>
            <a:endParaRPr lang="cs-CZ" dirty="0" smtClean="0"/>
          </a:p>
          <a:p>
            <a:r>
              <a:rPr lang="cs-CZ" dirty="0" smtClean="0"/>
              <a:t>Místo stavby: 	</a:t>
            </a:r>
            <a:r>
              <a:rPr lang="cs-CZ" dirty="0"/>
              <a:t>Lipno nad Vltavou </a:t>
            </a:r>
            <a:endParaRPr lang="cs-CZ" dirty="0" smtClean="0"/>
          </a:p>
          <a:p>
            <a:r>
              <a:rPr lang="cs-CZ" dirty="0" smtClean="0"/>
              <a:t>Parcela číslo: 	</a:t>
            </a:r>
            <a:r>
              <a:rPr lang="cs-CZ" dirty="0"/>
              <a:t>569, </a:t>
            </a:r>
            <a:r>
              <a:rPr lang="cs-CZ" dirty="0" smtClean="0"/>
              <a:t>570</a:t>
            </a:r>
          </a:p>
          <a:p>
            <a:r>
              <a:rPr lang="cs-CZ" dirty="0" smtClean="0"/>
              <a:t>Plocha pozemku:	1237 m</a:t>
            </a:r>
            <a:r>
              <a:rPr lang="cs-CZ" baseline="30000" dirty="0" smtClean="0"/>
              <a:t>2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72264" y="5877271"/>
            <a:ext cx="232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 vlastní (upravená mapa z KN)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1"/>
            <a:ext cx="7776864" cy="414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1143000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 - konstrukční řešení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00958" y="6357958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6528"/>
            <a:ext cx="4176464" cy="22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6528"/>
            <a:ext cx="4021560" cy="22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176464" cy="234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9"/>
            <a:ext cx="4044504" cy="236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5300092" cy="466344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Druh stavby: Ubytovací zařízení</a:t>
            </a:r>
          </a:p>
          <a:p>
            <a:r>
              <a:rPr lang="cs-CZ" sz="2000" dirty="0" smtClean="0"/>
              <a:t>Charakter stavby:  Novostavba</a:t>
            </a:r>
          </a:p>
          <a:p>
            <a:r>
              <a:rPr lang="cs-CZ" sz="2000" dirty="0" smtClean="0"/>
              <a:t>Zastavěná plocha:  553 m</a:t>
            </a:r>
            <a:r>
              <a:rPr lang="cs-CZ" sz="2000" baseline="30000" dirty="0" smtClean="0"/>
              <a:t>2</a:t>
            </a:r>
            <a:endParaRPr lang="cs-CZ" sz="2000" dirty="0" smtClean="0"/>
          </a:p>
          <a:p>
            <a:r>
              <a:rPr lang="cs-CZ" sz="2000" dirty="0" smtClean="0"/>
              <a:t>Obestavěný prostor:  6868 m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Zpevněné plochy:  667m</a:t>
            </a:r>
            <a:r>
              <a:rPr lang="cs-CZ" sz="2000" baseline="30000" dirty="0" smtClean="0"/>
              <a:t>2</a:t>
            </a:r>
            <a:endParaRPr lang="cs-CZ" sz="2000" dirty="0" smtClean="0"/>
          </a:p>
          <a:p>
            <a:r>
              <a:rPr lang="cs-CZ" sz="2000" dirty="0" smtClean="0"/>
              <a:t>Počet funkčních jednotek:  2</a:t>
            </a:r>
          </a:p>
          <a:p>
            <a:r>
              <a:rPr lang="cs-CZ" sz="2000" dirty="0" smtClean="0"/>
              <a:t>Počet podlaží:  </a:t>
            </a:r>
          </a:p>
          <a:p>
            <a:pPr lvl="1"/>
            <a:r>
              <a:rPr lang="cs-CZ" sz="2000" dirty="0" smtClean="0"/>
              <a:t>část </a:t>
            </a:r>
            <a:r>
              <a:rPr lang="cs-CZ" sz="2000" dirty="0"/>
              <a:t>A – 3 podlaží + </a:t>
            </a:r>
            <a:r>
              <a:rPr lang="cs-CZ" sz="2000" dirty="0" smtClean="0"/>
              <a:t>suterén</a:t>
            </a:r>
            <a:r>
              <a:rPr lang="cs-CZ" sz="2000" dirty="0"/>
              <a:t>	</a:t>
            </a:r>
            <a:endParaRPr lang="cs-CZ" sz="2000" dirty="0" smtClean="0"/>
          </a:p>
          <a:p>
            <a:pPr lvl="1"/>
            <a:r>
              <a:rPr lang="cs-CZ" sz="2000" dirty="0" smtClean="0"/>
              <a:t>část </a:t>
            </a:r>
            <a:r>
              <a:rPr lang="cs-CZ" sz="2000" dirty="0"/>
              <a:t>B – 2 </a:t>
            </a:r>
            <a:r>
              <a:rPr lang="cs-CZ" sz="2000" dirty="0" smtClean="0"/>
              <a:t>podlaží</a:t>
            </a:r>
            <a:endParaRPr lang="cs-CZ" sz="2000" baseline="30000" dirty="0" smtClean="0"/>
          </a:p>
          <a:p>
            <a:r>
              <a:rPr lang="cs-CZ" sz="2000" dirty="0" smtClean="0"/>
              <a:t>Počet bytových jednotek:  12</a:t>
            </a:r>
            <a:endParaRPr lang="cs-CZ" sz="2000" baseline="30000" dirty="0" smtClean="0"/>
          </a:p>
          <a:p>
            <a:r>
              <a:rPr lang="cs-CZ" sz="2000" dirty="0" smtClean="0"/>
              <a:t>Počet uživatelů:  35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24328" y="616530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8702" y="1357300"/>
            <a:ext cx="3762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464" y="3643300"/>
            <a:ext cx="37528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7226"/>
          </a:xfrm>
        </p:spPr>
        <p:txBody>
          <a:bodyPr/>
          <a:lstStyle/>
          <a:p>
            <a:r>
              <a:rPr lang="cs-CZ" dirty="0" smtClean="0"/>
              <a:t>Dispozice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85852" y="1142984"/>
            <a:ext cx="3657600" cy="461964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1. PP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1142984"/>
            <a:ext cx="4038600" cy="4525963"/>
          </a:xfrm>
        </p:spPr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429520" y="6143644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 vlastní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693589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977" y="1769289"/>
            <a:ext cx="80835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1286</TotalTime>
  <Words>787</Words>
  <Application>Microsoft Office PowerPoint</Application>
  <PresentationFormat>Předvádění na obrazovce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Slunovrat</vt:lpstr>
      <vt:lpstr>Vysoká škola technická a ekonomická v Českých Budějovicích Ústav technicko-technologický </vt:lpstr>
      <vt:lpstr>Obsah</vt:lpstr>
      <vt:lpstr>Motivace  a důvody k řešení daného problému</vt:lpstr>
      <vt:lpstr>Cíl práce</vt:lpstr>
      <vt:lpstr>Umístění stavby - širší vztahy</vt:lpstr>
      <vt:lpstr>Umístění stavby</vt:lpstr>
      <vt:lpstr>Architektonické a stavebně - konstrukční řešení</vt:lpstr>
      <vt:lpstr>Základní informace</vt:lpstr>
      <vt:lpstr>Dispozice</vt:lpstr>
      <vt:lpstr>Dispozice</vt:lpstr>
      <vt:lpstr>Dispozice</vt:lpstr>
      <vt:lpstr>Dispozice</vt:lpstr>
      <vt:lpstr>Konstrukční řešení</vt:lpstr>
      <vt:lpstr>Konstrukční řešení – ČÁST A</vt:lpstr>
      <vt:lpstr>Konstrukční řešení – ČÁST B</vt:lpstr>
      <vt:lpstr>Konstrukční řešení – Povrchové úpravy</vt:lpstr>
      <vt:lpstr>Technická zařízení</vt:lpstr>
      <vt:lpstr>Vyhodnocení energetické náročnosti budovy podle vyhlášky č. 78/2013 Sb.</vt:lpstr>
      <vt:lpstr>Závěrečné shrnutí</vt:lpstr>
      <vt:lpstr>Doplňující dotazy vedoucího</vt:lpstr>
      <vt:lpstr>Doplňující dotazy oponenta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s nízkou spotřebou energie</dc:title>
  <dc:creator>HP</dc:creator>
  <cp:lastModifiedBy>Josef Švagr</cp:lastModifiedBy>
  <cp:revision>149</cp:revision>
  <dcterms:created xsi:type="dcterms:W3CDTF">2016-06-07T08:13:47Z</dcterms:created>
  <dcterms:modified xsi:type="dcterms:W3CDTF">2018-01-21T14:29:17Z</dcterms:modified>
</cp:coreProperties>
</file>