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68" r:id="rId6"/>
    <p:sldId id="259" r:id="rId7"/>
    <p:sldId id="260" r:id="rId8"/>
    <p:sldId id="270" r:id="rId9"/>
    <p:sldId id="271" r:id="rId10"/>
    <p:sldId id="272" r:id="rId11"/>
    <p:sldId id="273" r:id="rId12"/>
    <p:sldId id="277" r:id="rId13"/>
    <p:sldId id="275" r:id="rId14"/>
    <p:sldId id="276" r:id="rId15"/>
    <p:sldId id="274" r:id="rId16"/>
    <p:sldId id="278" r:id="rId17"/>
    <p:sldId id="279" r:id="rId18"/>
    <p:sldId id="280" r:id="rId19"/>
    <p:sldId id="281" r:id="rId20"/>
    <p:sldId id="282" r:id="rId21"/>
    <p:sldId id="269" r:id="rId22"/>
    <p:sldId id="262" r:id="rId23"/>
    <p:sldId id="267" r:id="rId24"/>
    <p:sldId id="264" r:id="rId25"/>
    <p:sldId id="265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333" autoAdjust="0"/>
    <p:restoredTop sz="94660"/>
  </p:normalViewPr>
  <p:slideViewPr>
    <p:cSldViewPr snapToGrid="0">
      <p:cViewPr>
        <p:scale>
          <a:sx n="66" d="100"/>
          <a:sy n="66" d="100"/>
        </p:scale>
        <p:origin x="47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C925-612A-4284-B1B6-32B111689FF7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CF64-C569-41AD-B62F-4F7502D7F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6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C925-612A-4284-B1B6-32B111689FF7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CF64-C569-41AD-B62F-4F7502D7F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7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C925-612A-4284-B1B6-32B111689FF7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CF64-C569-41AD-B62F-4F7502D7F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20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C925-612A-4284-B1B6-32B111689FF7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CF64-C569-41AD-B62F-4F7502D7F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62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C925-612A-4284-B1B6-32B111689FF7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CF64-C569-41AD-B62F-4F7502D7F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97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C925-612A-4284-B1B6-32B111689FF7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CF64-C569-41AD-B62F-4F7502D7F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151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C925-612A-4284-B1B6-32B111689FF7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CF64-C569-41AD-B62F-4F7502D7F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005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C925-612A-4284-B1B6-32B111689FF7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CF64-C569-41AD-B62F-4F7502D7F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82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C925-612A-4284-B1B6-32B111689FF7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CF64-C569-41AD-B62F-4F7502D7F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317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C925-612A-4284-B1B6-32B111689FF7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CF64-C569-41AD-B62F-4F7502D7F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42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C925-612A-4284-B1B6-32B111689FF7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CF64-C569-41AD-B62F-4F7502D7F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90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BC925-612A-4284-B1B6-32B111689FF7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CCF64-C569-41AD-B62F-4F7502D7FA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32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Metodika BIM a její </a:t>
            </a:r>
            <a:r>
              <a:rPr lang="cs-CZ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zavádění</a:t>
            </a:r>
            <a:r>
              <a:rPr 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odnadpis 2"/>
          <p:cNvSpPr>
            <a:spLocks noGrp="1"/>
          </p:cNvSpPr>
          <p:nvPr>
            <p:ph type="subTitle" idx="1"/>
          </p:nvPr>
        </p:nvSpPr>
        <p:spPr>
          <a:xfrm>
            <a:off x="5248405" y="4792011"/>
            <a:ext cx="5599136" cy="1057644"/>
          </a:xfrm>
        </p:spPr>
        <p:txBody>
          <a:bodyPr>
            <a:noAutofit/>
          </a:bodyPr>
          <a:lstStyle/>
          <a:p>
            <a:pPr algn="r"/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Bc. Jaroslav Šich ( </a:t>
            </a:r>
            <a:r>
              <a:rPr lang="cs-CZ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Učo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12514 )</a:t>
            </a:r>
          </a:p>
          <a:p>
            <a:pPr algn="r"/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Ing. Vladimír Nývlt, MBA, Ph.D.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cs-CZ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Učo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17597 )</a:t>
            </a:r>
          </a:p>
          <a:p>
            <a:pPr algn="r"/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Ing. Štěpánka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Tomanová ( </a:t>
            </a:r>
            <a:r>
              <a:rPr lang="cs-CZ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Učo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20864 )</a:t>
            </a:r>
          </a:p>
          <a:p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4947615" y="4792011"/>
            <a:ext cx="413359" cy="1057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/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/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3607493" y="4792011"/>
            <a:ext cx="1640910" cy="1057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Vypracoval</a:t>
            </a:r>
          </a:p>
          <a:p>
            <a:pPr algn="l"/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Vedoucí</a:t>
            </a:r>
          </a:p>
          <a:p>
            <a:pPr algn="l"/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Oponent</a:t>
            </a: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Podnadpis 2"/>
          <p:cNvSpPr txBox="1">
            <a:spLocks/>
          </p:cNvSpPr>
          <p:nvPr/>
        </p:nvSpPr>
        <p:spPr>
          <a:xfrm>
            <a:off x="6800850" y="6158848"/>
            <a:ext cx="4046690" cy="384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ČESKÉ BUDĚJOVICE, Leden 2018</a:t>
            </a:r>
          </a:p>
        </p:txBody>
      </p:sp>
    </p:spTree>
    <p:extLst>
      <p:ext uri="{BB962C8B-B14F-4D97-AF65-F5344CB8AC3E}">
        <p14:creationId xmlns:p14="http://schemas.microsoft.com/office/powerpoint/2010/main" val="11655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49" y="3435201"/>
            <a:ext cx="3481137" cy="308971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296291"/>
            <a:ext cx="5286876" cy="320228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659" y="158601"/>
            <a:ext cx="5151769" cy="310357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7585" y="3498577"/>
            <a:ext cx="7478789" cy="313891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3551" y="261222"/>
            <a:ext cx="323850" cy="29527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6579" y="261221"/>
            <a:ext cx="323850" cy="29527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9646" y="3435201"/>
            <a:ext cx="323850" cy="29527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6579" y="3435200"/>
            <a:ext cx="3238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1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b="10975"/>
          <a:stretch/>
        </p:blipFill>
        <p:spPr>
          <a:xfrm>
            <a:off x="1058144" y="649368"/>
            <a:ext cx="4938389" cy="208257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44" y="3521038"/>
            <a:ext cx="4981709" cy="215518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547" y="1343736"/>
            <a:ext cx="4981073" cy="344364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3510" y="3521038"/>
            <a:ext cx="323850" cy="2952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9036" y="1343736"/>
            <a:ext cx="323850" cy="29527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6481" y="649368"/>
            <a:ext cx="3238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4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75" y="611187"/>
            <a:ext cx="10169416" cy="512921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1591" y="5937476"/>
            <a:ext cx="3238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t="15435"/>
          <a:stretch/>
        </p:blipFill>
        <p:spPr>
          <a:xfrm>
            <a:off x="1299411" y="0"/>
            <a:ext cx="6803105" cy="659180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2690" r="12853" b="87709"/>
          <a:stretch/>
        </p:blipFill>
        <p:spPr>
          <a:xfrm>
            <a:off x="6319155" y="308393"/>
            <a:ext cx="5872845" cy="128311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74" y="2986370"/>
            <a:ext cx="3325612" cy="336413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024" y="6469729"/>
            <a:ext cx="323850" cy="2952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6636" y="6469728"/>
            <a:ext cx="3238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3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15865" b="7692"/>
          <a:stretch/>
        </p:blipFill>
        <p:spPr>
          <a:xfrm>
            <a:off x="186311" y="421104"/>
            <a:ext cx="8338563" cy="619626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35210" t="95891" r="32545" b="106"/>
          <a:stretch/>
        </p:blipFill>
        <p:spPr>
          <a:xfrm>
            <a:off x="6426122" y="1078095"/>
            <a:ext cx="4087298" cy="49329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30891" t="-1764" r="30164" b="93910"/>
          <a:stretch/>
        </p:blipFill>
        <p:spPr>
          <a:xfrm>
            <a:off x="6426122" y="320104"/>
            <a:ext cx="3867304" cy="75799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74" y="2986370"/>
            <a:ext cx="3325612" cy="336413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024" y="6469729"/>
            <a:ext cx="323850" cy="2952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6636" y="6469728"/>
            <a:ext cx="3238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t="14675"/>
          <a:stretch/>
        </p:blipFill>
        <p:spPr>
          <a:xfrm>
            <a:off x="1631532" y="1215188"/>
            <a:ext cx="6596399" cy="522170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b="89510"/>
          <a:stretch/>
        </p:blipFill>
        <p:spPr>
          <a:xfrm>
            <a:off x="1631532" y="621206"/>
            <a:ext cx="6596444" cy="64211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137" y="6241630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3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492124"/>
            <a:ext cx="9855200" cy="573433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7400" y="6078817"/>
            <a:ext cx="3238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265" y="602807"/>
            <a:ext cx="6452435" cy="304348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213" y="3320639"/>
            <a:ext cx="6426974" cy="304017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680" y="602807"/>
            <a:ext cx="390525" cy="3905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6187" y="3320639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7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b="54515"/>
          <a:stretch/>
        </p:blipFill>
        <p:spPr>
          <a:xfrm>
            <a:off x="485774" y="561974"/>
            <a:ext cx="6215047" cy="32353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49537"/>
          <a:stretch/>
        </p:blipFill>
        <p:spPr>
          <a:xfrm>
            <a:off x="5170487" y="2317120"/>
            <a:ext cx="6873008" cy="396937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766" y="742721"/>
            <a:ext cx="390525" cy="3905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6794" y="2469242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b="96949"/>
          <a:stretch/>
        </p:blipFill>
        <p:spPr>
          <a:xfrm>
            <a:off x="1046646" y="210457"/>
            <a:ext cx="6330950" cy="254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46" y="583350"/>
            <a:ext cx="10216440" cy="62746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5961" y="6227762"/>
            <a:ext cx="3238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Obsah prezentace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Motivace a důvody k řešení daného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problému</a:t>
            </a:r>
          </a:p>
          <a:p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</a:t>
            </a:r>
          </a:p>
          <a:p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Hypotézy a výzkumné otázky</a:t>
            </a:r>
          </a:p>
          <a:p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Metody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výzkumu</a:t>
            </a:r>
          </a:p>
          <a:p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Dosažené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výsledky</a:t>
            </a:r>
          </a:p>
          <a:p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Závěrečné shrnutí a přínos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</a:t>
            </a: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Doplňující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dotazy</a:t>
            </a:r>
          </a:p>
          <a:p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Konec prezentace</a:t>
            </a:r>
          </a:p>
          <a:p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Zdroje</a:t>
            </a: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06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77" y="280396"/>
            <a:ext cx="10353533" cy="6417946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t="50127" r="33382" b="46434"/>
          <a:stretch/>
        </p:blipFill>
        <p:spPr>
          <a:xfrm>
            <a:off x="1469633" y="154392"/>
            <a:ext cx="3711967" cy="25200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7110" y="6213248"/>
            <a:ext cx="3238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Dosažené </a:t>
            </a:r>
            <a:r>
              <a:rPr lang="cs-CZ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výsledky - shrnutí: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Výsledky </a:t>
            </a:r>
            <a:r>
              <a:rPr lang="cs-CZ" dirty="0" smtClean="0"/>
              <a:t>dotazníkového </a:t>
            </a:r>
            <a:r>
              <a:rPr lang="cs-CZ" dirty="0"/>
              <a:t>šetření</a:t>
            </a:r>
          </a:p>
          <a:p>
            <a:r>
              <a:rPr lang="cs-CZ" dirty="0" smtClean="0"/>
              <a:t>Identifikace </a:t>
            </a:r>
            <a:r>
              <a:rPr lang="cs-CZ" dirty="0"/>
              <a:t>problematických oblastí z hlediska implementace BIM na základě teoreticko-metodologického průzkumu</a:t>
            </a:r>
          </a:p>
          <a:p>
            <a:r>
              <a:rPr lang="cs-CZ" dirty="0" smtClean="0"/>
              <a:t>Návrh možných opatření vzhledem k získaným informacím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1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Závěrečné </a:t>
            </a:r>
            <a:r>
              <a:rPr 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shrnutí a přínos práce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BIM je </a:t>
            </a:r>
            <a:r>
              <a:rPr lang="cs-CZ" dirty="0" smtClean="0"/>
              <a:t>v ČR stále v počátcích</a:t>
            </a:r>
            <a:endParaRPr lang="cs-CZ" dirty="0" smtClean="0"/>
          </a:p>
          <a:p>
            <a:r>
              <a:rPr lang="cs-CZ" dirty="0" smtClean="0"/>
              <a:t>Pozitivní </a:t>
            </a:r>
            <a:r>
              <a:rPr lang="cs-CZ" dirty="0" smtClean="0"/>
              <a:t>ohlasy vzhledem k technologii</a:t>
            </a:r>
            <a:endParaRPr lang="cs-CZ" dirty="0" smtClean="0"/>
          </a:p>
          <a:p>
            <a:r>
              <a:rPr lang="cs-CZ" dirty="0" smtClean="0"/>
              <a:t>Viditelný zájem </a:t>
            </a:r>
            <a:r>
              <a:rPr lang="cs-CZ" dirty="0" smtClean="0"/>
              <a:t>o </a:t>
            </a:r>
            <a:r>
              <a:rPr lang="cs-CZ" dirty="0" smtClean="0"/>
              <a:t>BIM navzdory jeho omezenému využití v praxi</a:t>
            </a:r>
            <a:endParaRPr lang="cs-CZ" dirty="0" smtClean="0"/>
          </a:p>
          <a:p>
            <a:r>
              <a:rPr lang="cs-CZ" dirty="0" smtClean="0"/>
              <a:t>Dostupné SW nástroje často nejsou intuitivní a běžně vyžadují výraznou změnu v uvažování a postupech </a:t>
            </a:r>
            <a:r>
              <a:rPr lang="cs-CZ" dirty="0" smtClean="0"/>
              <a:t>práce</a:t>
            </a:r>
          </a:p>
          <a:p>
            <a:r>
              <a:rPr lang="cs-CZ" dirty="0" smtClean="0"/>
              <a:t>Nepřehledná vize – kroky potřebné pro zavádění BIM na státní úrovni jsou často velmi </a:t>
            </a:r>
            <a:r>
              <a:rPr lang="cs-CZ" dirty="0"/>
              <a:t>obecně </a:t>
            </a:r>
            <a:r>
              <a:rPr lang="cs-CZ" dirty="0" smtClean="0"/>
              <a:t>definovány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673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Doplňující </a:t>
            </a:r>
            <a:r>
              <a:rPr lang="cs-CZ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dotazy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Oponent</a:t>
            </a:r>
            <a:r>
              <a:rPr lang="cs-CZ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DP</a:t>
            </a:r>
            <a:endParaRPr lang="cs-CZ" sz="3000" i="1" dirty="0"/>
          </a:p>
          <a:p>
            <a:r>
              <a:rPr lang="cs-CZ" dirty="0"/>
              <a:t>Co student myslel rozdílem BIM a klasického 3D modelování v nadpisu kapitoly 2.1 ? </a:t>
            </a:r>
          </a:p>
          <a:p>
            <a:r>
              <a:rPr lang="cs-CZ" dirty="0"/>
              <a:t> Může student zkusit popsat hlavní rozdíl mezi výkresy např. ve formátu </a:t>
            </a:r>
            <a:r>
              <a:rPr lang="cs-CZ" dirty="0" err="1"/>
              <a:t>dwg</a:t>
            </a:r>
            <a:r>
              <a:rPr lang="cs-CZ" dirty="0"/>
              <a:t> či </a:t>
            </a:r>
            <a:r>
              <a:rPr lang="cs-CZ" dirty="0" err="1"/>
              <a:t>pdf</a:t>
            </a:r>
            <a:r>
              <a:rPr lang="cs-CZ" dirty="0"/>
              <a:t> a modelu ve formátu </a:t>
            </a:r>
            <a:r>
              <a:rPr lang="cs-CZ" dirty="0" err="1"/>
              <a:t>ifc</a:t>
            </a:r>
            <a:r>
              <a:rPr lang="cs-CZ" dirty="0"/>
              <a:t> ?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3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Vedoucí</a:t>
            </a:r>
            <a:r>
              <a:rPr lang="cs-CZ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DP</a:t>
            </a:r>
            <a:endParaRPr lang="cs-CZ" sz="3000" i="1" dirty="0"/>
          </a:p>
          <a:p>
            <a:r>
              <a:rPr lang="cs-CZ" dirty="0"/>
              <a:t>Jak k problematice BIM přistupují v současné době jednotlivé složky procesu výstavby? </a:t>
            </a:r>
          </a:p>
          <a:p>
            <a:r>
              <a:rPr lang="cs-CZ" dirty="0"/>
              <a:t>Je současná technologie (zejména software) schopná bezezbytku naplnit cíle </a:t>
            </a:r>
            <a:r>
              <a:rPr lang="cs-CZ" dirty="0" err="1"/>
              <a:t>BIMu</a:t>
            </a:r>
            <a:r>
              <a:rPr lang="cs-CZ" dirty="0"/>
              <a:t>?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2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340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[</a:t>
            </a:r>
            <a:r>
              <a:rPr lang="cs-CZ" dirty="0" smtClean="0"/>
              <a:t>1</a:t>
            </a:r>
            <a:r>
              <a:rPr lang="en-US" dirty="0" smtClean="0"/>
              <a:t>] </a:t>
            </a:r>
            <a:r>
              <a:rPr lang="cs-CZ" dirty="0" smtClean="0"/>
              <a:t>Google </a:t>
            </a:r>
            <a:r>
              <a:rPr lang="cs-CZ" dirty="0" err="1" smtClean="0"/>
              <a:t>sheets</a:t>
            </a:r>
            <a:r>
              <a:rPr lang="cs-CZ" dirty="0" smtClean="0"/>
              <a:t> (formuláře </a:t>
            </a:r>
            <a:r>
              <a:rPr lang="cs-CZ" dirty="0" err="1" smtClean="0"/>
              <a:t>google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[</a:t>
            </a:r>
            <a:r>
              <a:rPr lang="cs-CZ" dirty="0" smtClean="0"/>
              <a:t>2</a:t>
            </a:r>
            <a:r>
              <a:rPr lang="en-US" dirty="0" smtClean="0"/>
              <a:t>]</a:t>
            </a:r>
            <a:r>
              <a:rPr lang="cs-CZ" dirty="0" smtClean="0"/>
              <a:t> Vlastní (MS Excel)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782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Motivace </a:t>
            </a:r>
            <a:r>
              <a:rPr 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důvody </a:t>
            </a:r>
            <a:r>
              <a:rPr lang="cs-CZ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řešení </a:t>
            </a:r>
            <a:r>
              <a:rPr 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daného </a:t>
            </a:r>
            <a:r>
              <a:rPr lang="cs-CZ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problému</a:t>
            </a:r>
            <a:endParaRPr lang="cs-CZ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Jedná se o zajímavé a aktuální téma </a:t>
            </a:r>
          </a:p>
          <a:p>
            <a:r>
              <a:rPr lang="cs-CZ" dirty="0" smtClean="0"/>
              <a:t>Získání </a:t>
            </a:r>
            <a:r>
              <a:rPr lang="cs-CZ" dirty="0" smtClean="0"/>
              <a:t>zkušeností v oblasti teoretického výzkumu</a:t>
            </a:r>
          </a:p>
          <a:p>
            <a:r>
              <a:rPr lang="cs-CZ" dirty="0" smtClean="0"/>
              <a:t>Prohloubení vlastních </a:t>
            </a:r>
            <a:r>
              <a:rPr lang="cs-CZ" dirty="0" smtClean="0"/>
              <a:t>znalostí problematiky 3D a BIM modelování </a:t>
            </a:r>
            <a:r>
              <a:rPr lang="cs-CZ" dirty="0" smtClean="0"/>
              <a:t>a vytvoření si lepšího přehledu o aktuálním vývoji technologií užívaných v </a:t>
            </a:r>
            <a:r>
              <a:rPr lang="cs-CZ" dirty="0" smtClean="0"/>
              <a:t>oblasti stavebnictví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9808368" y="7820025"/>
            <a:ext cx="1224669" cy="334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Studie</a:t>
            </a: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2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 práce</a:t>
            </a:r>
            <a:endParaRPr lang="cs-CZ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Nastínit </a:t>
            </a:r>
            <a:r>
              <a:rPr lang="cs-CZ" dirty="0"/>
              <a:t>současný stav </a:t>
            </a:r>
            <a:r>
              <a:rPr lang="cs-CZ" dirty="0" smtClean="0"/>
              <a:t>BIM </a:t>
            </a:r>
            <a:r>
              <a:rPr lang="cs-CZ" dirty="0"/>
              <a:t>v </a:t>
            </a:r>
            <a:r>
              <a:rPr lang="cs-CZ" dirty="0" smtClean="0"/>
              <a:t>ČR</a:t>
            </a:r>
          </a:p>
          <a:p>
            <a:r>
              <a:rPr lang="cs-CZ" dirty="0" smtClean="0"/>
              <a:t>Pomocí dotazníkového </a:t>
            </a:r>
            <a:r>
              <a:rPr lang="cs-CZ" dirty="0"/>
              <a:t>šetření zjistit: </a:t>
            </a:r>
            <a:endParaRPr lang="cs-CZ" dirty="0" smtClean="0"/>
          </a:p>
          <a:p>
            <a:pPr lvl="1"/>
            <a:r>
              <a:rPr lang="cs-CZ" dirty="0" smtClean="0"/>
              <a:t>Míru a způsob využití </a:t>
            </a:r>
            <a:r>
              <a:rPr lang="cs-CZ" dirty="0"/>
              <a:t>BIM v různých fázích projektu a stavebního </a:t>
            </a:r>
            <a:r>
              <a:rPr lang="cs-CZ" dirty="0" smtClean="0"/>
              <a:t>procesu</a:t>
            </a:r>
            <a:endParaRPr lang="cs-CZ" dirty="0"/>
          </a:p>
          <a:p>
            <a:pPr lvl="1"/>
            <a:r>
              <a:rPr lang="cs-CZ" dirty="0"/>
              <a:t>Jaké </a:t>
            </a:r>
            <a:r>
              <a:rPr lang="cs-CZ" dirty="0" smtClean="0"/>
              <a:t>SW řešení </a:t>
            </a:r>
            <a:r>
              <a:rPr lang="cs-CZ" dirty="0"/>
              <a:t>jsou v ČR nejčastěji používané pro práci metodou BIM </a:t>
            </a:r>
          </a:p>
          <a:p>
            <a:pPr lvl="1"/>
            <a:r>
              <a:rPr lang="cs-CZ" dirty="0"/>
              <a:t>Jak k zavádění BIM přistupují (přistupovaly) dotazované </a:t>
            </a:r>
            <a:r>
              <a:rPr lang="cs-CZ" dirty="0" smtClean="0"/>
              <a:t>firmy</a:t>
            </a:r>
          </a:p>
          <a:p>
            <a:r>
              <a:rPr lang="cs-CZ" dirty="0" smtClean="0"/>
              <a:t>Návrh možných opatření aplikovatelných při zavádění BIM v ČR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17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Hypotézy</a:t>
            </a:r>
            <a:endParaRPr lang="cs-CZ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Užití BIM je závislé na velikosti a stáří firmy, stejně tak jako na lokalitě jejího sídla</a:t>
            </a:r>
          </a:p>
          <a:p>
            <a:r>
              <a:rPr lang="cs-CZ" dirty="0" smtClean="0"/>
              <a:t>Technologie pro práci metodou BIM jsou již dostupné, nejsou však využívány ve všech fázích výstavby. </a:t>
            </a:r>
          </a:p>
          <a:p>
            <a:r>
              <a:rPr lang="cs-CZ" dirty="0" smtClean="0"/>
              <a:t>Na území ČR není preferované SW řešení pro práci metodou BIM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320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Výzkumné </a:t>
            </a:r>
            <a:r>
              <a:rPr lang="cs-CZ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otázky</a:t>
            </a:r>
            <a:endParaRPr lang="cs-CZ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Identifikace </a:t>
            </a:r>
            <a:r>
              <a:rPr lang="cs-CZ" dirty="0" smtClean="0"/>
              <a:t>respondenta:</a:t>
            </a:r>
          </a:p>
          <a:p>
            <a:pPr marL="457200" lvl="1" indent="0">
              <a:buNone/>
            </a:pPr>
            <a:r>
              <a:rPr lang="cs-CZ" dirty="0" smtClean="0"/>
              <a:t>Název firmy, lokalita, velikost firmy, stáří firmy a její zaměření</a:t>
            </a:r>
          </a:p>
          <a:p>
            <a:r>
              <a:rPr lang="cs-CZ" dirty="0" smtClean="0"/>
              <a:t>Technologie</a:t>
            </a:r>
          </a:p>
          <a:p>
            <a:pPr marL="457200" lvl="1" indent="0">
              <a:buNone/>
            </a:pPr>
            <a:r>
              <a:rPr lang="cs-CZ" dirty="0" smtClean="0"/>
              <a:t>Používaný software, metodika práce, práce na veřejných zakázkách, použití BIM v rámci firmy a jejích subdodavatelů. </a:t>
            </a:r>
          </a:p>
          <a:p>
            <a:r>
              <a:rPr lang="cs-CZ" dirty="0" smtClean="0"/>
              <a:t>Srovnávací otázky</a:t>
            </a:r>
          </a:p>
          <a:p>
            <a:pPr marL="457200" lvl="1" indent="0">
              <a:buNone/>
            </a:pPr>
            <a:r>
              <a:rPr lang="cs-CZ" dirty="0" smtClean="0"/>
              <a:t>Zavádění BIM, názor </a:t>
            </a:r>
            <a:r>
              <a:rPr lang="cs-CZ" dirty="0"/>
              <a:t>na </a:t>
            </a:r>
            <a:r>
              <a:rPr lang="cs-CZ" dirty="0" smtClean="0"/>
              <a:t>BIM, způsob </a:t>
            </a:r>
            <a:r>
              <a:rPr lang="cs-CZ" dirty="0"/>
              <a:t>získávání </a:t>
            </a:r>
            <a:r>
              <a:rPr lang="cs-CZ" dirty="0" smtClean="0"/>
              <a:t>informací o novinkách</a:t>
            </a:r>
            <a:endParaRPr lang="cs-CZ" dirty="0"/>
          </a:p>
          <a:p>
            <a:r>
              <a:rPr lang="cs-CZ" dirty="0" smtClean="0"/>
              <a:t>Zaměřené na BIM </a:t>
            </a:r>
          </a:p>
          <a:p>
            <a:pPr marL="457200" lvl="1" indent="0">
              <a:buNone/>
            </a:pPr>
            <a:r>
              <a:rPr lang="cs-CZ" dirty="0" smtClean="0"/>
              <a:t>Použití BIM, míra spolupráce a míra využití BIM, způsob předávání dat, zdroj knihoven, zastoupení projektů (BIM/ostatní projekty)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Metody </a:t>
            </a:r>
            <a:r>
              <a:rPr lang="cs-CZ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výzkumu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i="1" dirty="0" smtClean="0"/>
              <a:t>Kvantitativní průzkum pokládaný formou internetového dotazníku </a:t>
            </a:r>
            <a:endParaRPr lang="cs-CZ" dirty="0"/>
          </a:p>
          <a:p>
            <a:r>
              <a:rPr lang="cs-CZ" dirty="0" smtClean="0"/>
              <a:t>Členění dotazníku:</a:t>
            </a:r>
          </a:p>
          <a:p>
            <a:pPr lvl="1"/>
            <a:r>
              <a:rPr lang="cs-CZ" dirty="0" smtClean="0"/>
              <a:t>1 - </a:t>
            </a:r>
            <a:r>
              <a:rPr lang="cs-CZ" dirty="0"/>
              <a:t>Identifikace respondenta </a:t>
            </a:r>
          </a:p>
          <a:p>
            <a:pPr lvl="1"/>
            <a:r>
              <a:rPr lang="cs-CZ" dirty="0" smtClean="0"/>
              <a:t>2 - </a:t>
            </a:r>
            <a:r>
              <a:rPr lang="cs-CZ" dirty="0"/>
              <a:t>Technologie </a:t>
            </a:r>
          </a:p>
          <a:p>
            <a:pPr lvl="1"/>
            <a:r>
              <a:rPr lang="cs-CZ" dirty="0" smtClean="0"/>
              <a:t>3 </a:t>
            </a:r>
            <a:r>
              <a:rPr lang="cs-CZ" dirty="0"/>
              <a:t>- A - Otázky 13(a) - 20(a) - dotazy pro firmy využívající BIM 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       </a:t>
            </a:r>
            <a:r>
              <a:rPr lang="cs-CZ" dirty="0"/>
              <a:t>- B - Otázky 13(b) - 15(b) - dotazy pro firmy nevyužívající BIM </a:t>
            </a:r>
          </a:p>
          <a:p>
            <a:pPr lvl="1"/>
            <a:r>
              <a:rPr lang="cs-CZ" dirty="0" smtClean="0"/>
              <a:t>4 - </a:t>
            </a:r>
            <a:r>
              <a:rPr lang="cs-CZ" dirty="0"/>
              <a:t>Závěr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94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Výsledky dotazníkového šetření: </a:t>
            </a:r>
            <a:endParaRPr lang="cs-CZ" sz="4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897"/>
            <a:ext cx="10775439" cy="516731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75" y="6075393"/>
            <a:ext cx="3238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b="9749"/>
          <a:stretch/>
        </p:blipFill>
        <p:spPr>
          <a:xfrm>
            <a:off x="838200" y="752226"/>
            <a:ext cx="6693568" cy="24722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b="12732"/>
          <a:stretch/>
        </p:blipFill>
        <p:spPr>
          <a:xfrm>
            <a:off x="697832" y="3244457"/>
            <a:ext cx="4048876" cy="255645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b="9682"/>
          <a:stretch/>
        </p:blipFill>
        <p:spPr>
          <a:xfrm>
            <a:off x="7531768" y="796459"/>
            <a:ext cx="3815388" cy="242800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8897" y="3244457"/>
            <a:ext cx="6792077" cy="278029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1893" y="5849481"/>
            <a:ext cx="390525" cy="39052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2270" y="732233"/>
            <a:ext cx="323850" cy="29527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7665" y="732232"/>
            <a:ext cx="323850" cy="29527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2667" y="732231"/>
            <a:ext cx="323850" cy="29527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6120" y="3224464"/>
            <a:ext cx="3238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5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1602</TotalTime>
  <Words>532</Words>
  <Application>Microsoft Office PowerPoint</Application>
  <PresentationFormat>Širokoúhlá obrazovka</PresentationFormat>
  <Paragraphs>77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Tahoma</vt:lpstr>
      <vt:lpstr>Office Theme</vt:lpstr>
      <vt:lpstr>Metodika BIM a její zavádění </vt:lpstr>
      <vt:lpstr>Obsah prezentace</vt:lpstr>
      <vt:lpstr>Motivace a důvody k řešení daného problému</vt:lpstr>
      <vt:lpstr>Cíl práce</vt:lpstr>
      <vt:lpstr>Hypotézy</vt:lpstr>
      <vt:lpstr>Výzkumné otázky</vt:lpstr>
      <vt:lpstr>Metody výzkumu</vt:lpstr>
      <vt:lpstr>Výsledky dotazníkového šetření: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Dosažené výsledky - shrnutí: </vt:lpstr>
      <vt:lpstr>Závěrečné shrnutí a přínos práce</vt:lpstr>
      <vt:lpstr>Doplňující dotazy</vt:lpstr>
      <vt:lpstr>Děkuji za pozornost</vt:lpstr>
      <vt:lpstr>Zdroje: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1.úvodní snímek,</dc:title>
  <dc:creator>Zmijozel</dc:creator>
  <cp:lastModifiedBy>Zmijozel</cp:lastModifiedBy>
  <cp:revision>44</cp:revision>
  <dcterms:created xsi:type="dcterms:W3CDTF">2018-01-20T15:56:49Z</dcterms:created>
  <dcterms:modified xsi:type="dcterms:W3CDTF">2018-01-22T22:35:20Z</dcterms:modified>
</cp:coreProperties>
</file>