
<file path=[Content_Types].xml><?xml version="1.0" encoding="utf-8"?>
<Types xmlns="http://schemas.openxmlformats.org/package/2006/content-types"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2"/>
  </p:notesMasterIdLst>
  <p:handoutMasterIdLst>
    <p:handoutMasterId r:id="rId33"/>
  </p:handoutMasterIdLst>
  <p:sldIdLst>
    <p:sldId id="257" r:id="rId5"/>
    <p:sldId id="268" r:id="rId6"/>
    <p:sldId id="283" r:id="rId7"/>
    <p:sldId id="270" r:id="rId8"/>
    <p:sldId id="262" r:id="rId9"/>
    <p:sldId id="272" r:id="rId10"/>
    <p:sldId id="273" r:id="rId11"/>
    <p:sldId id="274" r:id="rId12"/>
    <p:sldId id="267" r:id="rId13"/>
    <p:sldId id="275" r:id="rId14"/>
    <p:sldId id="276" r:id="rId15"/>
    <p:sldId id="281" r:id="rId16"/>
    <p:sldId id="278" r:id="rId17"/>
    <p:sldId id="280" r:id="rId18"/>
    <p:sldId id="277" r:id="rId19"/>
    <p:sldId id="279" r:id="rId20"/>
    <p:sldId id="261" r:id="rId21"/>
    <p:sldId id="282" r:id="rId22"/>
    <p:sldId id="288" r:id="rId23"/>
    <p:sldId id="259" r:id="rId24"/>
    <p:sldId id="271" r:id="rId25"/>
    <p:sldId id="285" r:id="rId26"/>
    <p:sldId id="289" r:id="rId27"/>
    <p:sldId id="286" r:id="rId28"/>
    <p:sldId id="291" r:id="rId29"/>
    <p:sldId id="290" r:id="rId30"/>
    <p:sldId id="284" r:id="rId31"/>
  </p:sldIdLst>
  <p:sldSz cx="12188825" cy="6858000"/>
  <p:notesSz cx="6858000" cy="9144000"/>
  <p:defaultTextStyle>
    <a:defPPr rtl="0">
      <a:defRPr lang="cs-CZ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5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94404"/>
    <a:srgbClr val="5F6F0F"/>
    <a:srgbClr val="718412"/>
    <a:srgbClr val="65741A"/>
    <a:srgbClr val="70811D"/>
    <a:srgbClr val="7B8D1F"/>
    <a:srgbClr val="839721"/>
    <a:srgbClr val="95AB25"/>
    <a:srgbClr val="BC5500"/>
    <a:srgbClr val="C459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84483" autoAdjust="0"/>
  </p:normalViewPr>
  <p:slideViewPr>
    <p:cSldViewPr>
      <p:cViewPr varScale="1">
        <p:scale>
          <a:sx n="98" d="100"/>
          <a:sy n="98" d="100"/>
        </p:scale>
        <p:origin x="-846" y="-90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9" d="100"/>
          <a:sy n="89" d="100"/>
        </p:scale>
        <p:origin x="3750" y="6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Podklad%20&#268;esk&#233;%20Bud&#283;jovice\Tabulky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Podklad%20&#268;esk&#233;%20Bud&#283;jovice\Tabulky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Podklad%20Brno\graf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Podklad%20Plze&#328;\Grafy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tABULKA%20V&#221;SLEDK&#366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tABULKA%20V&#221;SLEDK&#366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tABULKA%20V&#221;SLEDK&#366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tABULKA%20V&#221;SLEDK&#366;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G:\Navazuj&#237;c&#237;%20studium\Diplomov&#225;%20pr&#225;ce\tABULKA%20V&#221;SLEDK&#366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plotArea>
      <c:layout/>
      <c:barChart>
        <c:barDir val="col"/>
        <c:grouping val="clustered"/>
        <c:ser>
          <c:idx val="0"/>
          <c:order val="0"/>
          <c:tx>
            <c:strRef>
              <c:f>List1!$B$16</c:f>
              <c:strCache>
                <c:ptCount val="1"/>
                <c:pt idx="0">
                  <c:v>Stávající </c:v>
                </c:pt>
              </c:strCache>
            </c:strRef>
          </c:tx>
          <c:cat>
            <c:strRef>
              <c:f>List1!$A$17:$A$28</c:f>
              <c:strCache>
                <c:ptCount val="12"/>
                <c:pt idx="0">
                  <c:v>Obytné plochy</c:v>
                </c:pt>
                <c:pt idx="1">
                  <c:v>Vyšší občanské vybavení</c:v>
                </c:pt>
                <c:pt idx="2">
                  <c:v>Sportovní vybavení</c:v>
                </c:pt>
                <c:pt idx="3">
                  <c:v>Průmyslová výroba, stavební výroba a těžba, velkosklady</c:v>
                </c:pt>
                <c:pt idx="4">
                  <c:v>Potravinářský průmysl, zemědělství a lesnictví</c:v>
                </c:pt>
                <c:pt idx="5">
                  <c:v>Dopravní závody, energetika, vodní hospodářství, spoje</c:v>
                </c:pt>
                <c:pt idx="6">
                  <c:v>Veřejná zeleň </c:v>
                </c:pt>
                <c:pt idx="7">
                  <c:v>Vyhrazená zeleň, zahradní čtvrti</c:v>
                </c:pt>
                <c:pt idx="8">
                  <c:v>Orná půda</c:v>
                </c:pt>
                <c:pt idx="9">
                  <c:v>Lesy</c:v>
                </c:pt>
                <c:pt idx="10">
                  <c:v>Vodní plochy</c:v>
                </c:pt>
                <c:pt idx="11">
                  <c:v>Louky, pastviny a ostatní</c:v>
                </c:pt>
              </c:strCache>
            </c:strRef>
          </c:cat>
          <c:val>
            <c:numRef>
              <c:f>List1!$B$17:$B$28</c:f>
              <c:numCache>
                <c:formatCode>General</c:formatCode>
                <c:ptCount val="12"/>
                <c:pt idx="0">
                  <c:v>7.0588235294117654</c:v>
                </c:pt>
                <c:pt idx="1">
                  <c:v>8.2352941176470598</c:v>
                </c:pt>
                <c:pt idx="2">
                  <c:v>2.3529411764705865</c:v>
                </c:pt>
                <c:pt idx="3">
                  <c:v>21.176470588235286</c:v>
                </c:pt>
                <c:pt idx="4">
                  <c:v>4.7058823529411784</c:v>
                </c:pt>
                <c:pt idx="5">
                  <c:v>7.0588235294117654</c:v>
                </c:pt>
                <c:pt idx="6">
                  <c:v>4.7058823529411784</c:v>
                </c:pt>
                <c:pt idx="7">
                  <c:v>18.823529411764692</c:v>
                </c:pt>
                <c:pt idx="8">
                  <c:v>23.529411764705884</c:v>
                </c:pt>
                <c:pt idx="9">
                  <c:v>0</c:v>
                </c:pt>
                <c:pt idx="10">
                  <c:v>2.3529411764705865</c:v>
                </c:pt>
                <c:pt idx="11">
                  <c:v>0</c:v>
                </c:pt>
              </c:numCache>
            </c:numRef>
          </c:val>
        </c:ser>
        <c:ser>
          <c:idx val="1"/>
          <c:order val="1"/>
          <c:tx>
            <c:strRef>
              <c:f>List1!$C$16</c:f>
              <c:strCache>
                <c:ptCount val="1"/>
                <c:pt idx="0">
                  <c:v>Navrhovaná</c:v>
                </c:pt>
              </c:strCache>
            </c:strRef>
          </c:tx>
          <c:cat>
            <c:strRef>
              <c:f>List1!$A$17:$A$28</c:f>
              <c:strCache>
                <c:ptCount val="12"/>
                <c:pt idx="0">
                  <c:v>Obytné plochy</c:v>
                </c:pt>
                <c:pt idx="1">
                  <c:v>Vyšší občanské vybavení</c:v>
                </c:pt>
                <c:pt idx="2">
                  <c:v>Sportovní vybavení</c:v>
                </c:pt>
                <c:pt idx="3">
                  <c:v>Průmyslová výroba, stavební výroba a těžba, velkosklady</c:v>
                </c:pt>
                <c:pt idx="4">
                  <c:v>Potravinářský průmysl, zemědělství a lesnictví</c:v>
                </c:pt>
                <c:pt idx="5">
                  <c:v>Dopravní závody, energetika, vodní hospodářství, spoje</c:v>
                </c:pt>
                <c:pt idx="6">
                  <c:v>Veřejná zeleň </c:v>
                </c:pt>
                <c:pt idx="7">
                  <c:v>Vyhrazená zeleň, zahradní čtvrti</c:v>
                </c:pt>
                <c:pt idx="8">
                  <c:v>Orná půda</c:v>
                </c:pt>
                <c:pt idx="9">
                  <c:v>Lesy</c:v>
                </c:pt>
                <c:pt idx="10">
                  <c:v>Vodní plochy</c:v>
                </c:pt>
                <c:pt idx="11">
                  <c:v>Louky, pastviny a ostatní</c:v>
                </c:pt>
              </c:strCache>
            </c:strRef>
          </c:cat>
          <c:val>
            <c:numRef>
              <c:f>List1!$C$17:$C$28</c:f>
              <c:numCache>
                <c:formatCode>General</c:formatCode>
                <c:ptCount val="12"/>
                <c:pt idx="0">
                  <c:v>0</c:v>
                </c:pt>
                <c:pt idx="1">
                  <c:v>8.2352941176470598</c:v>
                </c:pt>
                <c:pt idx="2">
                  <c:v>0</c:v>
                </c:pt>
                <c:pt idx="3">
                  <c:v>4.7058823529411784</c:v>
                </c:pt>
                <c:pt idx="4">
                  <c:v>0</c:v>
                </c:pt>
                <c:pt idx="5">
                  <c:v>8.2352941176470598</c:v>
                </c:pt>
                <c:pt idx="6">
                  <c:v>7.0588235294117654</c:v>
                </c:pt>
                <c:pt idx="7">
                  <c:v>2.3529411764705865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2"/>
          <c:order val="2"/>
          <c:tx>
            <c:strRef>
              <c:f>List1!$D$16</c:f>
              <c:strCache>
                <c:ptCount val="1"/>
                <c:pt idx="0">
                  <c:v>Výhledová</c:v>
                </c:pt>
              </c:strCache>
            </c:strRef>
          </c:tx>
          <c:cat>
            <c:strRef>
              <c:f>List1!$A$17:$A$28</c:f>
              <c:strCache>
                <c:ptCount val="12"/>
                <c:pt idx="0">
                  <c:v>Obytné plochy</c:v>
                </c:pt>
                <c:pt idx="1">
                  <c:v>Vyšší občanské vybavení</c:v>
                </c:pt>
                <c:pt idx="2">
                  <c:v>Sportovní vybavení</c:v>
                </c:pt>
                <c:pt idx="3">
                  <c:v>Průmyslová výroba, stavební výroba a těžba, velkosklady</c:v>
                </c:pt>
                <c:pt idx="4">
                  <c:v>Potravinářský průmysl, zemědělství a lesnictví</c:v>
                </c:pt>
                <c:pt idx="5">
                  <c:v>Dopravní závody, energetika, vodní hospodářství, spoje</c:v>
                </c:pt>
                <c:pt idx="6">
                  <c:v>Veřejná zeleň </c:v>
                </c:pt>
                <c:pt idx="7">
                  <c:v>Vyhrazená zeleň, zahradní čtvrti</c:v>
                </c:pt>
                <c:pt idx="8">
                  <c:v>Orná půda</c:v>
                </c:pt>
                <c:pt idx="9">
                  <c:v>Lesy</c:v>
                </c:pt>
                <c:pt idx="10">
                  <c:v>Vodní plochy</c:v>
                </c:pt>
                <c:pt idx="11">
                  <c:v>Louky, pastviny a ostatní</c:v>
                </c:pt>
              </c:strCache>
            </c:strRef>
          </c:cat>
          <c:val>
            <c:numRef>
              <c:f>List1!$D$17:$D$28</c:f>
              <c:numCache>
                <c:formatCode>General</c:formatCode>
                <c:ptCount val="12"/>
                <c:pt idx="0">
                  <c:v>0</c:v>
                </c:pt>
                <c:pt idx="1">
                  <c:v>7.0588235294117654</c:v>
                </c:pt>
                <c:pt idx="2">
                  <c:v>0</c:v>
                </c:pt>
                <c:pt idx="3">
                  <c:v>17.647058823529427</c:v>
                </c:pt>
                <c:pt idx="4">
                  <c:v>0</c:v>
                </c:pt>
                <c:pt idx="5">
                  <c:v>5.8823529411764675</c:v>
                </c:pt>
                <c:pt idx="6">
                  <c:v>9.4117647058823533</c:v>
                </c:pt>
                <c:pt idx="7">
                  <c:v>3.5294117647058822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ser>
          <c:idx val="3"/>
          <c:order val="3"/>
          <c:tx>
            <c:strRef>
              <c:f>List1!$E$16</c:f>
              <c:strCache>
                <c:ptCount val="1"/>
                <c:pt idx="0">
                  <c:v>Ke zrušení</c:v>
                </c:pt>
              </c:strCache>
            </c:strRef>
          </c:tx>
          <c:cat>
            <c:strRef>
              <c:f>List1!$A$17:$A$28</c:f>
              <c:strCache>
                <c:ptCount val="12"/>
                <c:pt idx="0">
                  <c:v>Obytné plochy</c:v>
                </c:pt>
                <c:pt idx="1">
                  <c:v>Vyšší občanské vybavení</c:v>
                </c:pt>
                <c:pt idx="2">
                  <c:v>Sportovní vybavení</c:v>
                </c:pt>
                <c:pt idx="3">
                  <c:v>Průmyslová výroba, stavební výroba a těžba, velkosklady</c:v>
                </c:pt>
                <c:pt idx="4">
                  <c:v>Potravinářský průmysl, zemědělství a lesnictví</c:v>
                </c:pt>
                <c:pt idx="5">
                  <c:v>Dopravní závody, energetika, vodní hospodářství, spoje</c:v>
                </c:pt>
                <c:pt idx="6">
                  <c:v>Veřejná zeleň </c:v>
                </c:pt>
                <c:pt idx="7">
                  <c:v>Vyhrazená zeleň, zahradní čtvrti</c:v>
                </c:pt>
                <c:pt idx="8">
                  <c:v>Orná půda</c:v>
                </c:pt>
                <c:pt idx="9">
                  <c:v>Lesy</c:v>
                </c:pt>
                <c:pt idx="10">
                  <c:v>Vodní plochy</c:v>
                </c:pt>
                <c:pt idx="11">
                  <c:v>Louky, pastviny a ostatní</c:v>
                </c:pt>
              </c:strCache>
            </c:strRef>
          </c:cat>
          <c:val>
            <c:numRef>
              <c:f>List1!$E$17:$E$28</c:f>
              <c:numCache>
                <c:formatCode>General</c:formatCode>
                <c:ptCount val="12"/>
                <c:pt idx="0">
                  <c:v>3.5294117647058822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11.764705882352942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</c:numCache>
            </c:numRef>
          </c:val>
        </c:ser>
        <c:axId val="159910912"/>
        <c:axId val="159924992"/>
      </c:barChart>
      <c:catAx>
        <c:axId val="159910912"/>
        <c:scaling>
          <c:orientation val="minMax"/>
        </c:scaling>
        <c:axPos val="b"/>
        <c:tickLblPos val="nextTo"/>
        <c:crossAx val="159924992"/>
        <c:crosses val="autoZero"/>
        <c:auto val="1"/>
        <c:lblAlgn val="ctr"/>
        <c:lblOffset val="100"/>
      </c:catAx>
      <c:valAx>
        <c:axId val="159924992"/>
        <c:scaling>
          <c:orientation val="minMax"/>
        </c:scaling>
        <c:axPos val="l"/>
        <c:majorGridlines/>
        <c:numFmt formatCode="General" sourceLinked="0"/>
        <c:tickLblPos val="nextTo"/>
        <c:crossAx val="15991091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style val="3"/>
  <c:chart>
    <c:title>
      <c:tx>
        <c:rich>
          <a:bodyPr/>
          <a:lstStyle/>
          <a:p>
            <a:pPr>
              <a:defRPr/>
            </a:pPr>
            <a:r>
              <a:rPr lang="en-US"/>
              <a:t>ÚP</a:t>
            </a:r>
            <a:r>
              <a:rPr lang="cs-CZ"/>
              <a:t> 2000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List1!$B$40</c:f>
              <c:strCache>
                <c:ptCount val="1"/>
                <c:pt idx="0">
                  <c:v>Stávající </c:v>
                </c:pt>
              </c:strCache>
            </c:strRef>
          </c:tx>
          <c:cat>
            <c:strRef>
              <c:f>List1!$A$41:$A$46</c:f>
              <c:strCache>
                <c:ptCount val="6"/>
                <c:pt idx="0">
                  <c:v>Čistě obytné plochy</c:v>
                </c:pt>
                <c:pt idx="1">
                  <c:v>Smíšené obytné plochy</c:v>
                </c:pt>
                <c:pt idx="2">
                  <c:v>Plochy infrastruktury dopravní</c:v>
                </c:pt>
                <c:pt idx="3">
                  <c:v>Plochy výroby a skladování</c:v>
                </c:pt>
                <c:pt idx="4">
                  <c:v>Plochy zeleně</c:v>
                </c:pt>
                <c:pt idx="5">
                  <c:v>Vodní plochy</c:v>
                </c:pt>
              </c:strCache>
            </c:strRef>
          </c:cat>
          <c:val>
            <c:numRef>
              <c:f>List1!$B$41:$B$46</c:f>
              <c:numCache>
                <c:formatCode>General</c:formatCode>
                <c:ptCount val="6"/>
                <c:pt idx="0">
                  <c:v>14.159292035398241</c:v>
                </c:pt>
                <c:pt idx="1">
                  <c:v>51.327433628318559</c:v>
                </c:pt>
                <c:pt idx="2">
                  <c:v>0</c:v>
                </c:pt>
                <c:pt idx="3">
                  <c:v>12.389380530973456</c:v>
                </c:pt>
                <c:pt idx="4">
                  <c:v>15.929203539823021</c:v>
                </c:pt>
                <c:pt idx="5">
                  <c:v>6.1946902654867255</c:v>
                </c:pt>
              </c:numCache>
            </c:numRef>
          </c:val>
        </c:ser>
        <c:axId val="159958528"/>
        <c:axId val="159960064"/>
      </c:barChart>
      <c:catAx>
        <c:axId val="159958528"/>
        <c:scaling>
          <c:orientation val="minMax"/>
        </c:scaling>
        <c:axPos val="b"/>
        <c:tickLblPos val="nextTo"/>
        <c:crossAx val="159960064"/>
        <c:crosses val="autoZero"/>
        <c:auto val="1"/>
        <c:lblAlgn val="ctr"/>
        <c:lblOffset val="100"/>
      </c:catAx>
      <c:valAx>
        <c:axId val="159960064"/>
        <c:scaling>
          <c:orientation val="minMax"/>
        </c:scaling>
        <c:axPos val="l"/>
        <c:majorGridlines/>
        <c:numFmt formatCode="General" sourceLinked="1"/>
        <c:tickLblPos val="nextTo"/>
        <c:crossAx val="15995852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tx>
            <c:v>2014</c:v>
          </c:tx>
          <c:cat>
            <c:strRef>
              <c:f>List1!$A$10:$A$14</c:f>
              <c:strCache>
                <c:ptCount val="5"/>
                <c:pt idx="0">
                  <c:v>Plocha bydlení</c:v>
                </c:pt>
                <c:pt idx="1">
                  <c:v>Plocha občanského vybavení</c:v>
                </c:pt>
                <c:pt idx="2">
                  <c:v>Smíšené plochy</c:v>
                </c:pt>
                <c:pt idx="3">
                  <c:v>Agrární / zelená plocha</c:v>
                </c:pt>
                <c:pt idx="4">
                  <c:v>Transformační plocha</c:v>
                </c:pt>
              </c:strCache>
            </c:strRef>
          </c:cat>
          <c:val>
            <c:numRef>
              <c:f>List1!$B$10:$B$14</c:f>
              <c:numCache>
                <c:formatCode>General</c:formatCode>
                <c:ptCount val="5"/>
                <c:pt idx="0">
                  <c:v>24.285714285714256</c:v>
                </c:pt>
                <c:pt idx="1">
                  <c:v>2.8571428571428572</c:v>
                </c:pt>
                <c:pt idx="2">
                  <c:v>8.5714285714285712</c:v>
                </c:pt>
                <c:pt idx="3">
                  <c:v>64.285714285714292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v>2016</c:v>
          </c:tx>
          <c:cat>
            <c:strRef>
              <c:f>List1!$A$10:$A$14</c:f>
              <c:strCache>
                <c:ptCount val="5"/>
                <c:pt idx="0">
                  <c:v>Plocha bydlení</c:v>
                </c:pt>
                <c:pt idx="1">
                  <c:v>Plocha občanského vybavení</c:v>
                </c:pt>
                <c:pt idx="2">
                  <c:v>Smíšené plochy</c:v>
                </c:pt>
                <c:pt idx="3">
                  <c:v>Agrární / zelená plocha</c:v>
                </c:pt>
                <c:pt idx="4">
                  <c:v>Transformační plocha</c:v>
                </c:pt>
              </c:strCache>
            </c:strRef>
          </c:cat>
          <c:val>
            <c:numRef>
              <c:f>List1!$C$10:$C$14</c:f>
              <c:numCache>
                <c:formatCode>General</c:formatCode>
                <c:ptCount val="5"/>
                <c:pt idx="0">
                  <c:v>24.285714285714256</c:v>
                </c:pt>
                <c:pt idx="1">
                  <c:v>4.2857142857142874</c:v>
                </c:pt>
                <c:pt idx="2">
                  <c:v>7.1428571428571415</c:v>
                </c:pt>
                <c:pt idx="3">
                  <c:v>47.619047619047564</c:v>
                </c:pt>
                <c:pt idx="4">
                  <c:v>16.666666666666664</c:v>
                </c:pt>
              </c:numCache>
            </c:numRef>
          </c:val>
        </c:ser>
        <c:axId val="160412800"/>
        <c:axId val="160414336"/>
      </c:barChart>
      <c:catAx>
        <c:axId val="160412800"/>
        <c:scaling>
          <c:orientation val="minMax"/>
        </c:scaling>
        <c:axPos val="b"/>
        <c:tickLblPos val="nextTo"/>
        <c:crossAx val="160414336"/>
        <c:crosses val="autoZero"/>
        <c:auto val="1"/>
        <c:lblAlgn val="ctr"/>
        <c:lblOffset val="100"/>
      </c:catAx>
      <c:valAx>
        <c:axId val="160414336"/>
        <c:scaling>
          <c:orientation val="minMax"/>
        </c:scaling>
        <c:axPos val="l"/>
        <c:majorGridlines/>
        <c:numFmt formatCode="General" sourceLinked="1"/>
        <c:tickLblPos val="nextTo"/>
        <c:crossAx val="1604128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plotArea>
      <c:layout/>
      <c:barChart>
        <c:barDir val="col"/>
        <c:grouping val="clustered"/>
        <c:ser>
          <c:idx val="0"/>
          <c:order val="0"/>
          <c:tx>
            <c:strRef>
              <c:f>List1!$D$7</c:f>
              <c:strCache>
                <c:ptCount val="1"/>
                <c:pt idx="0">
                  <c:v>2017</c:v>
                </c:pt>
              </c:strCache>
            </c:strRef>
          </c:tx>
          <c:cat>
            <c:strRef>
              <c:f>List1!$A$8:$A$11</c:f>
              <c:strCache>
                <c:ptCount val="4"/>
                <c:pt idx="0">
                  <c:v>Plocha bydlení</c:v>
                </c:pt>
                <c:pt idx="1">
                  <c:v>Smíšené území</c:v>
                </c:pt>
                <c:pt idx="2">
                  <c:v>Plocha lehkého průmyslu</c:v>
                </c:pt>
                <c:pt idx="3">
                  <c:v>Plocha krajinné zeleně</c:v>
                </c:pt>
              </c:strCache>
            </c:strRef>
          </c:cat>
          <c:val>
            <c:numRef>
              <c:f>List1!$B$8:$B$11</c:f>
              <c:numCache>
                <c:formatCode>General</c:formatCode>
                <c:ptCount val="4"/>
                <c:pt idx="0">
                  <c:v>22.891566265060227</c:v>
                </c:pt>
                <c:pt idx="1">
                  <c:v>18.072289156626507</c:v>
                </c:pt>
                <c:pt idx="2">
                  <c:v>37.34939759036142</c:v>
                </c:pt>
                <c:pt idx="3">
                  <c:v>19.277108433734927</c:v>
                </c:pt>
              </c:numCache>
            </c:numRef>
          </c:val>
        </c:ser>
        <c:ser>
          <c:idx val="1"/>
          <c:order val="1"/>
          <c:tx>
            <c:strRef>
              <c:f>List1!$C$7</c:f>
              <c:strCache>
                <c:ptCount val="1"/>
                <c:pt idx="0">
                  <c:v>2009</c:v>
                </c:pt>
              </c:strCache>
            </c:strRef>
          </c:tx>
          <c:cat>
            <c:strRef>
              <c:f>List1!$A$8:$A$11</c:f>
              <c:strCache>
                <c:ptCount val="4"/>
                <c:pt idx="0">
                  <c:v>Plocha bydlení</c:v>
                </c:pt>
                <c:pt idx="1">
                  <c:v>Smíšené území</c:v>
                </c:pt>
                <c:pt idx="2">
                  <c:v>Plocha lehkého průmyslu</c:v>
                </c:pt>
                <c:pt idx="3">
                  <c:v>Plocha krajinné zeleně</c:v>
                </c:pt>
              </c:strCache>
            </c:strRef>
          </c:cat>
          <c:val>
            <c:numRef>
              <c:f>List1!$C$8:$C$11</c:f>
              <c:numCache>
                <c:formatCode>General</c:formatCode>
                <c:ptCount val="4"/>
                <c:pt idx="0">
                  <c:v>22.891566265060227</c:v>
                </c:pt>
                <c:pt idx="1">
                  <c:v>18.072289156626507</c:v>
                </c:pt>
                <c:pt idx="2">
                  <c:v>37.34939759036142</c:v>
                </c:pt>
                <c:pt idx="3">
                  <c:v>19.277108433734927</c:v>
                </c:pt>
              </c:numCache>
            </c:numRef>
          </c:val>
        </c:ser>
        <c:ser>
          <c:idx val="2"/>
          <c:order val="2"/>
          <c:tx>
            <c:strRef>
              <c:f>List1!$B$7</c:f>
              <c:strCache>
                <c:ptCount val="1"/>
                <c:pt idx="0">
                  <c:v>2005</c:v>
                </c:pt>
              </c:strCache>
            </c:strRef>
          </c:tx>
          <c:cat>
            <c:strRef>
              <c:f>List1!$A$8:$A$11</c:f>
              <c:strCache>
                <c:ptCount val="4"/>
                <c:pt idx="0">
                  <c:v>Plocha bydlení</c:v>
                </c:pt>
                <c:pt idx="1">
                  <c:v>Smíšené území</c:v>
                </c:pt>
                <c:pt idx="2">
                  <c:v>Plocha lehkého průmyslu</c:v>
                </c:pt>
                <c:pt idx="3">
                  <c:v>Plocha krajinné zeleně</c:v>
                </c:pt>
              </c:strCache>
            </c:strRef>
          </c:cat>
          <c:val>
            <c:numRef>
              <c:f>List1!$D$8:$D$11</c:f>
              <c:numCache>
                <c:formatCode>General</c:formatCode>
                <c:ptCount val="4"/>
                <c:pt idx="0">
                  <c:v>33.644859813084096</c:v>
                </c:pt>
                <c:pt idx="1">
                  <c:v>0</c:v>
                </c:pt>
                <c:pt idx="2">
                  <c:v>44.859813084112105</c:v>
                </c:pt>
                <c:pt idx="3">
                  <c:v>14.953271028037383</c:v>
                </c:pt>
              </c:numCache>
            </c:numRef>
          </c:val>
        </c:ser>
        <c:axId val="160475392"/>
        <c:axId val="160485376"/>
      </c:barChart>
      <c:catAx>
        <c:axId val="160475392"/>
        <c:scaling>
          <c:orientation val="minMax"/>
        </c:scaling>
        <c:axPos val="b"/>
        <c:tickLblPos val="nextTo"/>
        <c:crossAx val="160485376"/>
        <c:crosses val="autoZero"/>
        <c:auto val="1"/>
        <c:lblAlgn val="ctr"/>
        <c:lblOffset val="100"/>
      </c:catAx>
      <c:valAx>
        <c:axId val="160485376"/>
        <c:scaling>
          <c:orientation val="minMax"/>
        </c:scaling>
        <c:axPos val="l"/>
        <c:majorGridlines/>
        <c:numFmt formatCode="General" sourceLinked="1"/>
        <c:tickLblPos val="nextTo"/>
        <c:crossAx val="1604753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view3D>
      <c:rotX val="30"/>
      <c:perspective val="30"/>
    </c:view3D>
    <c:plotArea>
      <c:layout/>
      <c:pie3DChart>
        <c:varyColors val="1"/>
        <c:ser>
          <c:idx val="0"/>
          <c:order val="0"/>
          <c:spPr>
            <a:gradFill rotWithShape="1">
              <a:gsLst>
                <a:gs pos="0">
                  <a:schemeClr val="accent4">
                    <a:shade val="15000"/>
                    <a:satMod val="180000"/>
                  </a:schemeClr>
                </a:gs>
                <a:gs pos="50000">
                  <a:schemeClr val="accent4">
                    <a:shade val="45000"/>
                    <a:satMod val="170000"/>
                  </a:schemeClr>
                </a:gs>
                <a:gs pos="70000">
                  <a:schemeClr val="accent4">
                    <a:tint val="99000"/>
                    <a:shade val="65000"/>
                    <a:satMod val="155000"/>
                  </a:schemeClr>
                </a:gs>
                <a:gs pos="100000">
                  <a:schemeClr val="accent4">
                    <a:tint val="100000"/>
                    <a:shade val="100000"/>
                    <a:satMod val="15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5100000"/>
              </a:lightRig>
            </a:scene3d>
            <a:sp3d contourW="6350">
              <a:bevelT w="29210" h="12700"/>
              <a:contourClr>
                <a:schemeClr val="accent4">
                  <a:satMod val="300000"/>
                </a:schemeClr>
              </a:contourClr>
            </a:sp3d>
          </c:spPr>
          <c:explosion val="25"/>
          <c:dPt>
            <c:idx val="1"/>
            <c:spPr>
              <a:gradFill rotWithShape="1">
                <a:gsLst>
                  <a:gs pos="0">
                    <a:schemeClr val="accent5">
                      <a:shade val="15000"/>
                      <a:satMod val="180000"/>
                    </a:schemeClr>
                  </a:gs>
                  <a:gs pos="50000">
                    <a:schemeClr val="accent5">
                      <a:shade val="45000"/>
                      <a:satMod val="170000"/>
                    </a:schemeClr>
                  </a:gs>
                  <a:gs pos="70000">
                    <a:schemeClr val="accent5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5">
                    <a:satMod val="300000"/>
                  </a:schemeClr>
                </a:contourClr>
              </a:sp3d>
            </c:spPr>
          </c:dPt>
          <c:cat>
            <c:strRef>
              <c:f>List1!$A$6:$A$7</c:f>
              <c:strCache>
                <c:ptCount val="2"/>
                <c:pt idx="0">
                  <c:v>Potvrzeno</c:v>
                </c:pt>
                <c:pt idx="1">
                  <c:v>Vyvráceno</c:v>
                </c:pt>
              </c:strCache>
            </c:strRef>
          </c:cat>
          <c:val>
            <c:numRef>
              <c:f>List1!$B$6:$B$7</c:f>
              <c:numCache>
                <c:formatCode>General</c:formatCode>
                <c:ptCount val="2"/>
                <c:pt idx="0">
                  <c:v>5</c:v>
                </c:pt>
                <c:pt idx="1">
                  <c:v>0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cs-CZ"/>
  <c:chart>
    <c:view3D>
      <c:rotX val="40"/>
      <c:rotY val="1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gradFill rotWithShape="1">
                <a:gsLst>
                  <a:gs pos="0">
                    <a:schemeClr val="accent4">
                      <a:shade val="15000"/>
                      <a:satMod val="180000"/>
                    </a:schemeClr>
                  </a:gs>
                  <a:gs pos="50000">
                    <a:schemeClr val="accent4">
                      <a:shade val="45000"/>
                      <a:satMod val="170000"/>
                    </a:schemeClr>
                  </a:gs>
                  <a:gs pos="70000">
                    <a:schemeClr val="accent4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4">
                    <a:satMod val="300000"/>
                  </a:schemeClr>
                </a:contourClr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5">
                      <a:shade val="15000"/>
                      <a:satMod val="180000"/>
                    </a:schemeClr>
                  </a:gs>
                  <a:gs pos="50000">
                    <a:schemeClr val="accent5">
                      <a:shade val="45000"/>
                      <a:satMod val="170000"/>
                    </a:schemeClr>
                  </a:gs>
                  <a:gs pos="70000">
                    <a:schemeClr val="accent5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5">
                    <a:satMod val="300000"/>
                  </a:schemeClr>
                </a:contourClr>
              </a:sp3d>
            </c:spPr>
          </c:dPt>
          <c:cat>
            <c:strRef>
              <c:f>List1!$A$2:$A$3</c:f>
              <c:strCache>
                <c:ptCount val="2"/>
                <c:pt idx="0">
                  <c:v>Potvrzeno</c:v>
                </c:pt>
                <c:pt idx="1">
                  <c:v>Vyvráceno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view3D>
      <c:rotX val="40"/>
      <c:rotY val="1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gradFill rotWithShape="1">
                <a:gsLst>
                  <a:gs pos="0">
                    <a:schemeClr val="accent4">
                      <a:shade val="15000"/>
                      <a:satMod val="180000"/>
                    </a:schemeClr>
                  </a:gs>
                  <a:gs pos="50000">
                    <a:schemeClr val="accent4">
                      <a:shade val="45000"/>
                      <a:satMod val="170000"/>
                    </a:schemeClr>
                  </a:gs>
                  <a:gs pos="70000">
                    <a:schemeClr val="accent4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4">
                    <a:satMod val="300000"/>
                  </a:schemeClr>
                </a:contourClr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5">
                      <a:shade val="15000"/>
                      <a:satMod val="180000"/>
                    </a:schemeClr>
                  </a:gs>
                  <a:gs pos="50000">
                    <a:schemeClr val="accent5">
                      <a:shade val="45000"/>
                      <a:satMod val="170000"/>
                    </a:schemeClr>
                  </a:gs>
                  <a:gs pos="70000">
                    <a:schemeClr val="accent5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5">
                    <a:satMod val="300000"/>
                  </a:schemeClr>
                </a:contourClr>
              </a:sp3d>
            </c:spPr>
          </c:dPt>
          <c:cat>
            <c:strRef>
              <c:f>List1!$A$2:$A$3</c:f>
              <c:strCache>
                <c:ptCount val="2"/>
                <c:pt idx="0">
                  <c:v>Potvrzeno</c:v>
                </c:pt>
                <c:pt idx="1">
                  <c:v>Vyvráceno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view3D>
      <c:rotX val="40"/>
      <c:rotY val="10"/>
      <c:perspective val="30"/>
    </c:view3D>
    <c:plotArea>
      <c:layout/>
      <c:pie3DChart>
        <c:varyColors val="1"/>
      </c:pie3DChart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view3D>
      <c:rotX val="40"/>
      <c:rotY val="10"/>
      <c:perspective val="30"/>
    </c:view3D>
    <c:plotArea>
      <c:layout/>
      <c:pie3DChart>
        <c:varyColors val="1"/>
        <c:ser>
          <c:idx val="0"/>
          <c:order val="0"/>
          <c:explosion val="25"/>
          <c:dPt>
            <c:idx val="0"/>
            <c:spPr>
              <a:gradFill rotWithShape="1">
                <a:gsLst>
                  <a:gs pos="0">
                    <a:schemeClr val="accent4">
                      <a:shade val="15000"/>
                      <a:satMod val="180000"/>
                    </a:schemeClr>
                  </a:gs>
                  <a:gs pos="50000">
                    <a:schemeClr val="accent4">
                      <a:shade val="45000"/>
                      <a:satMod val="170000"/>
                    </a:schemeClr>
                  </a:gs>
                  <a:gs pos="70000">
                    <a:schemeClr val="accent4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4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4">
                    <a:satMod val="300000"/>
                  </a:schemeClr>
                </a:contourClr>
              </a:sp3d>
            </c:spPr>
          </c:dPt>
          <c:dPt>
            <c:idx val="1"/>
            <c:spPr>
              <a:gradFill rotWithShape="1">
                <a:gsLst>
                  <a:gs pos="0">
                    <a:schemeClr val="accent5">
                      <a:shade val="15000"/>
                      <a:satMod val="180000"/>
                    </a:schemeClr>
                  </a:gs>
                  <a:gs pos="50000">
                    <a:schemeClr val="accent5">
                      <a:shade val="45000"/>
                      <a:satMod val="170000"/>
                    </a:schemeClr>
                  </a:gs>
                  <a:gs pos="70000">
                    <a:schemeClr val="accent5">
                      <a:tint val="99000"/>
                      <a:shade val="65000"/>
                      <a:satMod val="155000"/>
                    </a:schemeClr>
                  </a:gs>
                  <a:gs pos="100000">
                    <a:schemeClr val="accent5">
                      <a:tint val="100000"/>
                      <a:shade val="100000"/>
                      <a:satMod val="15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38100" dist="25400" dir="2700000" algn="br" rotWithShape="0">
                  <a:srgbClr val="000000">
                    <a:alpha val="6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5100000"/>
                </a:lightRig>
              </a:scene3d>
              <a:sp3d contourW="6350">
                <a:bevelT w="29210" h="12700"/>
                <a:contourClr>
                  <a:schemeClr val="accent5">
                    <a:satMod val="300000"/>
                  </a:schemeClr>
                </a:contourClr>
              </a:sp3d>
            </c:spPr>
          </c:dPt>
          <c:cat>
            <c:strRef>
              <c:f>List1!$A$2:$A$3</c:f>
              <c:strCache>
                <c:ptCount val="2"/>
                <c:pt idx="0">
                  <c:v>Potvrzeno</c:v>
                </c:pt>
                <c:pt idx="1">
                  <c:v>Vyvráceno</c:v>
                </c:pt>
              </c:strCache>
            </c:strRef>
          </c:cat>
          <c:val>
            <c:numRef>
              <c:f>List1!$B$2:$B$3</c:f>
              <c:numCache>
                <c:formatCode>General</c:formatCode>
                <c:ptCount val="2"/>
                <c:pt idx="0">
                  <c:v>3</c:v>
                </c:pt>
                <c:pt idx="1">
                  <c:v>2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7942A0-B7D2-4B14-8FEA-55FC702F5BE7}" type="doc">
      <dgm:prSet loTypeId="urn:microsoft.com/office/officeart/2005/8/layout/vProcess5" loCatId="process" qsTypeId="urn:microsoft.com/office/officeart/2005/8/quickstyle/simple4" qsCatId="simple" csTypeId="urn:microsoft.com/office/officeart/2005/8/colors/colorful1#1" csCatId="colorful" phldr="1"/>
      <dgm:spPr/>
      <dgm:t>
        <a:bodyPr rtlCol="0"/>
        <a:lstStyle/>
        <a:p>
          <a:pPr rtl="0"/>
          <a:endParaRPr lang="en-US"/>
        </a:p>
      </dgm:t>
    </dgm:pt>
    <dgm:pt modelId="{095A5E99-E976-4550-8F80-53CC813F2F5A}">
      <dgm:prSet phldrT="[Text]"/>
      <dgm:spPr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</a:gradFill>
      </dgm:spPr>
      <dgm:t>
        <a:bodyPr rtlCol="0"/>
        <a:lstStyle/>
        <a:p>
          <a:pPr rtl="0"/>
          <a:r>
            <a:rPr lang="cs" dirty="0" smtClean="0"/>
            <a:t>Výzkum</a:t>
          </a:r>
          <a:endParaRPr lang="cs" dirty="0"/>
        </a:p>
      </dgm:t>
      <dgm:extLst>
        <a:ext uri="{E40237B7-FDA0-4F09-8148-C483321AD2D9}">
          <dgm14:cNvPr xmlns:dgm14="http://schemas.microsoft.com/office/drawing/2010/diagram" xmlns="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03339A0D-5DC0-4B29-8353-C5AEBFD4DE86}" type="parTrans" cxnId="{D1A4D8E6-F04E-4AB1-8D0C-63DC7AB1E81F}">
      <dgm:prSet/>
      <dgm:spPr/>
      <dgm:t>
        <a:bodyPr rtlCol="0"/>
        <a:lstStyle/>
        <a:p>
          <a:pPr rtl="0"/>
          <a:endParaRPr lang="en-US"/>
        </a:p>
      </dgm:t>
    </dgm:pt>
    <dgm:pt modelId="{8877691F-1B60-4485-9174-DDEC7EE68B70}" type="sibTrans" cxnId="{D1A4D8E6-F04E-4AB1-8D0C-63DC7AB1E81F}">
      <dgm:prSet/>
      <dgm:spPr/>
      <dgm:t>
        <a:bodyPr rtlCol="0"/>
        <a:lstStyle/>
        <a:p>
          <a:pPr rtl="0"/>
          <a:endParaRPr lang="en-US"/>
        </a:p>
      </dgm:t>
    </dgm:pt>
    <dgm:pt modelId="{8EC937D8-BD76-4A12-A3E5-900D5C1E2E05}">
      <dgm:prSet phldrT="[Text]"/>
      <dgm:spPr/>
      <dgm:t>
        <a:bodyPr rtlCol="0"/>
        <a:lstStyle/>
        <a:p>
          <a:pPr rtl="0"/>
          <a:r>
            <a:rPr lang="cs" dirty="0" smtClean="0"/>
            <a:t>Poznatky</a:t>
          </a:r>
          <a:endParaRPr lang="cs" dirty="0"/>
        </a:p>
      </dgm:t>
    </dgm:pt>
    <dgm:pt modelId="{8265EE85-9851-494E-A6D3-1CDACE947DF3}" type="parTrans" cxnId="{43DC8383-AEE5-490C-A8E5-1F216F2B8FE6}">
      <dgm:prSet/>
      <dgm:spPr/>
      <dgm:t>
        <a:bodyPr rtlCol="0"/>
        <a:lstStyle/>
        <a:p>
          <a:pPr rtl="0"/>
          <a:endParaRPr lang="en-US"/>
        </a:p>
      </dgm:t>
    </dgm:pt>
    <dgm:pt modelId="{B3EFD4A5-9FA1-4ABE-B722-05162509509B}" type="sibTrans" cxnId="{43DC8383-AEE5-490C-A8E5-1F216F2B8FE6}">
      <dgm:prSet/>
      <dgm:spPr/>
      <dgm:t>
        <a:bodyPr rtlCol="0"/>
        <a:lstStyle/>
        <a:p>
          <a:pPr rtl="0"/>
          <a:endParaRPr lang="en-US"/>
        </a:p>
      </dgm:t>
    </dgm:pt>
    <dgm:pt modelId="{7133ECF5-4190-4604-AA2F-03C9A0A9210F}">
      <dgm:prSet phldrT="[Text]"/>
      <dgm:spPr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</a:gradFill>
      </dgm:spPr>
      <dgm:t>
        <a:bodyPr rtlCol="0"/>
        <a:lstStyle/>
        <a:p>
          <a:pPr rtl="0"/>
          <a:r>
            <a:rPr lang="cs" dirty="0" smtClean="0"/>
            <a:t>Aplikace</a:t>
          </a:r>
          <a:endParaRPr lang="cs" dirty="0"/>
        </a:p>
      </dgm:t>
      <dgm:extLst>
        <a:ext uri="{E40237B7-FDA0-4F09-8148-C483321AD2D9}">
          <dgm14:cNvPr xmlns:dgm14="http://schemas.microsoft.com/office/drawing/2010/diagram" xmlns="" id="0" name="" descr="Staggered process showing 3 tasks arranged one below the other and two downward pointing arrows are used to indicate progression from first task to second task and second task to third task."/>
        </a:ext>
      </dgm:extLst>
    </dgm:pt>
    <dgm:pt modelId="{7D1B29D7-21DD-436A-8F7C-E87DE53C1431}" type="parTrans" cxnId="{011A9761-E983-4C7D-AB1D-2038261D8FF8}">
      <dgm:prSet/>
      <dgm:spPr/>
      <dgm:t>
        <a:bodyPr rtlCol="0"/>
        <a:lstStyle/>
        <a:p>
          <a:pPr rtl="0"/>
          <a:endParaRPr lang="en-US"/>
        </a:p>
      </dgm:t>
    </dgm:pt>
    <dgm:pt modelId="{46037378-034A-4662-877A-B53E1DA069A3}" type="sibTrans" cxnId="{011A9761-E983-4C7D-AB1D-2038261D8FF8}">
      <dgm:prSet/>
      <dgm:spPr/>
      <dgm:t>
        <a:bodyPr rtlCol="0"/>
        <a:lstStyle/>
        <a:p>
          <a:pPr rtl="0"/>
          <a:endParaRPr lang="en-US"/>
        </a:p>
      </dgm:t>
    </dgm:pt>
    <dgm:pt modelId="{1D84D8B6-AB32-4491-B5D2-EFE3D7668B88}" type="pres">
      <dgm:prSet presAssocID="{CD7942A0-B7D2-4B14-8FEA-55FC702F5BE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3E0E8213-E460-4EB7-9A92-C2B1CC553F0D}" type="pres">
      <dgm:prSet presAssocID="{CD7942A0-B7D2-4B14-8FEA-55FC702F5BE7}" presName="dummyMaxCanvas" presStyleCnt="0">
        <dgm:presLayoutVars/>
      </dgm:prSet>
      <dgm:spPr/>
    </dgm:pt>
    <dgm:pt modelId="{124EF20B-D98C-45B2-BB13-7B93B5373CEB}" type="pres">
      <dgm:prSet presAssocID="{CD7942A0-B7D2-4B14-8FEA-55FC702F5BE7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A544AF7-F7B2-4CA5-9251-B4CDB8D06634}" type="pres">
      <dgm:prSet presAssocID="{CD7942A0-B7D2-4B14-8FEA-55FC702F5BE7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2AE92D3F-F0FA-45DD-BB60-4C6FBC6BC016}" type="pres">
      <dgm:prSet presAssocID="{CD7942A0-B7D2-4B14-8FEA-55FC702F5BE7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CA877D8-99F8-40A0-89E9-59A61C9A70F4}" type="pres">
      <dgm:prSet presAssocID="{CD7942A0-B7D2-4B14-8FEA-55FC702F5BE7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2643EF2-016C-41F1-8CBC-398422A85727}" type="pres">
      <dgm:prSet presAssocID="{CD7942A0-B7D2-4B14-8FEA-55FC702F5BE7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A2F6994-DA87-4497-BFC7-DD9D6EC5315F}" type="pres">
      <dgm:prSet presAssocID="{CD7942A0-B7D2-4B14-8FEA-55FC702F5BE7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916C48CB-E452-4B79-A9B9-4C9A90B47960}" type="pres">
      <dgm:prSet presAssocID="{CD7942A0-B7D2-4B14-8FEA-55FC702F5BE7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31D264E-E285-4E5C-8EB7-762CD501BE72}" type="pres">
      <dgm:prSet presAssocID="{CD7942A0-B7D2-4B14-8FEA-55FC702F5BE7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6CF7D6F9-A5F2-48E3-AF5C-A2074559AE21}" type="presOf" srcId="{B3EFD4A5-9FA1-4ABE-B722-05162509509B}" destId="{62643EF2-016C-41F1-8CBC-398422A85727}" srcOrd="0" destOrd="0" presId="urn:microsoft.com/office/officeart/2005/8/layout/vProcess5"/>
    <dgm:cxn modelId="{011A9761-E983-4C7D-AB1D-2038261D8FF8}" srcId="{CD7942A0-B7D2-4B14-8FEA-55FC702F5BE7}" destId="{7133ECF5-4190-4604-AA2F-03C9A0A9210F}" srcOrd="2" destOrd="0" parTransId="{7D1B29D7-21DD-436A-8F7C-E87DE53C1431}" sibTransId="{46037378-034A-4662-877A-B53E1DA069A3}"/>
    <dgm:cxn modelId="{03E7038C-2CC0-496B-88A0-60396CDC31E4}" type="presOf" srcId="{7133ECF5-4190-4604-AA2F-03C9A0A9210F}" destId="{A31D264E-E285-4E5C-8EB7-762CD501BE72}" srcOrd="1" destOrd="0" presId="urn:microsoft.com/office/officeart/2005/8/layout/vProcess5"/>
    <dgm:cxn modelId="{43DC8383-AEE5-490C-A8E5-1F216F2B8FE6}" srcId="{CD7942A0-B7D2-4B14-8FEA-55FC702F5BE7}" destId="{8EC937D8-BD76-4A12-A3E5-900D5C1E2E05}" srcOrd="1" destOrd="0" parTransId="{8265EE85-9851-494E-A6D3-1CDACE947DF3}" sibTransId="{B3EFD4A5-9FA1-4ABE-B722-05162509509B}"/>
    <dgm:cxn modelId="{D1A4D8E6-F04E-4AB1-8D0C-63DC7AB1E81F}" srcId="{CD7942A0-B7D2-4B14-8FEA-55FC702F5BE7}" destId="{095A5E99-E976-4550-8F80-53CC813F2F5A}" srcOrd="0" destOrd="0" parTransId="{03339A0D-5DC0-4B29-8353-C5AEBFD4DE86}" sibTransId="{8877691F-1B60-4485-9174-DDEC7EE68B70}"/>
    <dgm:cxn modelId="{5A89A138-BC1A-490F-935E-2EC3F74E8E18}" type="presOf" srcId="{7133ECF5-4190-4604-AA2F-03C9A0A9210F}" destId="{2AE92D3F-F0FA-45DD-BB60-4C6FBC6BC016}" srcOrd="0" destOrd="0" presId="urn:microsoft.com/office/officeart/2005/8/layout/vProcess5"/>
    <dgm:cxn modelId="{BB374C9D-646D-46E6-89B4-117F0E21BA34}" type="presOf" srcId="{8EC937D8-BD76-4A12-A3E5-900D5C1E2E05}" destId="{916C48CB-E452-4B79-A9B9-4C9A90B47960}" srcOrd="1" destOrd="0" presId="urn:microsoft.com/office/officeart/2005/8/layout/vProcess5"/>
    <dgm:cxn modelId="{C2D0E194-BD14-4AD2-9E3A-CE984C34B6CD}" type="presOf" srcId="{CD7942A0-B7D2-4B14-8FEA-55FC702F5BE7}" destId="{1D84D8B6-AB32-4491-B5D2-EFE3D7668B88}" srcOrd="0" destOrd="0" presId="urn:microsoft.com/office/officeart/2005/8/layout/vProcess5"/>
    <dgm:cxn modelId="{A071614A-8A85-47B2-A113-0652CAB9B428}" type="presOf" srcId="{095A5E99-E976-4550-8F80-53CC813F2F5A}" destId="{124EF20B-D98C-45B2-BB13-7B93B5373CEB}" srcOrd="0" destOrd="0" presId="urn:microsoft.com/office/officeart/2005/8/layout/vProcess5"/>
    <dgm:cxn modelId="{7C007CEB-6418-4EA7-9CB6-5B93D0C655E6}" type="presOf" srcId="{095A5E99-E976-4550-8F80-53CC813F2F5A}" destId="{7A2F6994-DA87-4497-BFC7-DD9D6EC5315F}" srcOrd="1" destOrd="0" presId="urn:microsoft.com/office/officeart/2005/8/layout/vProcess5"/>
    <dgm:cxn modelId="{8A063A46-8F8D-405A-B2D6-6495FA638F46}" type="presOf" srcId="{8EC937D8-BD76-4A12-A3E5-900D5C1E2E05}" destId="{CA544AF7-F7B2-4CA5-9251-B4CDB8D06634}" srcOrd="0" destOrd="0" presId="urn:microsoft.com/office/officeart/2005/8/layout/vProcess5"/>
    <dgm:cxn modelId="{12FC7FDE-4033-4970-A683-61DE6FA84E89}" type="presOf" srcId="{8877691F-1B60-4485-9174-DDEC7EE68B70}" destId="{9CA877D8-99F8-40A0-89E9-59A61C9A70F4}" srcOrd="0" destOrd="0" presId="urn:microsoft.com/office/officeart/2005/8/layout/vProcess5"/>
    <dgm:cxn modelId="{768DB908-A4BF-48A6-A740-5DD0CBAFBB11}" type="presParOf" srcId="{1D84D8B6-AB32-4491-B5D2-EFE3D7668B88}" destId="{3E0E8213-E460-4EB7-9A92-C2B1CC553F0D}" srcOrd="0" destOrd="0" presId="urn:microsoft.com/office/officeart/2005/8/layout/vProcess5"/>
    <dgm:cxn modelId="{A8B17D3B-E670-4FE0-A845-244C702B8151}" type="presParOf" srcId="{1D84D8B6-AB32-4491-B5D2-EFE3D7668B88}" destId="{124EF20B-D98C-45B2-BB13-7B93B5373CEB}" srcOrd="1" destOrd="0" presId="urn:microsoft.com/office/officeart/2005/8/layout/vProcess5"/>
    <dgm:cxn modelId="{1E8E2D8B-A980-4080-A16E-1F74528DE4D0}" type="presParOf" srcId="{1D84D8B6-AB32-4491-B5D2-EFE3D7668B88}" destId="{CA544AF7-F7B2-4CA5-9251-B4CDB8D06634}" srcOrd="2" destOrd="0" presId="urn:microsoft.com/office/officeart/2005/8/layout/vProcess5"/>
    <dgm:cxn modelId="{7992440C-9F36-432D-90EE-E2A708CEB38B}" type="presParOf" srcId="{1D84D8B6-AB32-4491-B5D2-EFE3D7668B88}" destId="{2AE92D3F-F0FA-45DD-BB60-4C6FBC6BC016}" srcOrd="3" destOrd="0" presId="urn:microsoft.com/office/officeart/2005/8/layout/vProcess5"/>
    <dgm:cxn modelId="{DBE883B8-7D13-43BA-A456-8DBB93D30C93}" type="presParOf" srcId="{1D84D8B6-AB32-4491-B5D2-EFE3D7668B88}" destId="{9CA877D8-99F8-40A0-89E9-59A61C9A70F4}" srcOrd="4" destOrd="0" presId="urn:microsoft.com/office/officeart/2005/8/layout/vProcess5"/>
    <dgm:cxn modelId="{A3B9E6ED-FFD0-430E-B609-EBE8E75E7C44}" type="presParOf" srcId="{1D84D8B6-AB32-4491-B5D2-EFE3D7668B88}" destId="{62643EF2-016C-41F1-8CBC-398422A85727}" srcOrd="5" destOrd="0" presId="urn:microsoft.com/office/officeart/2005/8/layout/vProcess5"/>
    <dgm:cxn modelId="{278FE748-9C54-4E36-9203-E948DB63C99A}" type="presParOf" srcId="{1D84D8B6-AB32-4491-B5D2-EFE3D7668B88}" destId="{7A2F6994-DA87-4497-BFC7-DD9D6EC5315F}" srcOrd="6" destOrd="0" presId="urn:microsoft.com/office/officeart/2005/8/layout/vProcess5"/>
    <dgm:cxn modelId="{E81279B5-23BF-4F73-A353-8831FC04E9BC}" type="presParOf" srcId="{1D84D8B6-AB32-4491-B5D2-EFE3D7668B88}" destId="{916C48CB-E452-4B79-A9B9-4C9A90B47960}" srcOrd="7" destOrd="0" presId="urn:microsoft.com/office/officeart/2005/8/layout/vProcess5"/>
    <dgm:cxn modelId="{16289EC3-0C51-4B32-B6CC-FE8F7F6F6C76}" type="presParOf" srcId="{1D84D8B6-AB32-4491-B5D2-EFE3D7668B88}" destId="{A31D264E-E285-4E5C-8EB7-762CD501BE72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24EF20B-D98C-45B2-BB13-7B93B5373CEB}">
      <dsp:nvSpPr>
        <dsp:cNvPr id="0" name=""/>
        <dsp:cNvSpPr/>
      </dsp:nvSpPr>
      <dsp:spPr>
        <a:xfrm>
          <a:off x="0" y="0"/>
          <a:ext cx="4316650" cy="133969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703000"/>
            </a:gs>
            <a:gs pos="50000">
              <a:srgbClr val="A44A00"/>
            </a:gs>
            <a:gs pos="70000">
              <a:srgbClr val="BC5500"/>
            </a:gs>
            <a:gs pos="100000">
              <a:srgbClr val="F26D00"/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rtlCol="0" anchor="ctr" anchorCtr="0">
          <a:noAutofit/>
        </a:bodyPr>
        <a:lstStyle/>
        <a:p>
          <a:pPr lvl="0" algn="l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" sz="5500" kern="1200" dirty="0" smtClean="0"/>
            <a:t>Výzkum</a:t>
          </a:r>
          <a:endParaRPr lang="cs" sz="5500" kern="1200" dirty="0"/>
        </a:p>
      </dsp:txBody>
      <dsp:txXfrm>
        <a:off x="0" y="0"/>
        <a:ext cx="2949495" cy="1339691"/>
      </dsp:txXfrm>
    </dsp:sp>
    <dsp:sp modelId="{CA544AF7-F7B2-4CA5-9251-B4CDB8D06634}">
      <dsp:nvSpPr>
        <dsp:cNvPr id="0" name=""/>
        <dsp:cNvSpPr/>
      </dsp:nvSpPr>
      <dsp:spPr>
        <a:xfrm>
          <a:off x="380880" y="1562972"/>
          <a:ext cx="4316650" cy="13396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rtlCol="0" anchor="ctr" anchorCtr="0">
          <a:noAutofit/>
        </a:bodyPr>
        <a:lstStyle/>
        <a:p>
          <a:pPr lvl="0" algn="l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" sz="5500" kern="1200" dirty="0" smtClean="0"/>
            <a:t>Poznatky</a:t>
          </a:r>
          <a:endParaRPr lang="cs" sz="5500" kern="1200" dirty="0"/>
        </a:p>
      </dsp:txBody>
      <dsp:txXfrm>
        <a:off x="380880" y="1562972"/>
        <a:ext cx="3064970" cy="1339691"/>
      </dsp:txXfrm>
    </dsp:sp>
    <dsp:sp modelId="{2AE92D3F-F0FA-45DD-BB60-4C6FBC6BC016}">
      <dsp:nvSpPr>
        <dsp:cNvPr id="0" name=""/>
        <dsp:cNvSpPr/>
      </dsp:nvSpPr>
      <dsp:spPr>
        <a:xfrm>
          <a:off x="761761" y="3125945"/>
          <a:ext cx="4316650" cy="133969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394404"/>
            </a:gs>
            <a:gs pos="50000">
              <a:srgbClr val="5F6F0F"/>
            </a:gs>
            <a:gs pos="70000">
              <a:srgbClr val="65741A"/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rtlCol="0" anchor="ctr" anchorCtr="0">
          <a:noAutofit/>
        </a:bodyPr>
        <a:lstStyle/>
        <a:p>
          <a:pPr lvl="0" algn="l" defTabSz="2444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" sz="5500" kern="1200" dirty="0" smtClean="0"/>
            <a:t>Aplikace</a:t>
          </a:r>
          <a:endParaRPr lang="cs" sz="5500" kern="1200" dirty="0"/>
        </a:p>
      </dsp:txBody>
      <dsp:txXfrm>
        <a:off x="761761" y="3125945"/>
        <a:ext cx="3064970" cy="1339691"/>
      </dsp:txXfrm>
    </dsp:sp>
    <dsp:sp modelId="{9CA877D8-99F8-40A0-89E9-59A61C9A70F4}">
      <dsp:nvSpPr>
        <dsp:cNvPr id="0" name=""/>
        <dsp:cNvSpPr/>
      </dsp:nvSpPr>
      <dsp:spPr>
        <a:xfrm>
          <a:off x="3445850" y="1015932"/>
          <a:ext cx="870799" cy="870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445850" y="1015932"/>
        <a:ext cx="870799" cy="870799"/>
      </dsp:txXfrm>
    </dsp:sp>
    <dsp:sp modelId="{62643EF2-016C-41F1-8CBC-398422A85727}">
      <dsp:nvSpPr>
        <dsp:cNvPr id="0" name=""/>
        <dsp:cNvSpPr/>
      </dsp:nvSpPr>
      <dsp:spPr>
        <a:xfrm>
          <a:off x="3826731" y="2569974"/>
          <a:ext cx="870799" cy="87079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rtlCol="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600" kern="1200"/>
        </a:p>
      </dsp:txBody>
      <dsp:txXfrm>
        <a:off x="3826731" y="2569974"/>
        <a:ext cx="870799" cy="870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D92DAF1D-8F38-49AC-B404-1337A10650DD}" type="datetime1">
              <a:rPr lang="cs-CZ" smtClean="0"/>
              <a:pPr algn="r" rtl="0"/>
              <a:t>22.1.2018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79429053-DC2A-4342-ADD4-2FD729D91E2C}" type="slidenum">
              <a:rPr lang="cs-CZ" smtClean="0"/>
              <a:pPr algn="r"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320457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2084BE0D-C9E9-4F18-B817-2DBEF890598A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3EBA5BD7-F043-4D1B-AA17-CD412FC534DE}" type="slidenum">
              <a:rPr lang="cs-CZ" smtClean="0"/>
              <a:pPr algn="r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670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52411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014529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01452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19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9132791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726997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33966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33966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33966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33966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33966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3133966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27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726997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372699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algn="r" rtl="0"/>
            <a:fld id="{3EBA5BD7-F043-4D1B-AA17-CD412FC534DE}" type="slidenum">
              <a:rPr lang="cs-CZ" smtClean="0"/>
              <a:pPr algn="r" rtl="0"/>
              <a:t>4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17229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15368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6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15368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15368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15368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3EBA5BD7-F043-4D1B-AA17-CD412FC534DE}" type="slidenum">
              <a:rPr lang="cs-CZ" smtClean="0"/>
              <a:pPr algn="r"/>
              <a:t>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773740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úhlopříčky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4" name="Přímá spojnice 13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7" name="Přímá spojnice 16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9" name="Přímá spojnice 18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2" name="řádky dole"/>
          <p:cNvGrpSpPr/>
          <p:nvPr/>
        </p:nvGrpSpPr>
        <p:grpSpPr>
          <a:xfrm>
            <a:off x="-8916" y="6057149"/>
            <a:ext cx="5498726" cy="820207"/>
            <a:chOff x="-6689" y="4553748"/>
            <a:chExt cx="4125119" cy="615155"/>
          </a:xfrm>
        </p:grpSpPr>
        <p:sp>
          <p:nvSpPr>
            <p:cNvPr id="9" name="Volný tvar 8"/>
            <p:cNvSpPr/>
            <p:nvPr/>
          </p:nvSpPr>
          <p:spPr>
            <a:xfrm rot="16200000">
              <a:off x="1754302" y="2802395"/>
              <a:ext cx="612775" cy="411548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4115481 h 4115481"/>
                <a:gd name="connsiteX1" fmla="*/ 612775 w 612775"/>
                <a:gd name="connsiteY1" fmla="*/ 3180443 h 4115481"/>
                <a:gd name="connsiteX2" fmla="*/ 612775 w 612775"/>
                <a:gd name="connsiteY2" fmla="*/ 0 h 4115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4115481">
                  <a:moveTo>
                    <a:pt x="0" y="4115481"/>
                  </a:moveTo>
                  <a:lnTo>
                    <a:pt x="612775" y="3180443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10" name="Volný tvar 9"/>
            <p:cNvSpPr/>
            <p:nvPr/>
          </p:nvSpPr>
          <p:spPr>
            <a:xfrm rot="16200000">
              <a:off x="1604659" y="3152814"/>
              <a:ext cx="410751" cy="3621427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  <a:gd name="connsiteX0" fmla="*/ 0 w 410751"/>
                <a:gd name="connsiteY0" fmla="*/ 3614170 h 3614170"/>
                <a:gd name="connsiteX1" fmla="*/ 410751 w 410751"/>
                <a:gd name="connsiteY1" fmla="*/ 2990994 h 3614170"/>
                <a:gd name="connsiteX2" fmla="*/ 405947 w 410751"/>
                <a:gd name="connsiteY2" fmla="*/ 0 h 3614170"/>
                <a:gd name="connsiteX0" fmla="*/ 0 w 410751"/>
                <a:gd name="connsiteY0" fmla="*/ 3621427 h 3621427"/>
                <a:gd name="connsiteX1" fmla="*/ 410751 w 410751"/>
                <a:gd name="connsiteY1" fmla="*/ 2998251 h 3621427"/>
                <a:gd name="connsiteX2" fmla="*/ 405947 w 410751"/>
                <a:gd name="connsiteY2" fmla="*/ 0 h 362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621427">
                  <a:moveTo>
                    <a:pt x="0" y="3621427"/>
                  </a:moveTo>
                  <a:lnTo>
                    <a:pt x="410751" y="2998251"/>
                  </a:lnTo>
                  <a:cubicBezTo>
                    <a:pt x="410359" y="2065358"/>
                    <a:pt x="406339" y="932893"/>
                    <a:pt x="405947" y="0"/>
                  </a:cubicBez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  <p:sp>
          <p:nvSpPr>
            <p:cNvPr id="11" name="Volný tvar 10"/>
            <p:cNvSpPr/>
            <p:nvPr/>
          </p:nvSpPr>
          <p:spPr>
            <a:xfrm rot="16200000">
              <a:off x="1462308" y="3453376"/>
              <a:ext cx="241768" cy="31797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  <a:gd name="connsiteX0" fmla="*/ 0 w 241768"/>
                <a:gd name="connsiteY0" fmla="*/ 3179761 h 3179761"/>
                <a:gd name="connsiteX1" fmla="*/ 238919 w 241768"/>
                <a:gd name="connsiteY1" fmla="*/ 2819370 h 3179761"/>
                <a:gd name="connsiteX2" fmla="*/ 241754 w 241768"/>
                <a:gd name="connsiteY2" fmla="*/ 0 h 3179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1768" h="3179761">
                  <a:moveTo>
                    <a:pt x="0" y="3179761"/>
                  </a:moveTo>
                  <a:lnTo>
                    <a:pt x="238919" y="2819370"/>
                  </a:lnTo>
                  <a:cubicBezTo>
                    <a:pt x="238654" y="1947313"/>
                    <a:pt x="242019" y="872057"/>
                    <a:pt x="241754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cs-CZ" dirty="0"/>
            </a:p>
          </p:txBody>
        </p:sp>
      </p:grp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25176" y="584200"/>
            <a:ext cx="8735325" cy="2000251"/>
          </a:xfrm>
        </p:spPr>
        <p:txBody>
          <a:bodyPr rtlCol="0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625176" y="2616200"/>
            <a:ext cx="8735325" cy="17526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 rt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Kliknutím lze upravit styl předlohy.</a:t>
            </a:r>
            <a:endParaRPr lang="cs-CZ" dirty="0"/>
          </a:p>
        </p:txBody>
      </p:sp>
      <p:sp>
        <p:nvSpPr>
          <p:cNvPr id="22" name="Zástupný symbol pro datum 2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33624B7-88E2-4120-AFAD-14AFCE9AD940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23" name="Zástupný symbol pro zápatí 2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24" name="Zástupný symbol pro číslo snímku 2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47488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 baseline="0"/>
            </a:lvl8pPr>
            <a:lvl9pPr algn="l" rtl="0">
              <a:defRPr baseline="0"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BBA07F0-6680-4943-BD7A-CAE075672D6F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9966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6898" y="584200"/>
            <a:ext cx="2742486" cy="5588000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 hasCustomPrompt="1"/>
          </p:nvPr>
        </p:nvSpPr>
        <p:spPr>
          <a:xfrm>
            <a:off x="1218882" y="584200"/>
            <a:ext cx="7414869" cy="5588000"/>
          </a:xfrm>
        </p:spPr>
        <p:txBody>
          <a:bodyPr vert="eaVert"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ABB6AFB-FD75-4ED4-B0A1-06DAC4B142EF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95886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ABC4919-B29C-4171-8AC2-52CB8E2BF1DE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06769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úhlopříčky"/>
          <p:cNvGrpSpPr/>
          <p:nvPr/>
        </p:nvGrpSpPr>
        <p:grpSpPr>
          <a:xfrm>
            <a:off x="7516443" y="4145281"/>
            <a:ext cx="4686117" cy="2731407"/>
            <a:chOff x="5638800" y="3108960"/>
            <a:chExt cx="3515503" cy="2048555"/>
          </a:xfrm>
        </p:grpSpPr>
        <p:cxnSp>
          <p:nvCxnSpPr>
            <p:cNvPr id="12" name="Přímá spojnice 11"/>
            <p:cNvCxnSpPr/>
            <p:nvPr/>
          </p:nvCxnSpPr>
          <p:spPr>
            <a:xfrm flipV="1">
              <a:off x="5638800" y="3108960"/>
              <a:ext cx="3515503" cy="2037116"/>
            </a:xfrm>
            <a:prstGeom prst="line">
              <a:avLst/>
            </a:pr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3" name="Přímá spojnice 12"/>
            <p:cNvCxnSpPr/>
            <p:nvPr/>
          </p:nvCxnSpPr>
          <p:spPr>
            <a:xfrm flipV="1">
              <a:off x="6004643" y="3333750"/>
              <a:ext cx="3149660" cy="1823765"/>
            </a:xfrm>
            <a:prstGeom prst="line">
              <a:avLst/>
            </a:pr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Přímá spojnice 13"/>
            <p:cNvCxnSpPr/>
            <p:nvPr/>
          </p:nvCxnSpPr>
          <p:spPr>
            <a:xfrm flipV="1">
              <a:off x="6388342" y="3549891"/>
              <a:ext cx="2765961" cy="1600149"/>
            </a:xfrm>
            <a:prstGeom prst="line">
              <a:avLst/>
            </a:pr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25177" y="2209801"/>
            <a:ext cx="8938472" cy="2764335"/>
          </a:xfrm>
        </p:spPr>
        <p:txBody>
          <a:bodyPr rtlCol="0" anchor="b">
            <a:normAutofit/>
          </a:bodyPr>
          <a:lstStyle>
            <a:lvl1pPr algn="l" rtl="0">
              <a:defRPr sz="5400" b="0" cap="none" baseline="0"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625176" y="4951266"/>
            <a:ext cx="7069519" cy="1220933"/>
          </a:xfrm>
        </p:spPr>
        <p:txBody>
          <a:bodyPr rtlCol="0" anchor="t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l" rtl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l" rtl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cs-CZ" dirty="0" smtClean="0"/>
              <a:t>Upravit styly předlohy textu.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F32E52D-1DC2-4D1F-BE8C-CB8F7D7727B2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616330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 hasCustomPrompt="1"/>
          </p:nvPr>
        </p:nvSpPr>
        <p:spPr>
          <a:xfrm>
            <a:off x="1218883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6500707" y="1706880"/>
            <a:ext cx="5078677" cy="446532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038EBEA-6151-4C48-8157-C296FC19C9C6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557647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 hasCustomPrompt="1"/>
          </p:nvPr>
        </p:nvSpPr>
        <p:spPr>
          <a:xfrm>
            <a:off x="1218883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 smtClean="0"/>
              <a:t>Upravit styly předlohy textu.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 hasCustomPrompt="1"/>
          </p:nvPr>
        </p:nvSpPr>
        <p:spPr>
          <a:xfrm>
            <a:off x="1218883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6496644" y="1701800"/>
            <a:ext cx="5082740" cy="914400"/>
          </a:xfrm>
        </p:spPr>
        <p:txBody>
          <a:bodyPr rtlCol="0" anchor="b">
            <a:normAutofit/>
          </a:bodyPr>
          <a:lstStyle>
            <a:lvl1pPr marL="0" indent="0" algn="l" rtl="0">
              <a:spcBef>
                <a:spcPts val="0"/>
              </a:spcBef>
              <a:buNone/>
              <a:defRPr sz="2800" b="0" cap="all" spc="200" baseline="0">
                <a:solidFill>
                  <a:schemeClr val="accent1"/>
                </a:solidFill>
              </a:defRPr>
            </a:lvl1pPr>
            <a:lvl2pPr marL="609493" indent="0" algn="l" rtl="0">
              <a:buNone/>
              <a:defRPr sz="2700" b="1"/>
            </a:lvl2pPr>
            <a:lvl3pPr marL="1218987" indent="0" algn="l" rtl="0">
              <a:buNone/>
              <a:defRPr sz="2400" b="1"/>
            </a:lvl3pPr>
            <a:lvl4pPr marL="1828480" indent="0" algn="l" rtl="0">
              <a:buNone/>
              <a:defRPr sz="2100" b="1"/>
            </a:lvl4pPr>
            <a:lvl5pPr marL="2437973" indent="0" algn="l" rtl="0">
              <a:buNone/>
              <a:defRPr sz="2100" b="1"/>
            </a:lvl5pPr>
            <a:lvl6pPr marL="3047467" indent="0" algn="l" rtl="0">
              <a:buNone/>
              <a:defRPr sz="2100" b="1"/>
            </a:lvl6pPr>
            <a:lvl7pPr marL="3656960" indent="0" algn="l" rtl="0">
              <a:buNone/>
              <a:defRPr sz="2100" b="1"/>
            </a:lvl7pPr>
            <a:lvl8pPr marL="4266453" indent="0" algn="l" rtl="0">
              <a:buNone/>
              <a:defRPr sz="2100" b="1"/>
            </a:lvl8pPr>
            <a:lvl9pPr marL="4875947" indent="0" algn="l" rtl="0">
              <a:buNone/>
              <a:defRPr sz="2100" b="1"/>
            </a:lvl9pPr>
          </a:lstStyle>
          <a:p>
            <a:pPr lvl="0" rtl="0"/>
            <a:r>
              <a:rPr lang="cs-CZ" dirty="0" smtClean="0"/>
              <a:t>Upravit styly předlohy textu.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 hasCustomPrompt="1"/>
          </p:nvPr>
        </p:nvSpPr>
        <p:spPr>
          <a:xfrm>
            <a:off x="6500707" y="2717800"/>
            <a:ext cx="5078677" cy="3454400"/>
          </a:xfrm>
        </p:spPr>
        <p:txBody>
          <a:bodyPr rtlCol="0">
            <a:no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 baseline="0"/>
            </a:lvl6pPr>
            <a:lvl7pPr algn="l" rtl="0">
              <a:defRPr sz="2000" baseline="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DEF4067-9867-44E1-8104-A47AAADDD6D7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59538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8A307B0-F685-4A84-9D3C-1A601E3FC0A5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5152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847830E-D3ED-4862-A3DA-519F54D317D1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17247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 smtClean="0"/>
              <a:t>Upravit styly předlohy textu.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5484971" y="584200"/>
            <a:ext cx="6094413" cy="5588000"/>
          </a:xfrm>
        </p:spPr>
        <p:txBody>
          <a:bodyPr rtlCol="0">
            <a:normAutofit/>
          </a:bodyPr>
          <a:lstStyle>
            <a:lvl1pPr algn="l" rtl="0">
              <a:defRPr sz="2800"/>
            </a:lvl1pPr>
            <a:lvl2pPr algn="l" rtl="0">
              <a:defRPr sz="2400"/>
            </a:lvl2pPr>
            <a:lvl3pPr algn="l" rtl="0">
              <a:defRPr sz="2000"/>
            </a:lvl3pPr>
            <a:lvl4pPr algn="l" rtl="0">
              <a:defRPr sz="2000"/>
            </a:lvl4pPr>
            <a:lvl5pPr algn="l" rtl="0">
              <a:defRPr sz="20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 baseline="0"/>
            </a:lvl8pPr>
            <a:lvl9pPr algn="l" rtl="0">
              <a:defRPr sz="2000" baseline="0"/>
            </a:lvl9pPr>
          </a:lstStyle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9FC2B6D-D6B4-4A07-B229-6B7F217D9BA3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18139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8882" y="1701800"/>
            <a:ext cx="4062942" cy="2438400"/>
          </a:xfrm>
        </p:spPr>
        <p:txBody>
          <a:bodyPr rtlCol="0" anchor="b">
            <a:normAutofit/>
          </a:bodyPr>
          <a:lstStyle>
            <a:lvl1pPr algn="l" rtl="0">
              <a:defRPr sz="2800" b="0" cap="all" spc="200" baseline="0">
                <a:solidFill>
                  <a:schemeClr val="accent1"/>
                </a:solidFill>
              </a:defRPr>
            </a:lvl1pPr>
          </a:lstStyle>
          <a:p>
            <a:pPr rtl="0"/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 hasCustomPrompt="1"/>
          </p:nvPr>
        </p:nvSpPr>
        <p:spPr>
          <a:xfrm>
            <a:off x="1218882" y="4241800"/>
            <a:ext cx="4062942" cy="1930400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2000"/>
            </a:lvl1pPr>
            <a:lvl2pPr marL="609493" indent="0" algn="l" rtl="0">
              <a:buNone/>
              <a:defRPr sz="1600"/>
            </a:lvl2pPr>
            <a:lvl3pPr marL="1218987" indent="0" algn="l" rtl="0">
              <a:buNone/>
              <a:defRPr sz="1300"/>
            </a:lvl3pPr>
            <a:lvl4pPr marL="1828480" indent="0" algn="l" rtl="0">
              <a:buNone/>
              <a:defRPr sz="1200"/>
            </a:lvl4pPr>
            <a:lvl5pPr marL="2437973" indent="0" algn="l" rtl="0">
              <a:buNone/>
              <a:defRPr sz="1200"/>
            </a:lvl5pPr>
            <a:lvl6pPr marL="3047467" indent="0" algn="l" rtl="0">
              <a:buNone/>
              <a:defRPr sz="1200"/>
            </a:lvl6pPr>
            <a:lvl7pPr marL="3656960" indent="0" algn="l" rtl="0">
              <a:buNone/>
              <a:defRPr sz="1200"/>
            </a:lvl7pPr>
            <a:lvl8pPr marL="4266453" indent="0" algn="l" rtl="0">
              <a:buNone/>
              <a:defRPr sz="1200"/>
            </a:lvl8pPr>
            <a:lvl9pPr marL="4875947" indent="0" algn="l" rtl="0">
              <a:buNone/>
              <a:defRPr sz="1200"/>
            </a:lvl9pPr>
          </a:lstStyle>
          <a:p>
            <a:pPr lvl="0" rtl="0"/>
            <a:r>
              <a:rPr lang="cs-CZ" dirty="0" smtClean="0"/>
              <a:t>Upravit styly předlohy textu.</a:t>
            </a:r>
            <a:endParaRPr lang="cs-CZ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5484971" y="584200"/>
            <a:ext cx="6094413" cy="5588000"/>
          </a:xfrm>
          <a:ln w="12700">
            <a:solidFill>
              <a:schemeClr val="bg1">
                <a:lumMod val="75000"/>
                <a:lumOff val="25000"/>
              </a:schemeClr>
            </a:solidFill>
            <a:miter lim="800000"/>
          </a:ln>
        </p:spPr>
        <p:txBody>
          <a:bodyPr rtlCol="0">
            <a:normAutofit/>
          </a:bodyPr>
          <a:lstStyle>
            <a:lvl1pPr marL="0" indent="0" algn="l" rtl="0">
              <a:buNone/>
              <a:defRPr sz="2800"/>
            </a:lvl1pPr>
            <a:lvl2pPr marL="609493" indent="0" algn="l" rtl="0">
              <a:buNone/>
              <a:defRPr sz="3700"/>
            </a:lvl2pPr>
            <a:lvl3pPr marL="1218987" indent="0" algn="l" rtl="0">
              <a:buNone/>
              <a:defRPr sz="3200"/>
            </a:lvl3pPr>
            <a:lvl4pPr marL="1828480" indent="0" algn="l" rtl="0">
              <a:buNone/>
              <a:defRPr sz="2700"/>
            </a:lvl4pPr>
            <a:lvl5pPr marL="2437973" indent="0" algn="l" rtl="0">
              <a:buNone/>
              <a:defRPr sz="2700"/>
            </a:lvl5pPr>
            <a:lvl6pPr marL="3047467" indent="0" algn="l" rtl="0">
              <a:buNone/>
              <a:defRPr sz="2700"/>
            </a:lvl6pPr>
            <a:lvl7pPr marL="3656960" indent="0" algn="l" rtl="0">
              <a:buNone/>
              <a:defRPr sz="2700"/>
            </a:lvl7pPr>
            <a:lvl8pPr marL="4266453" indent="0" algn="l" rtl="0">
              <a:buNone/>
              <a:defRPr sz="2700"/>
            </a:lvl8pPr>
            <a:lvl9pPr marL="4875947" indent="0" algn="l" rtl="0">
              <a:buNone/>
              <a:defRPr sz="2700"/>
            </a:lvl9pPr>
          </a:lstStyle>
          <a:p>
            <a:pPr rtl="0"/>
            <a:r>
              <a:rPr lang="cs-CZ" smtClean="0"/>
              <a:t>Klepnutím na ikonu přidáte obrázek.</a:t>
            </a:r>
            <a:endParaRPr lang="cs-CZ" dirty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426D6B7-6AAE-4978-AF22-38FE2E59CEB2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014DD1E-5D91-48A3-AD6D-45FBA980D106}" type="slidenum">
              <a:rPr lang="cs-CZ" smtClean="0"/>
              <a:pPr rtl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23431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100000"/>
                <a:shade val="0"/>
                <a:satMod val="100000"/>
              </a:schemeClr>
            </a:gs>
            <a:gs pos="85000">
              <a:schemeClr val="bg2">
                <a:tint val="100000"/>
                <a:shade val="30000"/>
                <a:satMod val="100000"/>
              </a:schemeClr>
            </a:gs>
            <a:gs pos="100000">
              <a:schemeClr val="bg2">
                <a:shade val="60000"/>
                <a:satMod val="100000"/>
              </a:schemeClr>
            </a:gs>
          </a:gsLst>
          <a:lin ang="3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řádky vlevo"/>
          <p:cNvGrpSpPr/>
          <p:nvPr/>
        </p:nvGrpSpPr>
        <p:grpSpPr>
          <a:xfrm>
            <a:off x="-15870" y="-3174"/>
            <a:ext cx="819993" cy="5229225"/>
            <a:chOff x="-11906" y="-2381"/>
            <a:chExt cx="615155" cy="3921919"/>
          </a:xfrm>
        </p:grpSpPr>
        <p:sp>
          <p:nvSpPr>
            <p:cNvPr id="10" name="Volný tvar 9"/>
            <p:cNvSpPr/>
            <p:nvPr/>
          </p:nvSpPr>
          <p:spPr>
            <a:xfrm>
              <a:off x="-9526" y="0"/>
              <a:ext cx="612775" cy="3919538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12775" h="3919538">
                  <a:moveTo>
                    <a:pt x="0" y="3919538"/>
                  </a:moveTo>
                  <a:lnTo>
                    <a:pt x="612775" y="2984500"/>
                  </a:lnTo>
                  <a:lnTo>
                    <a:pt x="612775" y="0"/>
                  </a:lnTo>
                </a:path>
              </a:pathLst>
            </a:custGeom>
            <a:noFill/>
            <a:ln w="38100">
              <a:gradFill>
                <a:gsLst>
                  <a:gs pos="50000">
                    <a:schemeClr val="accent1">
                      <a:lumMod val="75000"/>
                    </a:schemeClr>
                  </a:gs>
                  <a:gs pos="0">
                    <a:schemeClr val="accent1"/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-11906" y="0"/>
              <a:ext cx="410751" cy="3421856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202024 w 612775"/>
                <a:gd name="connsiteY1" fmla="*/ 3607676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10751 w 410751"/>
                <a:gd name="connsiteY2" fmla="*/ 0 h 3607676"/>
                <a:gd name="connsiteX0" fmla="*/ 0 w 410751"/>
                <a:gd name="connsiteY0" fmla="*/ 3607676 h 3607676"/>
                <a:gd name="connsiteX1" fmla="*/ 410751 w 410751"/>
                <a:gd name="connsiteY1" fmla="*/ 2984500 h 3607676"/>
                <a:gd name="connsiteX2" fmla="*/ 409575 w 410751"/>
                <a:gd name="connsiteY2" fmla="*/ 185820 h 3607676"/>
                <a:gd name="connsiteX3" fmla="*/ 410751 w 410751"/>
                <a:gd name="connsiteY3" fmla="*/ 0 h 3607676"/>
                <a:gd name="connsiteX0" fmla="*/ 0 w 410751"/>
                <a:gd name="connsiteY0" fmla="*/ 3421856 h 3421856"/>
                <a:gd name="connsiteX1" fmla="*/ 410751 w 410751"/>
                <a:gd name="connsiteY1" fmla="*/ 2798680 h 3421856"/>
                <a:gd name="connsiteX2" fmla="*/ 409575 w 410751"/>
                <a:gd name="connsiteY2" fmla="*/ 0 h 3421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10751" h="3421856">
                  <a:moveTo>
                    <a:pt x="0" y="3421856"/>
                  </a:moveTo>
                  <a:lnTo>
                    <a:pt x="410751" y="2798680"/>
                  </a:lnTo>
                  <a:lnTo>
                    <a:pt x="409575" y="0"/>
                  </a:lnTo>
                </a:path>
              </a:pathLst>
            </a:custGeom>
            <a:noFill/>
            <a:ln w="28575">
              <a:gradFill>
                <a:gsLst>
                  <a:gs pos="0">
                    <a:schemeClr val="accent1">
                      <a:lumMod val="75000"/>
                    </a:schemeClr>
                  </a:gs>
                  <a:gs pos="50000">
                    <a:schemeClr val="accent1">
                      <a:lumMod val="75000"/>
                    </a:schemeClr>
                  </a:gs>
                  <a:gs pos="100000">
                    <a:schemeClr val="accent1"/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  <p:sp>
          <p:nvSpPr>
            <p:cNvPr id="14" name="Volný tvar 13"/>
            <p:cNvSpPr/>
            <p:nvPr/>
          </p:nvSpPr>
          <p:spPr>
            <a:xfrm>
              <a:off x="-7144" y="-2381"/>
              <a:ext cx="238919" cy="2976561"/>
            </a:xfrm>
            <a:custGeom>
              <a:avLst/>
              <a:gdLst>
                <a:gd name="connsiteX0" fmla="*/ 0 w 603250"/>
                <a:gd name="connsiteY0" fmla="*/ 3905250 h 3905250"/>
                <a:gd name="connsiteX1" fmla="*/ 603250 w 603250"/>
                <a:gd name="connsiteY1" fmla="*/ 2984500 h 3905250"/>
                <a:gd name="connsiteX2" fmla="*/ 603250 w 603250"/>
                <a:gd name="connsiteY2" fmla="*/ 0 h 3905250"/>
                <a:gd name="connsiteX0" fmla="*/ 0 w 612775"/>
                <a:gd name="connsiteY0" fmla="*/ 3919538 h 3919538"/>
                <a:gd name="connsiteX1" fmla="*/ 612775 w 612775"/>
                <a:gd name="connsiteY1" fmla="*/ 2984500 h 3919538"/>
                <a:gd name="connsiteX2" fmla="*/ 612775 w 612775"/>
                <a:gd name="connsiteY2" fmla="*/ 0 h 3919538"/>
                <a:gd name="connsiteX0" fmla="*/ 0 w 612775"/>
                <a:gd name="connsiteY0" fmla="*/ 3919538 h 3919538"/>
                <a:gd name="connsiteX1" fmla="*/ 373856 w 612775"/>
                <a:gd name="connsiteY1" fmla="*/ 3344891 h 3919538"/>
                <a:gd name="connsiteX2" fmla="*/ 612775 w 612775"/>
                <a:gd name="connsiteY2" fmla="*/ 2984500 h 3919538"/>
                <a:gd name="connsiteX3" fmla="*/ 612775 w 612775"/>
                <a:gd name="connsiteY3" fmla="*/ 0 h 3919538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919 w 238919"/>
                <a:gd name="connsiteY2" fmla="*/ 0 h 3344891"/>
                <a:gd name="connsiteX0" fmla="*/ 0 w 238919"/>
                <a:gd name="connsiteY0" fmla="*/ 3344891 h 3344891"/>
                <a:gd name="connsiteX1" fmla="*/ 238919 w 238919"/>
                <a:gd name="connsiteY1" fmla="*/ 2984500 h 3344891"/>
                <a:gd name="connsiteX2" fmla="*/ 238125 w 238919"/>
                <a:gd name="connsiteY2" fmla="*/ 368330 h 3344891"/>
                <a:gd name="connsiteX3" fmla="*/ 238919 w 238919"/>
                <a:gd name="connsiteY3" fmla="*/ 0 h 3344891"/>
                <a:gd name="connsiteX0" fmla="*/ 0 w 238919"/>
                <a:gd name="connsiteY0" fmla="*/ 2976561 h 2976561"/>
                <a:gd name="connsiteX1" fmla="*/ 238919 w 238919"/>
                <a:gd name="connsiteY1" fmla="*/ 2616170 h 2976561"/>
                <a:gd name="connsiteX2" fmla="*/ 238125 w 238919"/>
                <a:gd name="connsiteY2" fmla="*/ 0 h 2976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8919" h="2976561">
                  <a:moveTo>
                    <a:pt x="0" y="2976561"/>
                  </a:moveTo>
                  <a:lnTo>
                    <a:pt x="238919" y="2616170"/>
                  </a:lnTo>
                  <a:cubicBezTo>
                    <a:pt x="238654" y="1744113"/>
                    <a:pt x="238390" y="872057"/>
                    <a:pt x="238125" y="0"/>
                  </a:cubicBezTo>
                </a:path>
              </a:pathLst>
            </a:custGeom>
            <a:noFill/>
            <a:ln w="25400">
              <a:gradFill>
                <a:gsLst>
                  <a:gs pos="0">
                    <a:schemeClr val="accent1">
                      <a:lumMod val="50000"/>
                    </a:schemeClr>
                  </a:gs>
                  <a:gs pos="100000">
                    <a:schemeClr val="accent1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cs-CZ" dirty="0"/>
            </a:p>
          </p:txBody>
        </p:sp>
      </p:grp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360501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cs-CZ" dirty="0" smtClean="0"/>
              <a:t>Kliknutím lze upravit styl.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18883" y="1701797"/>
            <a:ext cx="10360501" cy="4462272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cs-CZ" dirty="0" smtClean="0"/>
              <a:t>Upravit styly předlohy textu.</a:t>
            </a:r>
          </a:p>
          <a:p>
            <a:pPr lvl="1" rtl="0"/>
            <a:r>
              <a:rPr lang="cs-CZ" dirty="0" smtClean="0"/>
              <a:t>Druhá úroveň</a:t>
            </a:r>
          </a:p>
          <a:p>
            <a:pPr lvl="2" rtl="0"/>
            <a:r>
              <a:rPr lang="cs-CZ" dirty="0" smtClean="0"/>
              <a:t>Třetí úroveň</a:t>
            </a:r>
          </a:p>
          <a:p>
            <a:pPr lvl="3" rtl="0"/>
            <a:r>
              <a:rPr lang="cs-CZ" dirty="0" smtClean="0"/>
              <a:t>Čtvrtá úroveň</a:t>
            </a:r>
          </a:p>
          <a:p>
            <a:pPr lvl="4" rtl="0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1218882" y="6356352"/>
            <a:ext cx="2234618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0E752B-6572-436C-91E9-2D00E8BF5CDF}" type="datetime1">
              <a:rPr lang="cs-CZ" smtClean="0"/>
              <a:pPr/>
              <a:t>22.1.2018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53501" y="6356352"/>
            <a:ext cx="5281824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ct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0563649" y="6356352"/>
            <a:ext cx="1015735" cy="365125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 rtl="0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4DD1E-5D91-48A3-AD6D-45FBA980D10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95275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0000"/>
        </a:lnSpc>
        <a:spcBef>
          <a:spcPts val="1600"/>
        </a:spcBef>
        <a:buClr>
          <a:schemeClr val="accent1"/>
        </a:buClr>
        <a:buSzPct val="100000"/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4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1898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73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48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133227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37973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2720" indent="-231607" algn="l" defTabSz="1218987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SzPct val="80000"/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2854052" y="620688"/>
            <a:ext cx="6696744" cy="1003588"/>
          </a:xfrm>
          <a:prstGeom prst="rect">
            <a:avLst/>
          </a:prstGeom>
        </p:spPr>
        <p:txBody>
          <a:bodyPr vert="horz" lIns="121899" tIns="60949" rIns="121899" bIns="60949" rtlCol="0" anchor="b">
            <a:normAutofit lnSpcReduction="10000"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Vysoká škola technická a ekonomická v Českých Budějovicích</a:t>
            </a:r>
            <a:br>
              <a:rPr kumimoji="0" lang="cs-CZ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cs-CZ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Ústav technicko – technologický</a:t>
            </a:r>
            <a:endParaRPr kumimoji="0" lang="cs-CZ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6" name="Picture 1" descr="C:\Users\HP\Desktop\Logo_vs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610654"/>
            <a:ext cx="936104" cy="101362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1629916" y="4175727"/>
            <a:ext cx="67544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Student: 		Bc. Radim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Hanžl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Vedoucí práce: 		Ing. arch. Filip Landa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Oponent: 		Ing. Tomáš Hrdlička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998068" y="2636912"/>
            <a:ext cx="7946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>
                <a:latin typeface="Arial" pitchFamily="34" charset="0"/>
                <a:cs typeface="Arial" pitchFamily="34" charset="0"/>
              </a:rPr>
              <a:t>EDGE CITIES – Případová studie areálu VŠTE</a:t>
            </a:r>
          </a:p>
        </p:txBody>
      </p:sp>
      <p:sp>
        <p:nvSpPr>
          <p:cNvPr id="9" name="Obdélník 8"/>
          <p:cNvSpPr/>
          <p:nvPr/>
        </p:nvSpPr>
        <p:spPr>
          <a:xfrm>
            <a:off x="1629916" y="2425025"/>
            <a:ext cx="9028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Název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práce: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32291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6099665" cy="1223963"/>
          </a:xfrm>
        </p:spPr>
        <p:txBody>
          <a:bodyPr rtlCol="0"/>
          <a:lstStyle/>
          <a:p>
            <a:pPr rtl="0"/>
            <a:r>
              <a:rPr lang="cs-CZ" dirty="0" smtClean="0"/>
              <a:t>České Budějovice 2000 a 2015 </a:t>
            </a:r>
            <a:endParaRPr lang="cs-CZ" dirty="0"/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idx="1"/>
          </p:nvPr>
        </p:nvGraphicFramePr>
        <p:xfrm>
          <a:off x="1219200" y="1701800"/>
          <a:ext cx="7323483" cy="44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Nadpis 6"/>
          <p:cNvSpPr txBox="1">
            <a:spLocks/>
          </p:cNvSpPr>
          <p:nvPr/>
        </p:nvSpPr>
        <p:spPr>
          <a:xfrm>
            <a:off x="8033376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93 470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4733" y="1628801"/>
            <a:ext cx="3274933" cy="4536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838828" y="6237312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2000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Liberec 1985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18883" y="1701797"/>
            <a:ext cx="5739625" cy="4462272"/>
          </a:xfrm>
        </p:spPr>
        <p:txBody>
          <a:bodyPr>
            <a:normAutofit fontScale="92500" lnSpcReduction="20000"/>
          </a:bodyPr>
          <a:lstStyle/>
          <a:p>
            <a:r>
              <a:rPr lang="cs-CZ" dirty="0" smtClean="0"/>
              <a:t>1985 – Územní plán města Liberce</a:t>
            </a:r>
            <a:br>
              <a:rPr lang="cs-CZ" dirty="0" smtClean="0"/>
            </a:br>
            <a:r>
              <a:rPr lang="cs-CZ" dirty="0" smtClean="0"/>
              <a:t> – nenalezena legenda</a:t>
            </a:r>
          </a:p>
          <a:p>
            <a:r>
              <a:rPr lang="cs-CZ" dirty="0" smtClean="0"/>
              <a:t>2017 – Územní plán města Liberce </a:t>
            </a:r>
            <a:br>
              <a:rPr lang="cs-CZ" dirty="0" smtClean="0"/>
            </a:br>
            <a:endParaRPr lang="cs-CZ" dirty="0" smtClean="0"/>
          </a:p>
          <a:p>
            <a:endParaRPr lang="cs-CZ" dirty="0" smtClean="0"/>
          </a:p>
          <a:p>
            <a:pPr>
              <a:buNone/>
            </a:pPr>
            <a:r>
              <a:rPr lang="cs-CZ" dirty="0" smtClean="0"/>
              <a:t>Výzkum:</a:t>
            </a:r>
          </a:p>
          <a:p>
            <a:pPr>
              <a:buNone/>
            </a:pPr>
            <a:r>
              <a:rPr lang="cs-CZ" dirty="0" smtClean="0"/>
              <a:t>Omezení výzkumu na hodnocení aktuálního stavu</a:t>
            </a:r>
          </a:p>
          <a:p>
            <a:r>
              <a:rPr lang="cs-CZ" dirty="0" smtClean="0"/>
              <a:t>Dobrá regulace území</a:t>
            </a:r>
          </a:p>
          <a:p>
            <a:r>
              <a:rPr lang="cs-CZ" dirty="0" smtClean="0"/>
              <a:t>Vedení seznamu </a:t>
            </a:r>
            <a:r>
              <a:rPr lang="cs-CZ" dirty="0" err="1" smtClean="0"/>
              <a:t>Brownfieldů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Nadpis 6"/>
          <p:cNvSpPr txBox="1">
            <a:spLocks/>
          </p:cNvSpPr>
          <p:nvPr/>
        </p:nvSpPr>
        <p:spPr>
          <a:xfrm>
            <a:off x="7822604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103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853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58508" y="1700808"/>
            <a:ext cx="4866195" cy="443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838828" y="6165304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2017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Brno 2014 - 2016 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18883" y="1701797"/>
            <a:ext cx="6963761" cy="4462272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 smtClean="0"/>
              <a:t>1982 Územní plán města Brna – rozvojové lokality území</a:t>
            </a:r>
          </a:p>
          <a:p>
            <a:pPr lvl="0"/>
            <a:r>
              <a:rPr lang="cs-CZ" dirty="0" smtClean="0"/>
              <a:t>2014 Územní plán města Brna – současné využití</a:t>
            </a:r>
          </a:p>
          <a:p>
            <a:pPr lvl="0"/>
            <a:r>
              <a:rPr lang="cs-CZ" dirty="0" smtClean="0"/>
              <a:t>2014 Územní plán města Brna – vývoj území</a:t>
            </a:r>
          </a:p>
          <a:p>
            <a:pPr lvl="0"/>
            <a:r>
              <a:rPr lang="cs-CZ" dirty="0" smtClean="0"/>
              <a:t>2016 Územní plán města Brna – aktuální územní plán</a:t>
            </a:r>
          </a:p>
          <a:p>
            <a:pPr lvl="0"/>
            <a:r>
              <a:rPr lang="cs-CZ" dirty="0" smtClean="0"/>
              <a:t>2016 Výkres koncepce území – chystaná transformace území</a:t>
            </a:r>
          </a:p>
          <a:p>
            <a:pPr lvl="1"/>
            <a:r>
              <a:rPr lang="cs-CZ" dirty="0" smtClean="0"/>
              <a:t>2016 Mapa </a:t>
            </a:r>
            <a:r>
              <a:rPr lang="cs-CZ" dirty="0" err="1" smtClean="0"/>
              <a:t>brownfields</a:t>
            </a:r>
            <a:endParaRPr lang="cs-CZ" dirty="0" smtClean="0"/>
          </a:p>
          <a:p>
            <a:endParaRPr lang="cs-CZ" dirty="0"/>
          </a:p>
        </p:txBody>
      </p:sp>
      <p:sp>
        <p:nvSpPr>
          <p:cNvPr id="4" name="Nadpis 6"/>
          <p:cNvSpPr txBox="1">
            <a:spLocks/>
          </p:cNvSpPr>
          <p:nvPr/>
        </p:nvSpPr>
        <p:spPr>
          <a:xfrm>
            <a:off x="7822604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377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973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4064" y="1556792"/>
            <a:ext cx="3316240" cy="4651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838828" y="6237312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1932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Brno 2014 - 2016 </a:t>
            </a:r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</p:nvPr>
        </p:nvGraphicFramePr>
        <p:xfrm>
          <a:off x="1219201" y="1701800"/>
          <a:ext cx="4155131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Nadpis 6"/>
          <p:cNvSpPr txBox="1">
            <a:spLocks/>
          </p:cNvSpPr>
          <p:nvPr/>
        </p:nvSpPr>
        <p:spPr>
          <a:xfrm>
            <a:off x="7606580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377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973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8348" y="2060848"/>
            <a:ext cx="3097781" cy="395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0716" y="2060848"/>
            <a:ext cx="3110863" cy="395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9910836" y="6165304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2016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6670476" y="6237312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2014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Plzeň 2005 - 2017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18883" y="1701797"/>
            <a:ext cx="6819745" cy="446227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1980 – Územní plán – Jasně definuje zástavbu – bez legendy</a:t>
            </a:r>
          </a:p>
          <a:p>
            <a:r>
              <a:rPr lang="cs-CZ" dirty="0" smtClean="0"/>
              <a:t>1995 – Územní plán – Upraven dle odhadu budoucích transformací</a:t>
            </a:r>
          </a:p>
          <a:p>
            <a:r>
              <a:rPr lang="cs-CZ" dirty="0" smtClean="0"/>
              <a:t>2005 – Územní plán – Rozdělení průmyslové zóny</a:t>
            </a:r>
          </a:p>
          <a:p>
            <a:r>
              <a:rPr lang="cs-CZ" dirty="0" smtClean="0"/>
              <a:t>2009 – Územní plán – Odpovídá si s ÚP 2005</a:t>
            </a:r>
          </a:p>
          <a:p>
            <a:r>
              <a:rPr lang="cs-CZ" dirty="0" smtClean="0"/>
              <a:t>2017 – Územní plán – Velká transformace území</a:t>
            </a:r>
          </a:p>
          <a:p>
            <a:endParaRPr lang="cs-CZ" dirty="0"/>
          </a:p>
        </p:txBody>
      </p:sp>
      <p:sp>
        <p:nvSpPr>
          <p:cNvPr id="4" name="Nadpis 6"/>
          <p:cNvSpPr txBox="1">
            <a:spLocks/>
          </p:cNvSpPr>
          <p:nvPr/>
        </p:nvSpPr>
        <p:spPr>
          <a:xfrm>
            <a:off x="7894612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170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548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146" name="Picture 2" descr="G:\Navazující studium\Diplomová práce\Podklad Plzeň\a_UP_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38628" y="1700808"/>
            <a:ext cx="3842743" cy="395770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9838828" y="6165304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1980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Plzeň 2005 - 2017</a:t>
            </a:r>
            <a:endParaRPr lang="cs-CZ" dirty="0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1219200" y="1701800"/>
          <a:ext cx="6315371" cy="4462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Nadpis 6"/>
          <p:cNvSpPr txBox="1">
            <a:spLocks/>
          </p:cNvSpPr>
          <p:nvPr/>
        </p:nvSpPr>
        <p:spPr>
          <a:xfrm>
            <a:off x="7822604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170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548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8588" y="1628800"/>
            <a:ext cx="4104456" cy="249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78589" y="4263870"/>
            <a:ext cx="4104456" cy="233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7678588" y="3789040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2005</a:t>
            </a:r>
            <a:endParaRPr lang="cs-CZ" sz="1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750596" y="6237312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2017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Praha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18883" y="1701796"/>
            <a:ext cx="5451593" cy="475153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cs-CZ" dirty="0" smtClean="0"/>
              <a:t>1986 – Územní plán – obsahuje zeleň agrární půdu</a:t>
            </a:r>
          </a:p>
          <a:p>
            <a:pPr lvl="0"/>
            <a:r>
              <a:rPr lang="cs-CZ" dirty="0" smtClean="0"/>
              <a:t>1994 – Územní plán – úbytek smíšených ploch</a:t>
            </a:r>
          </a:p>
          <a:p>
            <a:pPr lvl="0"/>
            <a:r>
              <a:rPr lang="cs-CZ" dirty="0" smtClean="0"/>
              <a:t>1999 – Územní plán - transformace lokality na zónu lehkého průmyslu</a:t>
            </a:r>
          </a:p>
          <a:p>
            <a:pPr lvl="0"/>
            <a:r>
              <a:rPr lang="cs-CZ" dirty="0" smtClean="0"/>
              <a:t>2009 – Územní plán – shodný s rokem 1999</a:t>
            </a:r>
          </a:p>
          <a:p>
            <a:pPr lvl="0"/>
            <a:r>
              <a:rPr lang="cs-CZ" dirty="0" smtClean="0"/>
              <a:t>2012 – Územní plán – v zastavěném území shodný, a zaznamenává další pokus o rozvoj na okrajích.</a:t>
            </a:r>
          </a:p>
          <a:p>
            <a:pPr>
              <a:buNone/>
            </a:pPr>
            <a:r>
              <a:rPr lang="cs-CZ" dirty="0" smtClean="0"/>
              <a:t>Kvantifikace dat pro příliš malé změny pozbývala smysl. </a:t>
            </a:r>
            <a:endParaRPr lang="cs-CZ" dirty="0"/>
          </a:p>
        </p:txBody>
      </p:sp>
      <p:sp>
        <p:nvSpPr>
          <p:cNvPr id="4" name="Nadpis 6"/>
          <p:cNvSpPr txBox="1">
            <a:spLocks/>
          </p:cNvSpPr>
          <p:nvPr/>
        </p:nvSpPr>
        <p:spPr>
          <a:xfrm>
            <a:off x="7606580" y="332656"/>
            <a:ext cx="4582245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1</a:t>
            </a:r>
            <a:r>
              <a:rPr kumimoji="0" lang="cs-CZ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280 508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82444" y="2132856"/>
            <a:ext cx="2736304" cy="347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2764" y="2132856"/>
            <a:ext cx="2782045" cy="3511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9982844" y="5733256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2012</a:t>
            </a:r>
            <a:endParaRPr lang="cs-CZ" sz="1400" dirty="0"/>
          </a:p>
        </p:txBody>
      </p:sp>
      <p:sp>
        <p:nvSpPr>
          <p:cNvPr id="9" name="TextovéPole 8"/>
          <p:cNvSpPr txBox="1"/>
          <p:nvPr/>
        </p:nvSpPr>
        <p:spPr>
          <a:xfrm>
            <a:off x="7174532" y="5733256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1994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VÝSLEDKY VÝZKUMU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197868" y="1340768"/>
            <a:ext cx="5082740" cy="1655192"/>
          </a:xfrm>
        </p:spPr>
        <p:txBody>
          <a:bodyPr rtlCol="0">
            <a:normAutofit/>
          </a:bodyPr>
          <a:lstStyle/>
          <a:p>
            <a:r>
              <a:rPr lang="cs-CZ" sz="2600" u="sng" dirty="0" smtClean="0"/>
              <a:t>HYPOTÉZA Č. 1: </a:t>
            </a:r>
          </a:p>
          <a:p>
            <a:r>
              <a:rPr lang="cs-CZ" sz="2200" i="1" cap="none" dirty="0" smtClean="0"/>
              <a:t>Samospráva tyto prostory v historii dostatečně neregulovala a nereguluje je ani dnes.</a:t>
            </a:r>
            <a:endParaRPr lang="cs-CZ" sz="2200" i="1" cap="none" dirty="0"/>
          </a:p>
        </p:txBody>
      </p:sp>
      <p:graphicFrame>
        <p:nvGraphicFramePr>
          <p:cNvPr id="18" name="Zástupný symbol pro obsah 17"/>
          <p:cNvGraphicFramePr>
            <a:graphicFrameLocks noGrp="1"/>
          </p:cNvGraphicFramePr>
          <p:nvPr>
            <p:ph sz="half" idx="2"/>
          </p:nvPr>
        </p:nvGraphicFramePr>
        <p:xfrm>
          <a:off x="6599238" y="3573463"/>
          <a:ext cx="5078412" cy="267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6598468" y="1628800"/>
            <a:ext cx="5082740" cy="1655192"/>
          </a:xfrm>
        </p:spPr>
        <p:txBody>
          <a:bodyPr rtlCol="0">
            <a:normAutofit fontScale="85000" lnSpcReduction="20000"/>
          </a:bodyPr>
          <a:lstStyle/>
          <a:p>
            <a:r>
              <a:rPr lang="cs-CZ" sz="3400" u="sng" dirty="0" smtClean="0"/>
              <a:t>HYPOTÉZA Č. 2: </a:t>
            </a:r>
          </a:p>
          <a:p>
            <a:r>
              <a:rPr lang="cs-CZ" sz="2600" i="1" cap="none" dirty="0" smtClean="0"/>
              <a:t>Lokalita vznikla jako „</a:t>
            </a:r>
            <a:r>
              <a:rPr lang="cs-CZ" sz="2600" i="1" cap="none" dirty="0" err="1" smtClean="0"/>
              <a:t>greenfield</a:t>
            </a:r>
            <a:r>
              <a:rPr lang="cs-CZ" sz="2600" i="1" cap="none" dirty="0" smtClean="0"/>
              <a:t>“ (v územním plánu označeno jako rozvojové území) namísto využití „</a:t>
            </a:r>
            <a:r>
              <a:rPr lang="cs-CZ" sz="2600" i="1" cap="none" dirty="0" err="1" smtClean="0"/>
              <a:t>brownfieldu</a:t>
            </a:r>
            <a:r>
              <a:rPr lang="cs-CZ" sz="2600" i="1" cap="none" dirty="0" smtClean="0"/>
              <a:t>“ (v územním plánu jako transformační území).</a:t>
            </a:r>
            <a:endParaRPr lang="cs-CZ" sz="2600" i="1" cap="none" dirty="0"/>
          </a:p>
        </p:txBody>
      </p:sp>
      <p:graphicFrame>
        <p:nvGraphicFramePr>
          <p:cNvPr id="17" name="Zástupný symbol pro obsah 16"/>
          <p:cNvGraphicFramePr>
            <a:graphicFrameLocks noGrp="1"/>
          </p:cNvGraphicFramePr>
          <p:nvPr>
            <p:ph sz="quarter" idx="4"/>
          </p:nvPr>
        </p:nvGraphicFramePr>
        <p:xfrm>
          <a:off x="1198563" y="3573463"/>
          <a:ext cx="5078412" cy="267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67203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VÝSLEDKY VÝZKUMU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197868" y="1556792"/>
            <a:ext cx="5082740" cy="1655192"/>
          </a:xfrm>
        </p:spPr>
        <p:txBody>
          <a:bodyPr rtlCol="0">
            <a:normAutofit fontScale="70000" lnSpcReduction="20000"/>
          </a:bodyPr>
          <a:lstStyle/>
          <a:p>
            <a:r>
              <a:rPr lang="cs-CZ" sz="3700" u="sng" dirty="0" smtClean="0"/>
              <a:t>HYPOTÉZA Č. 3: </a:t>
            </a:r>
          </a:p>
          <a:p>
            <a:r>
              <a:rPr lang="cs-CZ" i="1" cap="none" dirty="0" smtClean="0"/>
              <a:t>Pro rozvoj nemohlo být použito </a:t>
            </a:r>
            <a:r>
              <a:rPr lang="cs-CZ" i="1" cap="none" dirty="0" err="1" smtClean="0"/>
              <a:t>brownfieldové</a:t>
            </a:r>
            <a:r>
              <a:rPr lang="cs-CZ" i="1" cap="none" dirty="0" smtClean="0"/>
              <a:t> území, z důvodu legislativní nemožnosti </a:t>
            </a:r>
            <a:r>
              <a:rPr lang="cs-CZ" i="1" cap="none" dirty="0" err="1" smtClean="0"/>
              <a:t>znovuvyužití</a:t>
            </a:r>
            <a:r>
              <a:rPr lang="cs-CZ" i="1" cap="none" dirty="0" smtClean="0"/>
              <a:t> tohoto území, či jeho neexistence v době plánované výstavby.</a:t>
            </a:r>
            <a:endParaRPr lang="cs-CZ" i="1" u="sng" cap="none" dirty="0" smtClean="0"/>
          </a:p>
        </p:txBody>
      </p:sp>
      <p:graphicFrame>
        <p:nvGraphicFramePr>
          <p:cNvPr id="19" name="Zástupný symbol pro obsah 18"/>
          <p:cNvGraphicFramePr>
            <a:graphicFrameLocks noGrp="1"/>
          </p:cNvGraphicFramePr>
          <p:nvPr>
            <p:ph sz="half" idx="2"/>
          </p:nvPr>
        </p:nvGraphicFramePr>
        <p:xfrm>
          <a:off x="6599238" y="3573463"/>
          <a:ext cx="5078412" cy="267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6598468" y="1628800"/>
            <a:ext cx="5082740" cy="1655192"/>
          </a:xfrm>
        </p:spPr>
        <p:txBody>
          <a:bodyPr rtlCol="0">
            <a:normAutofit lnSpcReduction="10000"/>
          </a:bodyPr>
          <a:lstStyle/>
          <a:p>
            <a:r>
              <a:rPr lang="cs-CZ" u="sng" dirty="0" smtClean="0"/>
              <a:t>HYPOTÉZA Č. 4: </a:t>
            </a:r>
          </a:p>
          <a:p>
            <a:r>
              <a:rPr lang="cs-CZ" sz="2200" i="1" cap="none" dirty="0" smtClean="0"/>
              <a:t>Lokalitě hrozí, že se z ní stane budoucí „</a:t>
            </a:r>
            <a:r>
              <a:rPr lang="cs-CZ" sz="2200" i="1" cap="none" dirty="0" err="1" smtClean="0"/>
              <a:t>brownfield</a:t>
            </a:r>
            <a:r>
              <a:rPr lang="cs-CZ" sz="2200" i="1" cap="none" dirty="0" smtClean="0"/>
              <a:t>,“ vlivem globalizace a změny způsobu života obyvatel měst.“)</a:t>
            </a:r>
            <a:endParaRPr lang="cs-CZ" sz="2200" i="1" cap="none" dirty="0"/>
          </a:p>
        </p:txBody>
      </p:sp>
      <p:graphicFrame>
        <p:nvGraphicFramePr>
          <p:cNvPr id="14" name="Zástupný symbol pro obsah 13"/>
          <p:cNvGraphicFramePr>
            <a:graphicFrameLocks noGrp="1"/>
          </p:cNvGraphicFramePr>
          <p:nvPr>
            <p:ph sz="quarter" idx="4"/>
          </p:nvPr>
        </p:nvGraphicFramePr>
        <p:xfrm>
          <a:off x="1219200" y="3501008"/>
          <a:ext cx="5078413" cy="2671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0" name="Graf 19"/>
          <p:cNvGraphicFramePr/>
          <p:nvPr/>
        </p:nvGraphicFramePr>
        <p:xfrm>
          <a:off x="1269876" y="350100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672039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10780185" cy="1223963"/>
          </a:xfrm>
        </p:spPr>
        <p:txBody>
          <a:bodyPr rtlCol="0"/>
          <a:lstStyle/>
          <a:p>
            <a:pPr rtl="0"/>
            <a:r>
              <a:rPr lang="cs-CZ" dirty="0" smtClean="0"/>
              <a:t>VÝSLEDKY VÝZKUMU - CHARAKTERISTIKA „EDGE CITY“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218883" y="1701797"/>
            <a:ext cx="10420145" cy="4462272"/>
          </a:xfrm>
        </p:spPr>
        <p:txBody>
          <a:bodyPr>
            <a:normAutofit/>
          </a:bodyPr>
          <a:lstStyle/>
          <a:p>
            <a:pPr lvl="0"/>
            <a:r>
              <a:rPr lang="cs-CZ" dirty="0" smtClean="0"/>
              <a:t>OKRAJOVÉ ROZVOJOVÉ ÚZEMÍ</a:t>
            </a:r>
          </a:p>
          <a:p>
            <a:pPr lvl="0"/>
            <a:r>
              <a:rPr lang="cs-CZ" dirty="0" smtClean="0"/>
              <a:t>ZÁSTAVBA S ADMINISTRATIVNÍMI A LOGISTICKÝMI CENTRY, SÍDLY FIREM, KAMPUSŮ VŠ, VOLNĚ NA VAZUJÍCÍ NA ZÁSTAVBU K BYDLENÍ</a:t>
            </a:r>
          </a:p>
          <a:p>
            <a:pPr lvl="0"/>
            <a:r>
              <a:rPr lang="cs-CZ" dirty="0" smtClean="0"/>
              <a:t>DOBRÉ DOPRAVNÍ NAPOJENÍ NA SYSTÉM SILNIC A DÁLNIC</a:t>
            </a:r>
          </a:p>
          <a:p>
            <a:pPr lvl="0"/>
            <a:r>
              <a:rPr lang="cs-CZ" dirty="0" smtClean="0"/>
              <a:t>NEREGULOVANÁ ZÁSTAVBA A ROZVOJ</a:t>
            </a:r>
          </a:p>
          <a:p>
            <a:pPr lvl="0"/>
            <a:r>
              <a:rPr lang="cs-CZ" dirty="0" smtClean="0"/>
              <a:t>ČASTO ZA STÁVAJÍCÍMI PRŮMYSLOVÝMI ZÓNAMI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12"/>
          <p:cNvSpPr>
            <a:spLocks noGrp="1"/>
          </p:cNvSpPr>
          <p:nvPr>
            <p:ph type="title"/>
          </p:nvPr>
        </p:nvSpPr>
        <p:spPr>
          <a:xfrm>
            <a:off x="1218883" y="274637"/>
            <a:ext cx="3651393" cy="1223963"/>
          </a:xfrm>
        </p:spPr>
        <p:txBody>
          <a:bodyPr rtlCol="0">
            <a:normAutofit fontScale="90000"/>
          </a:bodyPr>
          <a:lstStyle/>
          <a:p>
            <a:pPr rtl="0"/>
            <a:r>
              <a:rPr lang="cs-CZ" dirty="0" smtClean="0"/>
              <a:t>OBSAH TEORETICÉ ČÁSTI (VÝZKUM):</a:t>
            </a:r>
            <a:endParaRPr lang="cs-CZ" dirty="0"/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1218883" y="1701797"/>
            <a:ext cx="4803521" cy="4462272"/>
          </a:xfrm>
        </p:spPr>
        <p:txBody>
          <a:bodyPr numCol="1" rtlCol="0">
            <a:norm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Cíl práce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Motivace 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Hypotézy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Výběr území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Výzkum území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Výsledky výzkumu</a:t>
            </a:r>
          </a:p>
          <a:p>
            <a:pPr>
              <a:buNone/>
            </a:pPr>
            <a:endParaRPr lang="cs-CZ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Nadpis 12"/>
          <p:cNvSpPr txBox="1">
            <a:spLocks/>
          </p:cNvSpPr>
          <p:nvPr/>
        </p:nvSpPr>
        <p:spPr>
          <a:xfrm>
            <a:off x="6238428" y="260648"/>
            <a:ext cx="3651393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 fontScale="92500"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OBSAH PRAKTICKÉ</a:t>
            </a:r>
            <a:r>
              <a:rPr kumimoji="0" lang="cs-CZ" sz="3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ČÁS</a:t>
            </a:r>
            <a:r>
              <a:rPr kumimoji="0" lang="cs-CZ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 (STUDIE):</a:t>
            </a:r>
            <a:endParaRPr kumimoji="0" lang="cs-CZ" sz="3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Zástupný symbol pro obsah 13"/>
          <p:cNvSpPr txBox="1">
            <a:spLocks/>
          </p:cNvSpPr>
          <p:nvPr/>
        </p:nvSpPr>
        <p:spPr>
          <a:xfrm>
            <a:off x="6382444" y="1628800"/>
            <a:ext cx="4803521" cy="4462272"/>
          </a:xfrm>
          <a:prstGeom prst="rect">
            <a:avLst/>
          </a:prstGeom>
        </p:spPr>
        <p:txBody>
          <a:bodyPr vert="horz" lIns="121899" tIns="60949" rIns="121899" bIns="60949" numCol="1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noProof="0" dirty="0" smtClean="0">
                <a:latin typeface="Arial" pitchFamily="34" charset="0"/>
                <a:cs typeface="Arial" pitchFamily="34" charset="0"/>
              </a:rPr>
              <a:t>Aplikace výsledků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Územně plánovací řešení areálu VŠTE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Vize areálu VŠTE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Doplňující dotazy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114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ČÁST PRAKTICKÁ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STUDIE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649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97869" y="1556792"/>
            <a:ext cx="4680519" cy="4759424"/>
          </a:xfrm>
        </p:spPr>
        <p:txBody>
          <a:bodyPr rtlCol="0"/>
          <a:lstStyle/>
          <a:p>
            <a:pPr lvl="0"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rtl="0"/>
            <a:r>
              <a:rPr lang="cs-CZ" dirty="0" smtClean="0"/>
              <a:t>Vybrat zájmová území</a:t>
            </a:r>
          </a:p>
          <a:p>
            <a:pPr rtl="0"/>
            <a:r>
              <a:rPr lang="cs-CZ" dirty="0" smtClean="0"/>
              <a:t>Zajistit dobrou dopravní obslužnost území</a:t>
            </a:r>
          </a:p>
          <a:p>
            <a:r>
              <a:rPr lang="cs-CZ" dirty="0" smtClean="0"/>
              <a:t>Funkčně a logicky rozdělit území na celky s jasnou funkcí</a:t>
            </a:r>
          </a:p>
          <a:p>
            <a:pPr rtl="0"/>
            <a:endParaRPr lang="cs-CZ" dirty="0"/>
          </a:p>
        </p:txBody>
      </p:sp>
      <p:sp>
        <p:nvSpPr>
          <p:cNvPr id="6" name="Nadpis 6"/>
          <p:cNvSpPr txBox="1">
            <a:spLocks/>
          </p:cNvSpPr>
          <p:nvPr/>
        </p:nvSpPr>
        <p:spPr>
          <a:xfrm>
            <a:off x="1218883" y="274637"/>
            <a:ext cx="4299465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3600" dirty="0" smtClean="0">
                <a:latin typeface="+mj-lt"/>
                <a:ea typeface="+mj-ea"/>
                <a:cs typeface="+mj-cs"/>
              </a:rPr>
              <a:t>Aplikace výsledků</a:t>
            </a:r>
            <a:endParaRPr lang="cs-CZ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4571" y="476673"/>
            <a:ext cx="4135204" cy="590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90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>
              <a:defRPr/>
            </a:pP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pPr rtl="0"/>
            <a:endParaRPr lang="cs-CZ" dirty="0"/>
          </a:p>
        </p:txBody>
      </p:sp>
      <p:sp>
        <p:nvSpPr>
          <p:cNvPr id="6" name="Nadpis 6"/>
          <p:cNvSpPr txBox="1">
            <a:spLocks/>
          </p:cNvSpPr>
          <p:nvPr/>
        </p:nvSpPr>
        <p:spPr>
          <a:xfrm>
            <a:off x="1218883" y="274637"/>
            <a:ext cx="4299465" cy="1930227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cs-CZ" sz="3600" dirty="0" err="1" smtClean="0">
                <a:latin typeface="Arial" pitchFamily="34" charset="0"/>
                <a:cs typeface="Arial" pitchFamily="34" charset="0"/>
              </a:rPr>
              <a:t>Územěplánovací</a:t>
            </a:r>
            <a:r>
              <a:rPr lang="cs-CZ" sz="3600" dirty="0" smtClean="0">
                <a:latin typeface="Arial" pitchFamily="34" charset="0"/>
                <a:cs typeface="Arial" pitchFamily="34" charset="0"/>
              </a:rPr>
              <a:t> řešení areálu VŠTE</a:t>
            </a:r>
          </a:p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4572" y="476672"/>
            <a:ext cx="418944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1197869" y="1556792"/>
            <a:ext cx="5976663" cy="475942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Území s akademickou funkcí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Území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 dopravně-obslužnou funkcí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noProof="0" dirty="0" smtClean="0"/>
              <a:t>Území klidové plochy k bydlení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Území</a:t>
            </a:r>
            <a:r>
              <a:rPr kumimoji="0" lang="cs-CZ" sz="2800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sloužící administrativě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baseline="0" noProof="0" dirty="0" smtClean="0"/>
              <a:t>Rozdělení dbá na princip</a:t>
            </a:r>
            <a:r>
              <a:rPr lang="cs-CZ" sz="2800" noProof="0" dirty="0" smtClean="0"/>
              <a:t> udržitelnosti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0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6"/>
          <p:cNvSpPr txBox="1">
            <a:spLocks/>
          </p:cNvSpPr>
          <p:nvPr/>
        </p:nvSpPr>
        <p:spPr>
          <a:xfrm>
            <a:off x="1341884" y="332656"/>
            <a:ext cx="4299465" cy="12241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lvl="0">
              <a:defRPr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Vize areálu VŠTE</a:t>
            </a:r>
          </a:p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197869" y="1556792"/>
            <a:ext cx="4680519" cy="475942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60265" y="548680"/>
            <a:ext cx="4378431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Zástupný symbol pro obsah 2"/>
          <p:cNvSpPr txBox="1">
            <a:spLocks/>
          </p:cNvSpPr>
          <p:nvPr/>
        </p:nvSpPr>
        <p:spPr>
          <a:xfrm>
            <a:off x="1197869" y="1556792"/>
            <a:ext cx="5976663" cy="475942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Vytvoření zvukové i optické bariéry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Dodání na důležitosti vznikem architektonických dominant</a:t>
            </a:r>
            <a:endParaRPr kumimoji="0" lang="cs-CZ" sz="28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Klidné zóny k bydlení</a:t>
            </a:r>
            <a:endParaRPr lang="cs-CZ" sz="2800" noProof="0" dirty="0" smtClean="0"/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Oddělení administrativního provozu od akademického</a:t>
            </a:r>
            <a:endParaRPr kumimoji="0" lang="cs-CZ" sz="2800" b="0" i="0" u="none" strike="noStrike" kern="1200" cap="none" spc="0" normalizeH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/>
              <a:t>Dodání estetické i architektonické kvality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0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6"/>
          <p:cNvSpPr txBox="1">
            <a:spLocks/>
          </p:cNvSpPr>
          <p:nvPr/>
        </p:nvSpPr>
        <p:spPr>
          <a:xfrm>
            <a:off x="1341884" y="332656"/>
            <a:ext cx="4299465" cy="1224136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lvl="0">
              <a:defRPr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Vize areálu VŠTE</a:t>
            </a:r>
          </a:p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Zástupný symbol pro obsah 2"/>
          <p:cNvSpPr txBox="1">
            <a:spLocks/>
          </p:cNvSpPr>
          <p:nvPr/>
        </p:nvSpPr>
        <p:spPr>
          <a:xfrm>
            <a:off x="1197869" y="1556792"/>
            <a:ext cx="4680519" cy="4759424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1772816"/>
            <a:ext cx="4320480" cy="4734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4413" y="404664"/>
            <a:ext cx="5400599" cy="2922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4413" y="3573016"/>
            <a:ext cx="5400600" cy="293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190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60" y="980728"/>
            <a:ext cx="4752528" cy="1008112"/>
          </a:xfrm>
        </p:spPr>
        <p:txBody>
          <a:bodyPr rtlCol="0">
            <a:noAutofit/>
          </a:bodyPr>
          <a:lstStyle/>
          <a:p>
            <a:pPr lvl="0">
              <a:defRPr/>
            </a:pPr>
            <a:r>
              <a:rPr lang="cs-CZ" cap="none" dirty="0" smtClean="0"/>
              <a:t>Dotaz vedoucího práce Ing. arch. Filipa Landy: </a:t>
            </a:r>
            <a:endParaRPr lang="cs-CZ" cap="none" dirty="0"/>
          </a:p>
        </p:txBody>
      </p:sp>
      <p:sp>
        <p:nvSpPr>
          <p:cNvPr id="6" name="Nadpis 6"/>
          <p:cNvSpPr txBox="1">
            <a:spLocks/>
          </p:cNvSpPr>
          <p:nvPr/>
        </p:nvSpPr>
        <p:spPr>
          <a:xfrm>
            <a:off x="1218883" y="274637"/>
            <a:ext cx="4299465" cy="106613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lvl="0">
              <a:defRPr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Doplňující dotazy</a:t>
            </a:r>
          </a:p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text 3"/>
          <p:cNvSpPr txBox="1">
            <a:spLocks/>
          </p:cNvSpPr>
          <p:nvPr/>
        </p:nvSpPr>
        <p:spPr>
          <a:xfrm>
            <a:off x="1125860" y="1988840"/>
            <a:ext cx="10729192" cy="244827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dirty="0" smtClean="0"/>
              <a:t>  Vedoucí práce neuvedl žádnou doplňující otázku.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0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60" y="980728"/>
            <a:ext cx="4062942" cy="1008112"/>
          </a:xfrm>
        </p:spPr>
        <p:txBody>
          <a:bodyPr rtlCol="0">
            <a:normAutofit/>
          </a:bodyPr>
          <a:lstStyle/>
          <a:p>
            <a:pPr lvl="0">
              <a:defRPr/>
            </a:pPr>
            <a:r>
              <a:rPr lang="cs-CZ" cap="none" dirty="0" smtClean="0"/>
              <a:t>Dotaz oponenta práce Ing. Tomáše Hrdličky: </a:t>
            </a:r>
            <a:endParaRPr lang="cs-CZ" cap="none" dirty="0"/>
          </a:p>
        </p:txBody>
      </p:sp>
      <p:sp>
        <p:nvSpPr>
          <p:cNvPr id="6" name="Nadpis 6"/>
          <p:cNvSpPr txBox="1">
            <a:spLocks/>
          </p:cNvSpPr>
          <p:nvPr/>
        </p:nvSpPr>
        <p:spPr>
          <a:xfrm>
            <a:off x="1218883" y="274637"/>
            <a:ext cx="4299465" cy="106613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lvl="0">
              <a:defRPr/>
            </a:pPr>
            <a:r>
              <a:rPr lang="cs-CZ" sz="3600" dirty="0" smtClean="0">
                <a:latin typeface="Arial" pitchFamily="34" charset="0"/>
                <a:cs typeface="Arial" pitchFamily="34" charset="0"/>
              </a:rPr>
              <a:t>Doplňující dotazy</a:t>
            </a:r>
          </a:p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8" name="Zástupný symbol pro text 3"/>
          <p:cNvSpPr txBox="1">
            <a:spLocks/>
          </p:cNvSpPr>
          <p:nvPr/>
        </p:nvSpPr>
        <p:spPr>
          <a:xfrm>
            <a:off x="1125860" y="1916832"/>
            <a:ext cx="10729192" cy="2088232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dirty="0" smtClean="0"/>
              <a:t>  Existují </a:t>
            </a:r>
            <a:r>
              <a:rPr lang="cs-CZ" dirty="0" smtClean="0"/>
              <a:t>legislativní nástroje jak omezit zástavbu </a:t>
            </a:r>
            <a:r>
              <a:rPr lang="cs-CZ" dirty="0" err="1" smtClean="0"/>
              <a:t>greenfieldů</a:t>
            </a:r>
            <a:r>
              <a:rPr lang="cs-CZ" dirty="0" smtClean="0"/>
              <a:t>? </a:t>
            </a:r>
            <a:endParaRPr lang="cs-CZ" dirty="0" smtClean="0"/>
          </a:p>
          <a:p>
            <a:pPr lvl="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dirty="0" smtClean="0"/>
              <a:t>  Uvádíte</a:t>
            </a:r>
            <a:r>
              <a:rPr lang="cs-CZ" dirty="0" smtClean="0"/>
              <a:t>, že v průběhu času může dojít k vyprázdnění průmyslových, resp. logistických a výrobních areálů z důvodu změny chování trhu (snížení poptávky po daných produktech). Myslíte si, že je řešení řízená diverzifikace využití jednotlivých ploch? Případně jakým způsobem by měla probíhat? 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1197868" y="3861048"/>
            <a:ext cx="4062942" cy="576064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spc="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Odpověď</a:t>
            </a:r>
            <a:r>
              <a:rPr kumimoji="0" lang="cs-CZ" sz="2800" b="0" i="0" u="none" strike="noStrike" kern="1200" cap="none" spc="20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 </a:t>
            </a:r>
            <a:endParaRPr kumimoji="0" lang="cs-CZ" sz="2800" b="0" i="0" u="none" strike="noStrike" kern="1200" cap="none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Zástupný symbol pro text 3"/>
          <p:cNvSpPr txBox="1">
            <a:spLocks/>
          </p:cNvSpPr>
          <p:nvPr/>
        </p:nvSpPr>
        <p:spPr>
          <a:xfrm>
            <a:off x="1125860" y="4293096"/>
            <a:ext cx="10729192" cy="2304256"/>
          </a:xfrm>
          <a:prstGeom prst="rect">
            <a:avLst/>
          </a:prstGeom>
        </p:spPr>
        <p:txBody>
          <a:bodyPr vert="horz" lIns="121899" tIns="60949" rIns="121899" bIns="60949" rtlCol="0">
            <a:noAutofit/>
          </a:bodyPr>
          <a:lstStyle/>
          <a:p>
            <a:pPr lvl="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noProof="0" dirty="0" smtClean="0"/>
              <a:t>  Ano, a to právě územní plány. </a:t>
            </a:r>
            <a:r>
              <a:rPr lang="cs-CZ" dirty="0" smtClean="0"/>
              <a:t>Problém je, že se v územních plánech promítají zájmy různých skupin lidí a tím se řeší rozvoj území.</a:t>
            </a:r>
            <a:endParaRPr lang="cs-CZ" noProof="0" dirty="0" smtClean="0"/>
          </a:p>
          <a:p>
            <a:pPr lvl="0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kumimoji="0" lang="cs-CZ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cs-CZ" b="0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cs-CZ" dirty="0" smtClean="0"/>
              <a:t>Ř</a:t>
            </a:r>
            <a:r>
              <a:rPr kumimoji="0" lang="cs-CZ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ízená diverzifikace je na místě. Ovšem problém s </a:t>
            </a:r>
            <a:r>
              <a:rPr kumimoji="0" lang="cs-CZ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brownfieldy</a:t>
            </a:r>
            <a:r>
              <a:rPr kumimoji="0" lang="cs-CZ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je ve vlastnictví bez povinnosti uvést pozemek do původního stavu pro další využití. Vlastnictví je bez časového omezení. </a:t>
            </a:r>
            <a:r>
              <a:rPr kumimoji="0" lang="cs-CZ" b="0" i="0" u="none" strike="noStrike" kern="1200" cap="none" spc="0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Ideání</a:t>
            </a:r>
            <a:r>
              <a:rPr kumimoji="0" lang="cs-CZ" b="0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řešení zřejmě neexistuje. Odkoupení a změna využívání ploch je enormně finančně nákladná.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9046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 smtClean="0"/>
              <a:t>DĚKUJI Vám ZA POZORNOST.</a:t>
            </a:r>
            <a:endParaRPr lang="cs-CZ" dirty="0"/>
          </a:p>
        </p:txBody>
      </p:sp>
      <p:sp>
        <p:nvSpPr>
          <p:cNvPr id="3" name="Zástupný symbol pro text 4"/>
          <p:cNvSpPr txBox="1">
            <a:spLocks/>
          </p:cNvSpPr>
          <p:nvPr/>
        </p:nvSpPr>
        <p:spPr>
          <a:xfrm>
            <a:off x="5806380" y="5517232"/>
            <a:ext cx="3096344" cy="672253"/>
          </a:xfrm>
          <a:prstGeom prst="rect">
            <a:avLst/>
          </a:prstGeom>
        </p:spPr>
        <p:txBody>
          <a:bodyPr vert="horz" lIns="121899" tIns="60949" rIns="121899" bIns="60949" rtlCol="0" anchor="t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cs-CZ" sz="2800" spc="200" noProof="0" dirty="0" smtClean="0">
                <a:solidFill>
                  <a:schemeClr val="accent1"/>
                </a:solidFill>
              </a:rPr>
              <a:t>Bc. Radim </a:t>
            </a:r>
            <a:r>
              <a:rPr lang="cs-CZ" sz="2800" spc="200" dirty="0" err="1" smtClean="0">
                <a:solidFill>
                  <a:schemeClr val="accent1"/>
                </a:solidFill>
              </a:rPr>
              <a:t>H</a:t>
            </a:r>
            <a:r>
              <a:rPr lang="cs-CZ" sz="2800" spc="200" noProof="0" dirty="0" err="1" smtClean="0">
                <a:solidFill>
                  <a:schemeClr val="accent1"/>
                </a:solidFill>
              </a:rPr>
              <a:t>anžl</a:t>
            </a:r>
            <a:endParaRPr kumimoji="0" lang="cs-CZ" sz="2800" b="0" i="0" u="none" strike="noStrike" kern="1200" spc="20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49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ČÁST TEORETICKÁ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cs-CZ" dirty="0" smtClean="0"/>
              <a:t>Výzkumná část diplomové práce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264977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CÍL PRÁCE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dirty="0" smtClean="0"/>
              <a:t>Popsat vznik „</a:t>
            </a:r>
            <a:r>
              <a:rPr lang="cs-CZ" dirty="0" err="1" smtClean="0"/>
              <a:t>Edge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>“</a:t>
            </a:r>
          </a:p>
          <a:p>
            <a:pPr rtl="0"/>
            <a:r>
              <a:rPr lang="cs-CZ" dirty="0" smtClean="0"/>
              <a:t>Charakterizovat vlastnosti „</a:t>
            </a:r>
            <a:r>
              <a:rPr lang="cs-CZ" dirty="0" err="1" smtClean="0"/>
              <a:t>Edge</a:t>
            </a:r>
            <a:r>
              <a:rPr lang="cs-CZ" dirty="0" smtClean="0"/>
              <a:t> </a:t>
            </a:r>
            <a:r>
              <a:rPr lang="cs-CZ" dirty="0" err="1" smtClean="0"/>
              <a:t>Cities</a:t>
            </a:r>
            <a:r>
              <a:rPr lang="cs-CZ" dirty="0" smtClean="0"/>
              <a:t>“</a:t>
            </a:r>
          </a:p>
          <a:p>
            <a:pPr rtl="0"/>
            <a:r>
              <a:rPr lang="cs-CZ" dirty="0" smtClean="0"/>
              <a:t>Aplikovat poznatky na areál VŠTE</a:t>
            </a:r>
            <a:endParaRPr lang="cs-CZ" dirty="0"/>
          </a:p>
        </p:txBody>
      </p:sp>
      <p:graphicFrame>
        <p:nvGraphicFramePr>
          <p:cNvPr id="5" name="Zástupný symbol pro obsah 4" descr="Střídavý proces zobrazující 3 úkoly uspořádané pod sebou a dvě šipky směřující dolů, které slouží k vyjádření postupu od prvního úkolu k druhému a od druhého ke třetímu úkolu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2561100622"/>
              </p:ext>
            </p:extLst>
          </p:nvPr>
        </p:nvGraphicFramePr>
        <p:xfrm>
          <a:off x="6500813" y="1706563"/>
          <a:ext cx="5078412" cy="44656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4123189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MOTIVACE</a:t>
            </a:r>
            <a:endParaRPr lang="cs-CZ" dirty="0"/>
          </a:p>
        </p:txBody>
      </p:sp>
      <p:sp>
        <p:nvSpPr>
          <p:cNvPr id="4" name="Zástupný symbol pro obsah 13"/>
          <p:cNvSpPr txBox="1">
            <a:spLocks/>
          </p:cNvSpPr>
          <p:nvPr/>
        </p:nvSpPr>
        <p:spPr>
          <a:xfrm>
            <a:off x="1218883" y="1701797"/>
            <a:ext cx="10060105" cy="4462272"/>
          </a:xfrm>
          <a:prstGeom prst="rect">
            <a:avLst/>
          </a:prstGeom>
        </p:spPr>
        <p:txBody>
          <a:bodyPr numCol="1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noProof="0" dirty="0" smtClean="0">
                <a:latin typeface="Arial" pitchFamily="34" charset="0"/>
                <a:cs typeface="Arial" pitchFamily="34" charset="0"/>
              </a:rPr>
              <a:t>Téma mimo osnovu vzdělání oboru konstrukce staveb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Aktuální téma „</a:t>
            </a:r>
            <a:r>
              <a:rPr lang="cs-CZ" sz="2800" dirty="0" err="1" smtClean="0">
                <a:latin typeface="Arial" pitchFamily="34" charset="0"/>
                <a:cs typeface="Arial" pitchFamily="34" charset="0"/>
              </a:rPr>
              <a:t>brownfieldů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“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Orientace na budoucnost a rozvoj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Ekologická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a ekonomická udržitelnost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HYPOTÉZY</a:t>
            </a:r>
            <a:endParaRPr lang="cs-CZ" dirty="0"/>
          </a:p>
        </p:txBody>
      </p:sp>
      <p:sp>
        <p:nvSpPr>
          <p:cNvPr id="4" name="Zástupný symbol pro obsah 13"/>
          <p:cNvSpPr txBox="1">
            <a:spLocks/>
          </p:cNvSpPr>
          <p:nvPr/>
        </p:nvSpPr>
        <p:spPr>
          <a:xfrm>
            <a:off x="1218883" y="1701797"/>
            <a:ext cx="10060105" cy="4462272"/>
          </a:xfrm>
          <a:prstGeom prst="rect">
            <a:avLst/>
          </a:prstGeom>
        </p:spPr>
        <p:txBody>
          <a:bodyPr numCol="1" rtlCol="0">
            <a:normAutofit lnSpcReduction="10000"/>
          </a:bodyPr>
          <a:lstStyle/>
          <a:p>
            <a:pPr marL="304747" lvl="0" indent="-304747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sz="2800" dirty="0" smtClean="0"/>
              <a:t>Samospráva tyto prostory v historii dostatečně legislativně neregulovala a nereguluje je ani dnes. </a:t>
            </a:r>
          </a:p>
          <a:p>
            <a:pPr marL="304747" lvl="0" indent="-304747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sz="2800" dirty="0" smtClean="0"/>
              <a:t>Lokalita vznikla jako „</a:t>
            </a:r>
            <a:r>
              <a:rPr lang="cs-CZ" sz="2800" dirty="0" err="1" smtClean="0"/>
              <a:t>greenfield</a:t>
            </a:r>
            <a:r>
              <a:rPr lang="cs-CZ" sz="2800" dirty="0" smtClean="0"/>
              <a:t>“ (v územním plánu označeno jako rozvojové území) namísto využití „</a:t>
            </a:r>
            <a:r>
              <a:rPr lang="cs-CZ" sz="2800" dirty="0" err="1" smtClean="0"/>
              <a:t>brownfieldu</a:t>
            </a:r>
            <a:r>
              <a:rPr lang="cs-CZ" sz="2800" dirty="0" smtClean="0"/>
              <a:t>“ (v územním plánu jako transformační území). </a:t>
            </a:r>
          </a:p>
          <a:p>
            <a:pPr marL="304747" lvl="0" indent="-304747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sz="2800" dirty="0" smtClean="0"/>
              <a:t>Pro rozvoj nemohlo být použito </a:t>
            </a:r>
            <a:r>
              <a:rPr lang="cs-CZ" sz="2800" dirty="0" err="1" smtClean="0"/>
              <a:t>brownfieldové</a:t>
            </a:r>
            <a:r>
              <a:rPr lang="cs-CZ" sz="2800" dirty="0" smtClean="0"/>
              <a:t> území, z důvodu legislativní nemožnosti </a:t>
            </a:r>
            <a:r>
              <a:rPr lang="cs-CZ" sz="2800" dirty="0" err="1" smtClean="0"/>
              <a:t>znovuvyužití</a:t>
            </a:r>
            <a:r>
              <a:rPr lang="cs-CZ" sz="2800" dirty="0" smtClean="0"/>
              <a:t> tohoto území, či jeho neexistence v době plánované výstavby.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  <a:p>
            <a:pPr marL="304747" lvl="0" indent="-304747">
              <a:lnSpc>
                <a:spcPct val="90000"/>
              </a:lnSpc>
              <a:spcBef>
                <a:spcPts val="16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</a:pPr>
            <a:r>
              <a:rPr lang="cs-CZ" sz="2800" dirty="0" smtClean="0"/>
              <a:t>Lokalitě hrozí, že se z ní stane budoucí „</a:t>
            </a:r>
            <a:r>
              <a:rPr lang="cs-CZ" sz="2800" dirty="0" err="1" smtClean="0"/>
              <a:t>brownfield</a:t>
            </a:r>
            <a:r>
              <a:rPr lang="cs-CZ" sz="2800" dirty="0" smtClean="0"/>
              <a:t>,“ vlivem globalizace a změny způsobu života obyvatel měst.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VÝBĚR ÚZEMÍ</a:t>
            </a:r>
            <a:endParaRPr lang="cs-CZ" dirty="0"/>
          </a:p>
        </p:txBody>
      </p:sp>
      <p:sp>
        <p:nvSpPr>
          <p:cNvPr id="4" name="Zástupný symbol pro obsah 13"/>
          <p:cNvSpPr txBox="1">
            <a:spLocks/>
          </p:cNvSpPr>
          <p:nvPr/>
        </p:nvSpPr>
        <p:spPr>
          <a:xfrm>
            <a:off x="1218883" y="1701797"/>
            <a:ext cx="10060105" cy="4462272"/>
          </a:xfrm>
          <a:prstGeom prst="rect">
            <a:avLst/>
          </a:prstGeom>
        </p:spPr>
        <p:txBody>
          <a:bodyPr numCol="1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Společná kritéria: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Podobná velikost města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Lokalita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na okraji města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baseline="0" dirty="0" smtClean="0">
                <a:latin typeface="Arial" pitchFamily="34" charset="0"/>
                <a:cs typeface="Arial" pitchFamily="34" charset="0"/>
              </a:rPr>
              <a:t>Lokalita</a:t>
            </a:r>
            <a:r>
              <a:rPr lang="cs-CZ" sz="2800" dirty="0" smtClean="0">
                <a:latin typeface="Arial" pitchFamily="34" charset="0"/>
                <a:cs typeface="Arial" pitchFamily="34" charset="0"/>
              </a:rPr>
              <a:t> se stále vyvíjí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V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lokalitě je Vysoká škola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Stejné funkce lokalit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dirty="0" smtClean="0"/>
              <a:t>VÝZKUM ÚZEMÍ</a:t>
            </a:r>
            <a:endParaRPr lang="cs-CZ" dirty="0"/>
          </a:p>
        </p:txBody>
      </p:sp>
      <p:sp>
        <p:nvSpPr>
          <p:cNvPr id="4" name="Zástupný symbol pro obsah 13"/>
          <p:cNvSpPr txBox="1">
            <a:spLocks/>
          </p:cNvSpPr>
          <p:nvPr/>
        </p:nvSpPr>
        <p:spPr>
          <a:xfrm>
            <a:off x="1218883" y="1701797"/>
            <a:ext cx="5451593" cy="4462272"/>
          </a:xfrm>
          <a:prstGeom prst="rect">
            <a:avLst/>
          </a:prstGeom>
        </p:spPr>
        <p:txBody>
          <a:bodyPr numCol="1" rtlCol="0">
            <a:normAutofit/>
          </a:bodyPr>
          <a:lstStyle/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Územně plánovací podklady od roku 1990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V</a:t>
            </a:r>
            <a:r>
              <a:rPr kumimoji="0" lang="cs-CZ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ýzkum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vývoje lokalit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Kvantifikování ploch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lang="cs-CZ" sz="2800" dirty="0" smtClean="0">
                <a:latin typeface="Arial" pitchFamily="34" charset="0"/>
                <a:cs typeface="Arial" pitchFamily="34" charset="0"/>
              </a:rPr>
              <a:t>Porovnání podílů ploch v čase</a:t>
            </a:r>
          </a:p>
          <a:p>
            <a:pPr marL="304747" marR="0" lvl="0" indent="-304747" algn="l" defTabSz="1218987" rtl="0" eaLnBrk="1" fontAlgn="auto" latinLnBrk="0" hangingPunct="1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Char char="•"/>
              <a:tabLst/>
              <a:defRPr/>
            </a:pPr>
            <a:r>
              <a:rPr kumimoji="0" lang="cs-CZ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Ověření</a:t>
            </a:r>
            <a:r>
              <a:rPr kumimoji="0" lang="cs-CZ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hypotéz o vývoji</a:t>
            </a:r>
            <a:endParaRPr kumimoji="0" lang="cs-CZ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10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1218883" y="274637"/>
            <a:ext cx="5595609" cy="1223963"/>
          </a:xfrm>
        </p:spPr>
        <p:txBody>
          <a:bodyPr rtlCol="0"/>
          <a:lstStyle/>
          <a:p>
            <a:pPr rtl="0"/>
            <a:r>
              <a:rPr lang="cs-CZ" dirty="0" smtClean="0"/>
              <a:t>České Budějovice 1986 </a:t>
            </a:r>
            <a:endParaRPr lang="cs-CZ" dirty="0"/>
          </a:p>
        </p:txBody>
      </p:sp>
      <p:graphicFrame>
        <p:nvGraphicFramePr>
          <p:cNvPr id="11" name="Zástupný symbol pro obsah 10"/>
          <p:cNvGraphicFramePr>
            <a:graphicFrameLocks noGrp="1"/>
          </p:cNvGraphicFramePr>
          <p:nvPr>
            <p:ph idx="1"/>
          </p:nvPr>
        </p:nvGraphicFramePr>
        <p:xfrm>
          <a:off x="1219201" y="1701801"/>
          <a:ext cx="7323483" cy="4175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Nadpis 6"/>
          <p:cNvSpPr txBox="1">
            <a:spLocks/>
          </p:cNvSpPr>
          <p:nvPr/>
        </p:nvSpPr>
        <p:spPr>
          <a:xfrm>
            <a:off x="7894612" y="332656"/>
            <a:ext cx="4155449" cy="1223963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marL="0" marR="0" lvl="0" indent="0" algn="l" defTabSz="121898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>
                <a:latin typeface="+mj-lt"/>
                <a:ea typeface="+mj-ea"/>
                <a:cs typeface="+mj-cs"/>
              </a:rPr>
              <a:t>Počet obyvatel:</a:t>
            </a:r>
            <a:r>
              <a:rPr kumimoji="0" lang="cs-CZ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93 470 (2017)</a:t>
            </a:r>
            <a:endParaRPr kumimoji="0" lang="cs-CZ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6700" y="1556792"/>
            <a:ext cx="30969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9838828" y="6165304"/>
            <a:ext cx="1977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smtClean="0"/>
              <a:t>Územní plán z roku 1986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xmlns="" val="1484811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2787990">
  <a:themeElements>
    <a:clrScheme name="Modul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>
    <a:spDef>
      <a:spPr/>
      <a:bodyPr rtlCol="0" anchor="ctr"/>
      <a:lstStyle>
        <a:defPPr algn="ctr">
          <a:defRPr sz="280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80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9533228_TF02787990_TF02787990.potx" id="{41430103-F1DF-4760-9877-C776298C88DB}" vid="{586A876F-1D1B-4FC4-9F0D-A7C5E174B1DA}"/>
    </a:ext>
  </a:extLst>
</a:theme>
</file>

<file path=ppt/theme/theme2.xml><?xml version="1.0" encoding="utf-8"?>
<a:theme xmlns:a="http://schemas.openxmlformats.org/drawingml/2006/main" name="Motiv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Tech_16x9">
      <a:dk1>
        <a:sysClr val="windowText" lastClr="000000"/>
      </a:dk1>
      <a:lt1>
        <a:sysClr val="window" lastClr="FFFFFF"/>
      </a:lt1>
      <a:dk2>
        <a:srgbClr val="192A52"/>
      </a:dk2>
      <a:lt2>
        <a:srgbClr val="C0C0C0"/>
      </a:lt2>
      <a:accent1>
        <a:srgbClr val="009999"/>
      </a:accent1>
      <a:accent2>
        <a:srgbClr val="E98915"/>
      </a:accent2>
      <a:accent3>
        <a:srgbClr val="A419A7"/>
      </a:accent3>
      <a:accent4>
        <a:srgbClr val="AFC34D"/>
      </a:accent4>
      <a:accent5>
        <a:srgbClr val="E5572B"/>
      </a:accent5>
      <a:accent6>
        <a:srgbClr val="6868C4"/>
      </a:accent6>
      <a:hlink>
        <a:srgbClr val="009999"/>
      </a:hlink>
      <a:folHlink>
        <a:srgbClr val="7F7F7F"/>
      </a:folHlink>
    </a:clrScheme>
    <a:fontScheme name="Calibri">
      <a:maj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ch_16x9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</a:schemeClr>
            </a:gs>
          </a:gsLst>
          <a:lin ang="5040000" scaled="1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1000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tint val="100000"/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3500000" scaled="0"/>
        </a:grad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85000">
              <a:schemeClr val="phClr">
                <a:shade val="30000"/>
                <a:satMod val="100000"/>
              </a:schemeClr>
            </a:gs>
            <a:gs pos="100000">
              <a:schemeClr val="phClr">
                <a:shade val="60000"/>
                <a:satMod val="100000"/>
              </a:schemeClr>
            </a:gs>
          </a:gsLst>
          <a:lin ang="189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1345093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This simple template design works for technology and  businesses, but it's versatile enough to use in other contexts.  It features multiple slide layouts designed for widescreen (16x9 resolution) and includes a sample SmartArt list and chart that are easily editable.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2011-11-26T00:30:00+00:00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TP102787989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694266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09BF4D4-EF60-4196-BFC3-9462D60797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C67BEE-D13F-4BD2-98A5-34D8A0977F68}">
  <ds:schemaRefs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836F65B-1B07-41EE-A0E8-BC6EF385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</TotalTime>
  <Words>945</Words>
  <Application>Microsoft Office PowerPoint</Application>
  <PresentationFormat>Vlastní</PresentationFormat>
  <Paragraphs>181</Paragraphs>
  <Slides>27</Slides>
  <Notes>27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tf02787990</vt:lpstr>
      <vt:lpstr>Snímek 1</vt:lpstr>
      <vt:lpstr>OBSAH TEORETICÉ ČÁSTI (VÝZKUM):</vt:lpstr>
      <vt:lpstr>ČÁST TEORETICKÁ</vt:lpstr>
      <vt:lpstr>CÍL PRÁCE</vt:lpstr>
      <vt:lpstr>MOTIVACE</vt:lpstr>
      <vt:lpstr>HYPOTÉZY</vt:lpstr>
      <vt:lpstr>VÝBĚR ÚZEMÍ</vt:lpstr>
      <vt:lpstr>VÝZKUM ÚZEMÍ</vt:lpstr>
      <vt:lpstr>České Budějovice 1986 </vt:lpstr>
      <vt:lpstr>České Budějovice 2000 a 2015 </vt:lpstr>
      <vt:lpstr>Liberec 1985 </vt:lpstr>
      <vt:lpstr>Brno 2014 - 2016 </vt:lpstr>
      <vt:lpstr>Brno 2014 - 2016 </vt:lpstr>
      <vt:lpstr>Plzeň 2005 - 2017</vt:lpstr>
      <vt:lpstr>Plzeň 2005 - 2017</vt:lpstr>
      <vt:lpstr>Praha</vt:lpstr>
      <vt:lpstr>VÝSLEDKY VÝZKUMU</vt:lpstr>
      <vt:lpstr>VÝSLEDKY VÝZKUMU</vt:lpstr>
      <vt:lpstr>VÝSLEDKY VÝZKUMU - CHARAKTERISTIKA „EDGE CITY“</vt:lpstr>
      <vt:lpstr>ČÁST PRAKTICKÁ</vt:lpstr>
      <vt:lpstr>Snímek 21</vt:lpstr>
      <vt:lpstr>Snímek 22</vt:lpstr>
      <vt:lpstr>Snímek 23</vt:lpstr>
      <vt:lpstr>Snímek 24</vt:lpstr>
      <vt:lpstr>Dotaz vedoucího práce Ing. arch. Filipa Landy: </vt:lpstr>
      <vt:lpstr>Dotaz oponenta práce Ing. Tomáše Hrdličky: </vt:lpstr>
      <vt:lpstr>Snímek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Radim Hanzl</dc:creator>
  <cp:lastModifiedBy>Radim Hanzl</cp:lastModifiedBy>
  <cp:revision>47</cp:revision>
  <dcterms:created xsi:type="dcterms:W3CDTF">2018-01-22T15:47:38Z</dcterms:created>
  <dcterms:modified xsi:type="dcterms:W3CDTF">2018-01-22T22:05:31Z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