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5" r:id="rId6"/>
    <p:sldId id="266" r:id="rId7"/>
    <p:sldId id="268" r:id="rId8"/>
    <p:sldId id="275" r:id="rId9"/>
    <p:sldId id="276" r:id="rId10"/>
    <p:sldId id="277" r:id="rId11"/>
    <p:sldId id="278" r:id="rId12"/>
    <p:sldId id="279" r:id="rId13"/>
    <p:sldId id="284" r:id="rId14"/>
    <p:sldId id="286" r:id="rId15"/>
    <p:sldId id="285" r:id="rId16"/>
    <p:sldId id="280" r:id="rId17"/>
    <p:sldId id="281" r:id="rId18"/>
    <p:sldId id="282" r:id="rId19"/>
    <p:sldId id="283" r:id="rId20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94706" autoAdjust="0"/>
  </p:normalViewPr>
  <p:slideViewPr>
    <p:cSldViewPr showGuides="1">
      <p:cViewPr>
        <p:scale>
          <a:sx n="66" d="100"/>
          <a:sy n="66" d="100"/>
        </p:scale>
        <p:origin x="-1044" y="-16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3C57805-9FBA-4C23-A10C-3DD91B5FECA0}" type="datetime1">
              <a:rPr lang="cs-CZ" smtClean="0"/>
              <a:pPr rtl="0"/>
              <a:t>22.1.2018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9E2F874-9B48-44B5-A9D0-6256CACF4687}" type="datetime1">
              <a:rPr lang="cs-CZ" noProof="0" smtClean="0"/>
              <a:pPr rtl="0"/>
              <a:t>22.1.2018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 smtClean="0"/>
              <a:t>Kliknutím můžete upravit styl předlohy textů.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=""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pPr rtl="0"/>
              <a:t>1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862315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pPr rtl="0"/>
              <a:t>10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11476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pPr rtl="0"/>
              <a:t>11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11476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pPr rtl="0"/>
              <a:t>12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11476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pPr rtl="0"/>
              <a:t>13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11476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pPr rtl="0"/>
              <a:t>14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11476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pPr rtl="0"/>
              <a:t>15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11476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pPr rtl="0"/>
              <a:t>16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11476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pPr rtl="0"/>
              <a:t>2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00962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pPr rtl="0"/>
              <a:t>3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11476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pPr rtl="0"/>
              <a:t>4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050517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pPr rtl="0"/>
              <a:t>5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11476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pPr rtl="0"/>
              <a:t>6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11476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pPr rtl="0"/>
              <a:t>7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11476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pPr rtl="0"/>
              <a:t>8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11476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pPr rtl="0"/>
              <a:t>9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11476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 smtClean="0"/>
              <a:t>Klepnutím lze upravit styl předlohy podnadpisů.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91774A-3047-4EEC-96B7-CCBF8E89825B}" type="datetime1">
              <a:rPr lang="cs-CZ" noProof="0" smtClean="0"/>
              <a:pPr rtl="0"/>
              <a:t>22.1.2018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=""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 smtClean="0"/>
              <a:t>Klepnutím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56449-C8F4-41D1-81D6-F065B023EB00}" type="datetime1">
              <a:rPr lang="cs-CZ" noProof="0" smtClean="0"/>
              <a:pPr rtl="0"/>
              <a:t>22.1.2018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=""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cs-CZ" noProof="0" smtClean="0"/>
              <a:t>Klepnutím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69BA6A-7EED-4CCE-8C63-857B1296995E}" type="datetime1">
              <a:rPr lang="cs-CZ" noProof="0" smtClean="0"/>
              <a:pPr rtl="0"/>
              <a:t>22.1.2018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=""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 smtClean="0"/>
              <a:t>Klepnutím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C19C7A-CBC8-4F94-8F9C-57CAC95FFB8E}" type="datetime1">
              <a:rPr lang="cs-CZ" noProof="0" smtClean="0"/>
              <a:pPr rtl="0"/>
              <a:t>22.1.2018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=""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F8F237-0867-4E6C-BD0B-B8E6DA7ECFF8}" type="datetime1">
              <a:rPr lang="cs-CZ" noProof="0" smtClean="0"/>
              <a:pPr rtl="0"/>
              <a:t>22.1.2018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=""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 smtClean="0"/>
              <a:t>Klepnutím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 smtClean="0"/>
              <a:t>Klepnutím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CF2642-D422-48B8-A489-4C3896CF1055}" type="datetime1">
              <a:rPr lang="cs-CZ" noProof="0" smtClean="0"/>
              <a:pPr rtl="0"/>
              <a:t>22.1.2018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=""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 smtClean="0"/>
              <a:t>Klepnutím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 smtClean="0"/>
              <a:t>Klepnutím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9185BF-B40E-4CDB-BB47-EC671036BB34}" type="datetime1">
              <a:rPr lang="cs-CZ" noProof="0" smtClean="0"/>
              <a:pPr rtl="0"/>
              <a:t>22.1.2018</a:t>
            </a:fld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=""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FD0544-D4FB-4A54-8662-15178CA71F9B}" type="datetime1">
              <a:rPr lang="cs-CZ" noProof="0" smtClean="0"/>
              <a:pPr rtl="0"/>
              <a:t>22.1.2018</a:t>
            </a:fld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=""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9087E2-151F-4E08-A1C9-9F3BDB2B9E41}" type="datetime1">
              <a:rPr lang="cs-CZ" noProof="0" smtClean="0"/>
              <a:pPr rtl="0"/>
              <a:t>22.1.2018</a:t>
            </a:fld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=""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 smtClean="0"/>
              <a:t>Klepnutím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489F0C-15F8-45ED-A31E-3BA6426F22DF}" type="datetime1">
              <a:rPr lang="cs-CZ" noProof="0" smtClean="0"/>
              <a:pPr rtl="0"/>
              <a:t>22.1.2018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=""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 smtClean="0"/>
              <a:t>Klepnutím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=""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 smtClean="0"/>
              <a:t>Kliknutím můžete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 smtClean="0"/>
              <a:t>Kliknutím můžete upravit styl předlohy textů.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59BBE94-24F1-40E3-A2B2-085C30AF0361}" type="datetime1">
              <a:rPr lang="cs-CZ" noProof="0" smtClean="0"/>
              <a:pPr rtl="0"/>
              <a:t>22.1.2018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AEAE4A8-A6E5-453E-B946-FB774B73F48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=""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1764" y="332656"/>
            <a:ext cx="9997750" cy="987153"/>
          </a:xfrm>
        </p:spPr>
        <p:txBody>
          <a:bodyPr rtlCol="0"/>
          <a:lstStyle/>
          <a:p>
            <a:r>
              <a:rPr lang="cs-CZ" dirty="0" smtClean="0"/>
              <a:t>POLYFUNKČNÍ BYTOVÝ DŮM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1764" y="4077072"/>
            <a:ext cx="7632848" cy="2376264"/>
          </a:xfrm>
          <a:noFill/>
        </p:spPr>
        <p:txBody>
          <a:bodyPr rtlCol="0">
            <a:normAutofit fontScale="92500" lnSpcReduction="10000"/>
          </a:bodyPr>
          <a:lstStyle/>
          <a:p>
            <a:r>
              <a:rPr lang="cs-CZ" sz="2200" b="1" dirty="0" smtClean="0">
                <a:latin typeface="+mj-lt"/>
                <a:cs typeface="Arial" pitchFamily="34" charset="0"/>
              </a:rPr>
              <a:t>Autor diplomové práce:	</a:t>
            </a:r>
            <a:r>
              <a:rPr lang="cs-CZ" sz="2200" b="1" dirty="0" smtClean="0">
                <a:latin typeface="+mj-lt"/>
                <a:cs typeface="Arial" pitchFamily="34" charset="0"/>
              </a:rPr>
              <a:t>	 </a:t>
            </a:r>
            <a:r>
              <a:rPr lang="cs-CZ" sz="2200" u="sng" dirty="0" smtClean="0">
                <a:latin typeface="+mj-lt"/>
                <a:cs typeface="Arial" pitchFamily="34" charset="0"/>
              </a:rPr>
              <a:t>Bc. Radek </a:t>
            </a:r>
            <a:r>
              <a:rPr lang="cs-CZ" sz="2200" u="sng" dirty="0" err="1" smtClean="0">
                <a:latin typeface="+mj-lt"/>
                <a:cs typeface="Arial" pitchFamily="34" charset="0"/>
              </a:rPr>
              <a:t>Volšanský</a:t>
            </a:r>
            <a:r>
              <a:rPr lang="cs-CZ" sz="2200" u="sng" dirty="0" smtClean="0">
                <a:latin typeface="+mj-lt"/>
                <a:cs typeface="Arial" pitchFamily="34" charset="0"/>
              </a:rPr>
              <a:t> 12029</a:t>
            </a:r>
          </a:p>
          <a:p>
            <a:r>
              <a:rPr lang="cs-CZ" sz="2200" b="1" dirty="0" smtClean="0">
                <a:latin typeface="+mj-lt"/>
                <a:cs typeface="Arial" pitchFamily="34" charset="0"/>
              </a:rPr>
              <a:t>Vedoucí diplomové práce: 	 </a:t>
            </a:r>
            <a:r>
              <a:rPr lang="cs-CZ" sz="2200" dirty="0" smtClean="0">
                <a:latin typeface="+mj-lt"/>
                <a:cs typeface="Arial" pitchFamily="34" charset="0"/>
              </a:rPr>
              <a:t>doc. Dr. Ing. Luboš </a:t>
            </a:r>
            <a:r>
              <a:rPr lang="cs-CZ" sz="2200" dirty="0" err="1" smtClean="0">
                <a:latin typeface="+mj-lt"/>
                <a:cs typeface="Arial" pitchFamily="34" charset="0"/>
              </a:rPr>
              <a:t>Podolka</a:t>
            </a:r>
            <a:endParaRPr lang="cs-CZ" sz="2200" dirty="0" smtClean="0">
              <a:latin typeface="+mj-lt"/>
              <a:cs typeface="Arial" pitchFamily="34" charset="0"/>
            </a:endParaRPr>
          </a:p>
          <a:p>
            <a:r>
              <a:rPr lang="cs-CZ" sz="2200" b="1" dirty="0" smtClean="0">
                <a:latin typeface="+mj-lt"/>
                <a:cs typeface="Arial" pitchFamily="34" charset="0"/>
              </a:rPr>
              <a:t>Konzultant diplomové práce:	 </a:t>
            </a:r>
            <a:r>
              <a:rPr lang="cs-CZ" sz="2200" dirty="0" smtClean="0">
                <a:latin typeface="+mj-lt"/>
                <a:cs typeface="Arial" pitchFamily="34" charset="0"/>
              </a:rPr>
              <a:t>Ing. Blanka </a:t>
            </a:r>
            <a:r>
              <a:rPr lang="cs-CZ" sz="2200" dirty="0" err="1" smtClean="0">
                <a:latin typeface="+mj-lt"/>
                <a:cs typeface="Arial" pitchFamily="34" charset="0"/>
              </a:rPr>
              <a:t>Pelánková</a:t>
            </a:r>
            <a:endParaRPr lang="cs-CZ" sz="2200" dirty="0" smtClean="0">
              <a:latin typeface="+mj-lt"/>
              <a:cs typeface="Arial" pitchFamily="34" charset="0"/>
            </a:endParaRPr>
          </a:p>
          <a:p>
            <a:r>
              <a:rPr lang="cs-CZ" sz="2200" b="1" dirty="0" smtClean="0">
                <a:latin typeface="+mj-lt"/>
                <a:cs typeface="Arial" pitchFamily="34" charset="0"/>
              </a:rPr>
              <a:t>Oponent diplomové práce: 	 </a:t>
            </a:r>
            <a:r>
              <a:rPr lang="cs-CZ" sz="2200" dirty="0" smtClean="0">
                <a:latin typeface="+mj-lt"/>
                <a:cs typeface="Arial" pitchFamily="34" charset="0"/>
              </a:rPr>
              <a:t>Ing. Tomáš Hrdlička</a:t>
            </a:r>
          </a:p>
          <a:p>
            <a:endParaRPr lang="cs-CZ" b="1" dirty="0" smtClean="0">
              <a:latin typeface="+mj-lt"/>
              <a:cs typeface="Arial" pitchFamily="34" charset="0"/>
            </a:endParaRPr>
          </a:p>
          <a:p>
            <a:endParaRPr lang="cs-CZ" b="1" dirty="0" smtClean="0">
              <a:latin typeface="+mj-lt"/>
              <a:cs typeface="Arial" pitchFamily="34" charset="0"/>
            </a:endParaRPr>
          </a:p>
          <a:p>
            <a:r>
              <a:rPr lang="cs-CZ" b="1" dirty="0" smtClean="0">
                <a:latin typeface="+mj-lt"/>
                <a:cs typeface="Arial" pitchFamily="34" charset="0"/>
              </a:rPr>
              <a:t>	</a:t>
            </a:r>
            <a:r>
              <a:rPr lang="cs-CZ" b="1" dirty="0" smtClean="0">
                <a:latin typeface="+mj-lt"/>
                <a:cs typeface="Arial" pitchFamily="34" charset="0"/>
              </a:rPr>
              <a:t>	         </a:t>
            </a:r>
            <a:r>
              <a:rPr lang="cs-CZ" b="1" dirty="0" smtClean="0">
                <a:latin typeface="+mj-lt"/>
                <a:cs typeface="Arial" pitchFamily="34" charset="0"/>
              </a:rPr>
              <a:t>V</a:t>
            </a:r>
            <a:r>
              <a:rPr lang="cs-CZ" b="1" dirty="0" smtClean="0">
                <a:latin typeface="+mj-lt"/>
                <a:cs typeface="Arial" pitchFamily="34" charset="0"/>
              </a:rPr>
              <a:t> </a:t>
            </a:r>
            <a:r>
              <a:rPr lang="cs-CZ" b="1" dirty="0" smtClean="0">
                <a:latin typeface="+mj-lt"/>
                <a:cs typeface="Arial" pitchFamily="34" charset="0"/>
              </a:rPr>
              <a:t>Českých Budějovicích, únor 2018</a:t>
            </a:r>
            <a:endParaRPr lang="cs-CZ" b="1" dirty="0">
              <a:latin typeface="+mj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2778"/>
          <a:stretch>
            <a:fillRect/>
          </a:stretch>
        </p:blipFill>
        <p:spPr bwMode="auto">
          <a:xfrm>
            <a:off x="333772" y="1556792"/>
            <a:ext cx="7291802" cy="216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333772" y="1556792"/>
            <a:ext cx="93610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2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630916" y="0"/>
            <a:ext cx="1557909" cy="1556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9836" y="260648"/>
            <a:ext cx="9289032" cy="778768"/>
          </a:xfrm>
        </p:spPr>
        <p:txBody>
          <a:bodyPr rtlCol="0"/>
          <a:lstStyle/>
          <a:p>
            <a:r>
              <a:rPr lang="cs-CZ" dirty="0" smtClean="0"/>
              <a:t>KONSTRUKČNÍ ŘEŠENÍ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93812" y="4941168"/>
            <a:ext cx="5328592" cy="4444380"/>
          </a:xfrm>
        </p:spPr>
        <p:txBody>
          <a:bodyPr>
            <a:normAutofit/>
          </a:bodyPr>
          <a:lstStyle/>
          <a:p>
            <a:r>
              <a:rPr lang="cs-CZ" sz="1600" b="1" dirty="0" smtClean="0">
                <a:solidFill>
                  <a:schemeClr val="tx1"/>
                </a:solidFill>
                <a:cs typeface="Arial" pitchFamily="34" charset="0"/>
              </a:rPr>
              <a:t>Základové pasy:</a:t>
            </a:r>
            <a:r>
              <a:rPr lang="cs-CZ" sz="1600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cs-CZ" sz="1600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cs typeface="Arial" pitchFamily="34" charset="0"/>
              </a:rPr>
              <a:t>z prostého betonu C 16/20</a:t>
            </a:r>
          </a:p>
          <a:p>
            <a:r>
              <a:rPr lang="cs-CZ" sz="1600" b="1" dirty="0" smtClean="0">
                <a:solidFill>
                  <a:schemeClr val="tx1"/>
                </a:solidFill>
                <a:cs typeface="Arial" pitchFamily="34" charset="0"/>
              </a:rPr>
              <a:t>Obvodové a vnitřní nosné </a:t>
            </a:r>
            <a:r>
              <a:rPr lang="cs-CZ" sz="1600" b="1" dirty="0" smtClean="0">
                <a:solidFill>
                  <a:schemeClr val="tx1"/>
                </a:solidFill>
                <a:cs typeface="Arial" pitchFamily="34" charset="0"/>
              </a:rPr>
              <a:t>stěny:</a:t>
            </a:r>
            <a:r>
              <a:rPr lang="cs-CZ" sz="1600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cs-CZ" sz="1600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cs typeface="Arial" pitchFamily="34" charset="0"/>
              </a:rPr>
              <a:t>z broušených cihelných tvárnic </a:t>
            </a:r>
            <a:r>
              <a:rPr lang="cs-CZ" sz="1600" dirty="0" err="1" smtClean="0">
                <a:solidFill>
                  <a:schemeClr val="tx1"/>
                </a:solidFill>
                <a:cs typeface="Arial" pitchFamily="34" charset="0"/>
              </a:rPr>
              <a:t>Heluz</a:t>
            </a:r>
            <a:r>
              <a:rPr lang="cs-CZ" sz="1600" dirty="0" smtClean="0">
                <a:solidFill>
                  <a:schemeClr val="tx1"/>
                </a:solidFill>
                <a:cs typeface="Arial" pitchFamily="34" charset="0"/>
              </a:rPr>
              <a:t> 30 </a:t>
            </a:r>
            <a:r>
              <a:rPr lang="cs-CZ" sz="1600" dirty="0" err="1" smtClean="0">
                <a:solidFill>
                  <a:schemeClr val="tx1"/>
                </a:solidFill>
                <a:cs typeface="Arial" pitchFamily="34" charset="0"/>
              </a:rPr>
              <a:t>Uni</a:t>
            </a:r>
            <a:r>
              <a:rPr lang="cs-CZ" sz="16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cs typeface="Arial" pitchFamily="34" charset="0"/>
              </a:rPr>
              <a:t>tl</a:t>
            </a:r>
            <a:r>
              <a:rPr lang="cs-CZ" sz="1600" dirty="0" smtClean="0">
                <a:solidFill>
                  <a:schemeClr val="tx1"/>
                </a:solidFill>
                <a:cs typeface="Arial" pitchFamily="34" charset="0"/>
              </a:rPr>
              <a:t>. 300 mm, </a:t>
            </a:r>
            <a:r>
              <a:rPr lang="cs-CZ" sz="1600" dirty="0" err="1" smtClean="0">
                <a:solidFill>
                  <a:schemeClr val="tx1"/>
                </a:solidFill>
                <a:cs typeface="Arial" pitchFamily="34" charset="0"/>
              </a:rPr>
              <a:t>Heluz</a:t>
            </a:r>
            <a:r>
              <a:rPr lang="cs-CZ" sz="1600" dirty="0" smtClean="0">
                <a:solidFill>
                  <a:schemeClr val="tx1"/>
                </a:solidFill>
                <a:cs typeface="Arial" pitchFamily="34" charset="0"/>
              </a:rPr>
              <a:t> AKU 30/33,3 MK, P15 </a:t>
            </a:r>
            <a:r>
              <a:rPr lang="cs-CZ" sz="1600" dirty="0" err="1" smtClean="0">
                <a:solidFill>
                  <a:schemeClr val="tx1"/>
                </a:solidFill>
                <a:cs typeface="Arial" pitchFamily="34" charset="0"/>
              </a:rPr>
              <a:t>tl</a:t>
            </a:r>
            <a:r>
              <a:rPr lang="cs-CZ" sz="1600" dirty="0" smtClean="0">
                <a:solidFill>
                  <a:schemeClr val="tx1"/>
                </a:solidFill>
                <a:cs typeface="Arial" pitchFamily="34" charset="0"/>
              </a:rPr>
              <a:t>. 300 mm, </a:t>
            </a:r>
            <a:r>
              <a:rPr lang="cs-CZ" sz="1600" dirty="0" err="1" smtClean="0">
                <a:solidFill>
                  <a:schemeClr val="tx1"/>
                </a:solidFill>
                <a:cs typeface="Arial" pitchFamily="34" charset="0"/>
              </a:rPr>
              <a:t>Heluz</a:t>
            </a:r>
            <a:r>
              <a:rPr lang="cs-CZ" sz="1600" dirty="0" smtClean="0">
                <a:solidFill>
                  <a:schemeClr val="tx1"/>
                </a:solidFill>
                <a:cs typeface="Arial" pitchFamily="34" charset="0"/>
              </a:rPr>
              <a:t> AKU 20 </a:t>
            </a:r>
            <a:r>
              <a:rPr lang="cs-CZ" sz="1600" dirty="0" err="1" smtClean="0">
                <a:solidFill>
                  <a:schemeClr val="tx1"/>
                </a:solidFill>
                <a:cs typeface="Arial" pitchFamily="34" charset="0"/>
              </a:rPr>
              <a:t>tl</a:t>
            </a:r>
            <a:r>
              <a:rPr lang="cs-CZ" sz="1600" dirty="0" smtClean="0">
                <a:solidFill>
                  <a:schemeClr val="tx1"/>
                </a:solidFill>
                <a:cs typeface="Arial" pitchFamily="34" charset="0"/>
              </a:rPr>
              <a:t>. 200 mm</a:t>
            </a:r>
            <a:endParaRPr lang="cs-CZ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49796" y="1196752"/>
            <a:ext cx="244827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61764" y="4725144"/>
            <a:ext cx="316835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č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. 9 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– Řez B-B´ 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(zdroj: vlastní)</a:t>
            </a:r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1268760"/>
            <a:ext cx="261764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1196752"/>
            <a:ext cx="189756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630916" y="0"/>
            <a:ext cx="1557909" cy="155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80728"/>
            <a:ext cx="8326660" cy="366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ástupný symbol pro obsah 4"/>
          <p:cNvSpPr txBox="1">
            <a:spLocks/>
          </p:cNvSpPr>
          <p:nvPr/>
        </p:nvSpPr>
        <p:spPr>
          <a:xfrm>
            <a:off x="5878388" y="4797152"/>
            <a:ext cx="5400600" cy="4516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Překlady: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HELUZ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23,8 A HELUZ 11,5</a:t>
            </a: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</a:pPr>
            <a:r>
              <a:rPr lang="cs-CZ" sz="1600" b="1" dirty="0" smtClean="0"/>
              <a:t>Strop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lang="cs-CZ" sz="1600" dirty="0" smtClean="0"/>
              <a:t> z keramicko-betonových nosníků HELUZ 160 x 175</a:t>
            </a:r>
            <a:br>
              <a:rPr lang="cs-CZ" sz="1600" dirty="0" smtClean="0"/>
            </a:br>
            <a:r>
              <a:rPr lang="cs-CZ" sz="1600" dirty="0" smtClean="0"/>
              <a:t> a vložek HELUZ MIAKO (celková </a:t>
            </a:r>
            <a:r>
              <a:rPr lang="cs-CZ" sz="1600" dirty="0" err="1" smtClean="0"/>
              <a:t>tl</a:t>
            </a:r>
            <a:r>
              <a:rPr lang="cs-CZ" sz="1600" dirty="0" smtClean="0"/>
              <a:t>. 250 mm)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Zástupný symbol pro obsah 4"/>
          <p:cNvSpPr txBox="1">
            <a:spLocks/>
          </p:cNvSpPr>
          <p:nvPr/>
        </p:nvSpPr>
        <p:spPr>
          <a:xfrm>
            <a:off x="8182644" y="1556792"/>
            <a:ext cx="4752528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tabLst/>
              <a:defRPr/>
            </a:pPr>
            <a:r>
              <a:rPr lang="cs-CZ" sz="1600" b="1" u="sng" dirty="0" smtClean="0"/>
              <a:t>Tepelné izolace</a:t>
            </a:r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Podlaha: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cs-CZ" sz="1600" dirty="0" err="1" smtClean="0"/>
              <a:t>Styro</a:t>
            </a:r>
            <a:r>
              <a:rPr lang="cs-CZ" sz="1600" dirty="0" smtClean="0"/>
              <a:t> EPS 150 S </a:t>
            </a:r>
            <a:r>
              <a:rPr lang="cs-CZ" sz="1600" dirty="0" err="1" smtClean="0"/>
              <a:t>Stabil</a:t>
            </a:r>
            <a:r>
              <a:rPr lang="cs-CZ" sz="1600" dirty="0" smtClean="0"/>
              <a:t>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	     </a:t>
            </a:r>
            <a:r>
              <a:rPr lang="cs-CZ" sz="1600" dirty="0" err="1" smtClean="0"/>
              <a:t>tl</a:t>
            </a:r>
            <a:r>
              <a:rPr lang="cs-CZ" sz="1600" dirty="0" smtClean="0"/>
              <a:t>. 150 mm </a:t>
            </a: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</a:pPr>
            <a:r>
              <a:rPr lang="cs-CZ" sz="1600" b="1" dirty="0" smtClean="0"/>
              <a:t>Sokl:  </a:t>
            </a:r>
            <a:r>
              <a:rPr lang="cs-CZ" sz="1600" dirty="0" err="1" smtClean="0"/>
              <a:t>Isover</a:t>
            </a:r>
            <a:r>
              <a:rPr lang="cs-CZ" sz="1600" dirty="0" smtClean="0"/>
              <a:t> EPS Perimetr </a:t>
            </a:r>
            <a:r>
              <a:rPr lang="cs-CZ" sz="1600" dirty="0" err="1" smtClean="0"/>
              <a:t>tl</a:t>
            </a:r>
            <a:r>
              <a:rPr lang="cs-CZ" sz="1600" dirty="0" smtClean="0"/>
              <a:t>. 160 mm</a:t>
            </a: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</a:pPr>
            <a:r>
              <a:rPr lang="cs-CZ" sz="1600" b="1" dirty="0" smtClean="0"/>
              <a:t>Obvodové zdivo: </a:t>
            </a:r>
            <a:r>
              <a:rPr lang="cs-CZ" sz="1600" dirty="0" err="1" smtClean="0"/>
              <a:t>Rockwool</a:t>
            </a:r>
            <a:r>
              <a:rPr lang="cs-CZ" sz="1600" dirty="0" smtClean="0"/>
              <a:t> </a:t>
            </a:r>
            <a:r>
              <a:rPr lang="cs-CZ" sz="1600" dirty="0" err="1" smtClean="0"/>
              <a:t>Fasrock</a:t>
            </a:r>
            <a:r>
              <a:rPr lang="cs-CZ" sz="1600" dirty="0" smtClean="0"/>
              <a:t> LL</a:t>
            </a:r>
            <a:br>
              <a:rPr lang="cs-CZ" sz="1600" dirty="0" smtClean="0"/>
            </a:br>
            <a:r>
              <a:rPr lang="cs-CZ" sz="1600" dirty="0" smtClean="0"/>
              <a:t>	                 </a:t>
            </a:r>
            <a:r>
              <a:rPr lang="cs-CZ" sz="1600" dirty="0" err="1" smtClean="0"/>
              <a:t>tl</a:t>
            </a:r>
            <a:r>
              <a:rPr lang="cs-CZ" sz="1600" dirty="0" smtClean="0"/>
              <a:t>. 200 mm </a:t>
            </a: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</a:pPr>
            <a:r>
              <a:rPr lang="cs-CZ" sz="1600" b="1" dirty="0" smtClean="0"/>
              <a:t>Střecha: </a:t>
            </a:r>
            <a:r>
              <a:rPr lang="cs-CZ" sz="1600" dirty="0" smtClean="0"/>
              <a:t> </a:t>
            </a:r>
            <a:r>
              <a:rPr lang="cs-CZ" sz="1600" dirty="0" err="1" smtClean="0"/>
              <a:t>Rockwool</a:t>
            </a:r>
            <a:r>
              <a:rPr lang="cs-CZ" sz="1600" dirty="0" smtClean="0"/>
              <a:t> </a:t>
            </a:r>
            <a:r>
              <a:rPr lang="cs-CZ" sz="1600" dirty="0" err="1" smtClean="0"/>
              <a:t>Monrock</a:t>
            </a:r>
            <a:r>
              <a:rPr lang="cs-CZ" sz="1600" dirty="0" smtClean="0"/>
              <a:t> Max </a:t>
            </a:r>
            <a:r>
              <a:rPr lang="cs-CZ" sz="1600" dirty="0" smtClean="0"/>
              <a:t>E</a:t>
            </a:r>
            <a:br>
              <a:rPr lang="cs-CZ" sz="1600" dirty="0" smtClean="0"/>
            </a:br>
            <a:r>
              <a:rPr lang="cs-CZ" sz="1600" dirty="0" smtClean="0"/>
              <a:t>	    </a:t>
            </a:r>
            <a:r>
              <a:rPr lang="cs-CZ" sz="1600" dirty="0" err="1" smtClean="0"/>
              <a:t>tl</a:t>
            </a:r>
            <a:r>
              <a:rPr lang="cs-CZ" sz="1600" dirty="0" smtClean="0"/>
              <a:t>. 250 mm</a:t>
            </a: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</a:pPr>
            <a:r>
              <a:rPr lang="cs-CZ" sz="1600" dirty="0" smtClean="0"/>
              <a:t>    + </a:t>
            </a:r>
            <a:r>
              <a:rPr lang="cs-CZ" sz="1600" dirty="0" smtClean="0"/>
              <a:t>spádové </a:t>
            </a:r>
            <a:r>
              <a:rPr lang="cs-CZ" sz="1600" dirty="0" smtClean="0"/>
              <a:t>klíny</a:t>
            </a:r>
            <a:r>
              <a:rPr lang="cs-CZ" sz="1600" dirty="0" smtClean="0"/>
              <a:t> </a:t>
            </a:r>
            <a:r>
              <a:rPr lang="cs-CZ" sz="1600" dirty="0" err="1" smtClean="0"/>
              <a:t>Rockwool</a:t>
            </a:r>
            <a:r>
              <a:rPr lang="cs-CZ" sz="1600" dirty="0" smtClean="0"/>
              <a:t> </a:t>
            </a:r>
            <a:r>
              <a:rPr lang="cs-CZ" sz="1600" dirty="0" err="1" smtClean="0"/>
              <a:t>Rockfall</a:t>
            </a:r>
            <a:r>
              <a:rPr lang="cs-CZ" sz="1400" dirty="0" smtClean="0"/>
              <a:t>	</a:t>
            </a: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</a:pPr>
            <a:endParaRPr lang="cs-CZ" sz="1400" dirty="0" smtClean="0"/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89756" y="980728"/>
            <a:ext cx="10081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3504" r="7246"/>
          <a:stretch>
            <a:fillRect/>
          </a:stretch>
        </p:blipFill>
        <p:spPr bwMode="auto">
          <a:xfrm>
            <a:off x="1269876" y="692696"/>
            <a:ext cx="8757622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820" y="0"/>
            <a:ext cx="9289032" cy="778768"/>
          </a:xfrm>
        </p:spPr>
        <p:txBody>
          <a:bodyPr rtlCol="0"/>
          <a:lstStyle/>
          <a:p>
            <a:r>
              <a:rPr lang="cs-CZ" dirty="0" smtClean="0"/>
              <a:t>DETAIL SOKLU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0" y="1268760"/>
            <a:ext cx="261764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1196752"/>
            <a:ext cx="189756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2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630916" y="0"/>
            <a:ext cx="1557909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6094412" y="4869160"/>
            <a:ext cx="3960440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022404" y="6309320"/>
            <a:ext cx="32403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č. 10 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– Detail soklu 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(zdroj: vlastní)</a:t>
            </a:r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820" y="0"/>
            <a:ext cx="9289032" cy="778768"/>
          </a:xfrm>
        </p:spPr>
        <p:txBody>
          <a:bodyPr rtlCol="0"/>
          <a:lstStyle/>
          <a:p>
            <a:r>
              <a:rPr lang="cs-CZ" dirty="0" smtClean="0"/>
              <a:t>DETAIL BALKÓNU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0" y="1268760"/>
            <a:ext cx="261764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1196752"/>
            <a:ext cx="189756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630916" y="0"/>
            <a:ext cx="1557909" cy="155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t="4357" r="651" b="4149"/>
          <a:stretch>
            <a:fillRect/>
          </a:stretch>
        </p:blipFill>
        <p:spPr bwMode="auto">
          <a:xfrm>
            <a:off x="981843" y="836712"/>
            <a:ext cx="8718683" cy="56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5662364" y="5157192"/>
            <a:ext cx="4104456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086300" y="6237312"/>
            <a:ext cx="316835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č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. 11 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– Detail balkónu 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(zdroj: vlastní)</a:t>
            </a:r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9836" y="404664"/>
            <a:ext cx="9289032" cy="778768"/>
          </a:xfrm>
        </p:spPr>
        <p:txBody>
          <a:bodyPr rtlCol="0">
            <a:normAutofit fontScale="9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VYHODNOCENÍ SOUČINITELŮ PROSTUPŮ TEPLA OBALOVÝCH KONSTRUKCÍ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9796" y="1412776"/>
            <a:ext cx="10801200" cy="5445224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Stěna vnější</a:t>
            </a:r>
            <a:r>
              <a:rPr lang="cs-CZ" dirty="0" smtClean="0">
                <a:solidFill>
                  <a:schemeClr val="tx1"/>
                </a:solidFill>
              </a:rPr>
              <a:t> = U</a:t>
            </a:r>
            <a:r>
              <a:rPr lang="cs-CZ" baseline="-25000" dirty="0" smtClean="0">
                <a:solidFill>
                  <a:schemeClr val="tx1"/>
                </a:solidFill>
              </a:rPr>
              <a:t>pas</a:t>
            </a:r>
            <a:r>
              <a:rPr lang="cs-CZ" dirty="0" smtClean="0">
                <a:solidFill>
                  <a:schemeClr val="tx1"/>
                </a:solidFill>
              </a:rPr>
              <a:t>,</a:t>
            </a:r>
            <a:r>
              <a:rPr lang="cs-CZ" baseline="-25000" dirty="0" smtClean="0">
                <a:solidFill>
                  <a:schemeClr val="tx1"/>
                </a:solidFill>
              </a:rPr>
              <a:t>20</a:t>
            </a:r>
            <a:r>
              <a:rPr lang="cs-CZ" dirty="0" smtClean="0">
                <a:solidFill>
                  <a:schemeClr val="tx1"/>
                </a:solidFill>
              </a:rPr>
              <a:t> = </a:t>
            </a:r>
            <a:r>
              <a:rPr lang="cs-CZ" b="1" dirty="0" smtClean="0">
                <a:solidFill>
                  <a:schemeClr val="tx1"/>
                </a:solidFill>
              </a:rPr>
              <a:t>0,12 – 0,18 </a:t>
            </a:r>
            <a:r>
              <a:rPr lang="cs-CZ" dirty="0" err="1" smtClean="0">
                <a:solidFill>
                  <a:schemeClr val="tx1"/>
                </a:solidFill>
              </a:rPr>
              <a:t>W.m</a:t>
            </a:r>
            <a:r>
              <a:rPr lang="cs-CZ" baseline="30000" dirty="0" smtClean="0">
                <a:solidFill>
                  <a:schemeClr val="tx1"/>
                </a:solidFill>
              </a:rPr>
              <a:t>-2</a:t>
            </a:r>
            <a:r>
              <a:rPr lang="cs-CZ" dirty="0" smtClean="0">
                <a:solidFill>
                  <a:schemeClr val="tx1"/>
                </a:solidFill>
              </a:rPr>
              <a:t>.K</a:t>
            </a:r>
            <a:r>
              <a:rPr lang="cs-CZ" baseline="30000" dirty="0" smtClean="0">
                <a:solidFill>
                  <a:schemeClr val="tx1"/>
                </a:solidFill>
              </a:rPr>
              <a:t>-1 </a:t>
            </a:r>
            <a:r>
              <a:rPr lang="cs-CZ" dirty="0" smtClean="0">
                <a:solidFill>
                  <a:schemeClr val="tx1"/>
                </a:solidFill>
              </a:rPr>
              <a:t>≥ U</a:t>
            </a:r>
            <a:r>
              <a:rPr lang="cs-CZ" baseline="-25000" dirty="0" smtClean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=</a:t>
            </a:r>
            <a:r>
              <a:rPr lang="cs-CZ" b="1" u="sng" dirty="0" smtClean="0">
                <a:solidFill>
                  <a:schemeClr val="tx1"/>
                </a:solidFill>
              </a:rPr>
              <a:t> </a:t>
            </a:r>
            <a:r>
              <a:rPr lang="cs-CZ" b="1" u="sng" dirty="0" smtClean="0">
                <a:solidFill>
                  <a:schemeClr val="tx1"/>
                </a:solidFill>
              </a:rPr>
              <a:t>0,158 </a:t>
            </a:r>
            <a:r>
              <a:rPr lang="cs-CZ" b="1" dirty="0" err="1" smtClean="0">
                <a:solidFill>
                  <a:schemeClr val="tx1"/>
                </a:solidFill>
              </a:rPr>
              <a:t>W.m</a:t>
            </a:r>
            <a:r>
              <a:rPr lang="cs-CZ" b="1" baseline="30000" dirty="0" smtClean="0">
                <a:solidFill>
                  <a:schemeClr val="tx1"/>
                </a:solidFill>
              </a:rPr>
              <a:t>-2</a:t>
            </a:r>
            <a:r>
              <a:rPr lang="cs-CZ" b="1" dirty="0" smtClean="0">
                <a:solidFill>
                  <a:schemeClr val="tx1"/>
                </a:solidFill>
              </a:rPr>
              <a:t>.K</a:t>
            </a:r>
            <a:r>
              <a:rPr lang="cs-CZ" b="1" baseline="30000" dirty="0" smtClean="0">
                <a:solidFill>
                  <a:schemeClr val="tx1"/>
                </a:solidFill>
              </a:rPr>
              <a:t>-1</a:t>
            </a:r>
            <a:endParaRPr lang="cs-CZ" dirty="0" smtClean="0">
              <a:solidFill>
                <a:schemeClr val="tx1"/>
              </a:solidFill>
            </a:endParaRPr>
          </a:p>
          <a:p>
            <a:pPr lvl="0"/>
            <a:r>
              <a:rPr lang="cs-CZ" b="1" dirty="0" smtClean="0">
                <a:solidFill>
                  <a:schemeClr val="tx1"/>
                </a:solidFill>
              </a:rPr>
              <a:t>Střecha plochá a šikmá se sklonem do 45° včetně</a:t>
            </a:r>
            <a:r>
              <a:rPr lang="cs-CZ" dirty="0" smtClean="0">
                <a:solidFill>
                  <a:schemeClr val="tx1"/>
                </a:solidFill>
              </a:rPr>
              <a:t> = U</a:t>
            </a:r>
            <a:r>
              <a:rPr lang="cs-CZ" baseline="-25000" dirty="0" smtClean="0">
                <a:solidFill>
                  <a:schemeClr val="tx1"/>
                </a:solidFill>
              </a:rPr>
              <a:t>pas</a:t>
            </a:r>
            <a:r>
              <a:rPr lang="cs-CZ" dirty="0" smtClean="0">
                <a:solidFill>
                  <a:schemeClr val="tx1"/>
                </a:solidFill>
              </a:rPr>
              <a:t>,</a:t>
            </a:r>
            <a:r>
              <a:rPr lang="cs-CZ" baseline="-25000" dirty="0" smtClean="0">
                <a:solidFill>
                  <a:schemeClr val="tx1"/>
                </a:solidFill>
              </a:rPr>
              <a:t>20</a:t>
            </a:r>
            <a:r>
              <a:rPr lang="cs-CZ" dirty="0" smtClean="0">
                <a:solidFill>
                  <a:schemeClr val="tx1"/>
                </a:solidFill>
              </a:rPr>
              <a:t> = </a:t>
            </a:r>
            <a:r>
              <a:rPr lang="cs-CZ" b="1" dirty="0" smtClean="0">
                <a:solidFill>
                  <a:schemeClr val="tx1"/>
                </a:solidFill>
              </a:rPr>
              <a:t>0,15 – 0,10 </a:t>
            </a:r>
            <a:r>
              <a:rPr lang="cs-CZ" dirty="0" smtClean="0">
                <a:solidFill>
                  <a:schemeClr val="tx1"/>
                </a:solidFill>
              </a:rPr>
              <a:t>[</a:t>
            </a:r>
            <a:r>
              <a:rPr lang="cs-CZ" dirty="0" err="1" smtClean="0">
                <a:solidFill>
                  <a:schemeClr val="tx1"/>
                </a:solidFill>
              </a:rPr>
              <a:t>W.m</a:t>
            </a:r>
            <a:r>
              <a:rPr lang="cs-CZ" baseline="30000" dirty="0" smtClean="0">
                <a:solidFill>
                  <a:schemeClr val="tx1"/>
                </a:solidFill>
              </a:rPr>
              <a:t>-2</a:t>
            </a:r>
            <a:r>
              <a:rPr lang="cs-CZ" dirty="0" smtClean="0">
                <a:solidFill>
                  <a:schemeClr val="tx1"/>
                </a:solidFill>
              </a:rPr>
              <a:t>.K</a:t>
            </a:r>
            <a:r>
              <a:rPr lang="cs-CZ" baseline="30000" dirty="0" smtClean="0">
                <a:solidFill>
                  <a:schemeClr val="tx1"/>
                </a:solidFill>
              </a:rPr>
              <a:t>-1</a:t>
            </a:r>
            <a:r>
              <a:rPr lang="cs-CZ" dirty="0" smtClean="0">
                <a:solidFill>
                  <a:schemeClr val="tx1"/>
                </a:solidFill>
              </a:rPr>
              <a:t>] 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≥ </a:t>
            </a:r>
            <a:r>
              <a:rPr lang="cs-CZ" dirty="0" smtClean="0">
                <a:solidFill>
                  <a:schemeClr val="tx1"/>
                </a:solidFill>
              </a:rPr>
              <a:t>U</a:t>
            </a:r>
            <a:r>
              <a:rPr lang="cs-CZ" baseline="-25000" dirty="0" smtClean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=</a:t>
            </a:r>
            <a:r>
              <a:rPr lang="cs-CZ" b="1" u="sng" dirty="0" smtClean="0">
                <a:solidFill>
                  <a:schemeClr val="tx1"/>
                </a:solidFill>
              </a:rPr>
              <a:t> </a:t>
            </a:r>
            <a:r>
              <a:rPr lang="cs-CZ" b="1" u="sng" dirty="0" smtClean="0">
                <a:solidFill>
                  <a:schemeClr val="tx1"/>
                </a:solidFill>
              </a:rPr>
              <a:t>0,141 </a:t>
            </a:r>
            <a:r>
              <a:rPr lang="cs-CZ" b="1" dirty="0" err="1" smtClean="0">
                <a:solidFill>
                  <a:schemeClr val="tx1"/>
                </a:solidFill>
              </a:rPr>
              <a:t>W.m</a:t>
            </a:r>
            <a:r>
              <a:rPr lang="cs-CZ" b="1" baseline="30000" dirty="0" smtClean="0">
                <a:solidFill>
                  <a:schemeClr val="tx1"/>
                </a:solidFill>
              </a:rPr>
              <a:t>-2</a:t>
            </a:r>
            <a:r>
              <a:rPr lang="cs-CZ" b="1" dirty="0" smtClean="0">
                <a:solidFill>
                  <a:schemeClr val="tx1"/>
                </a:solidFill>
              </a:rPr>
              <a:t>.K</a:t>
            </a:r>
            <a:r>
              <a:rPr lang="cs-CZ" b="1" baseline="30000" dirty="0" smtClean="0">
                <a:solidFill>
                  <a:schemeClr val="tx1"/>
                </a:solidFill>
              </a:rPr>
              <a:t>-1</a:t>
            </a:r>
            <a:endParaRPr lang="cs-CZ" dirty="0" smtClean="0">
              <a:solidFill>
                <a:schemeClr val="tx1"/>
              </a:solidFill>
            </a:endParaRPr>
          </a:p>
          <a:p>
            <a:pPr lvl="0"/>
            <a:r>
              <a:rPr lang="cs-CZ" b="1" dirty="0" smtClean="0">
                <a:solidFill>
                  <a:schemeClr val="tx1"/>
                </a:solidFill>
              </a:rPr>
              <a:t>Terasa (plochá střecha) </a:t>
            </a:r>
            <a:r>
              <a:rPr lang="cs-CZ" dirty="0" smtClean="0">
                <a:solidFill>
                  <a:schemeClr val="tx1"/>
                </a:solidFill>
              </a:rPr>
              <a:t>= </a:t>
            </a:r>
            <a:r>
              <a:rPr lang="cs-CZ" dirty="0" err="1" smtClean="0">
                <a:solidFill>
                  <a:schemeClr val="tx1"/>
                </a:solidFill>
              </a:rPr>
              <a:t>Urec</a:t>
            </a:r>
            <a:r>
              <a:rPr lang="cs-CZ" dirty="0" smtClean="0">
                <a:solidFill>
                  <a:schemeClr val="tx1"/>
                </a:solidFill>
              </a:rPr>
              <a:t>,</a:t>
            </a:r>
            <a:r>
              <a:rPr lang="cs-CZ" baseline="-25000" dirty="0" smtClean="0">
                <a:solidFill>
                  <a:schemeClr val="tx1"/>
                </a:solidFill>
              </a:rPr>
              <a:t>20</a:t>
            </a:r>
            <a:r>
              <a:rPr lang="cs-CZ" dirty="0" smtClean="0">
                <a:solidFill>
                  <a:schemeClr val="tx1"/>
                </a:solidFill>
              </a:rPr>
              <a:t> = U</a:t>
            </a:r>
            <a:r>
              <a:rPr lang="cs-CZ" baseline="-25000" dirty="0" smtClean="0">
                <a:solidFill>
                  <a:schemeClr val="tx1"/>
                </a:solidFill>
              </a:rPr>
              <a:t>pas</a:t>
            </a:r>
            <a:r>
              <a:rPr lang="cs-CZ" dirty="0" smtClean="0">
                <a:solidFill>
                  <a:schemeClr val="tx1"/>
                </a:solidFill>
              </a:rPr>
              <a:t>,</a:t>
            </a:r>
            <a:r>
              <a:rPr lang="cs-CZ" baseline="-25000" dirty="0" smtClean="0">
                <a:solidFill>
                  <a:schemeClr val="tx1"/>
                </a:solidFill>
              </a:rPr>
              <a:t>20</a:t>
            </a:r>
            <a:r>
              <a:rPr lang="cs-CZ" dirty="0" smtClean="0">
                <a:solidFill>
                  <a:schemeClr val="tx1"/>
                </a:solidFill>
              </a:rPr>
              <a:t> = </a:t>
            </a:r>
            <a:r>
              <a:rPr lang="cs-CZ" b="1" dirty="0" smtClean="0">
                <a:solidFill>
                  <a:schemeClr val="tx1"/>
                </a:solidFill>
              </a:rPr>
              <a:t>0,15 – 0,10 </a:t>
            </a:r>
            <a:r>
              <a:rPr lang="cs-CZ" dirty="0" smtClean="0">
                <a:solidFill>
                  <a:schemeClr val="tx1"/>
                </a:solidFill>
              </a:rPr>
              <a:t>[</a:t>
            </a:r>
            <a:r>
              <a:rPr lang="cs-CZ" dirty="0" err="1" smtClean="0">
                <a:solidFill>
                  <a:schemeClr val="tx1"/>
                </a:solidFill>
              </a:rPr>
              <a:t>W.m</a:t>
            </a:r>
            <a:r>
              <a:rPr lang="cs-CZ" baseline="30000" dirty="0" smtClean="0">
                <a:solidFill>
                  <a:schemeClr val="tx1"/>
                </a:solidFill>
              </a:rPr>
              <a:t>-2</a:t>
            </a:r>
            <a:r>
              <a:rPr lang="cs-CZ" dirty="0" smtClean="0">
                <a:solidFill>
                  <a:schemeClr val="tx1"/>
                </a:solidFill>
              </a:rPr>
              <a:t>.K</a:t>
            </a:r>
            <a:r>
              <a:rPr lang="cs-CZ" baseline="30000" dirty="0" smtClean="0">
                <a:solidFill>
                  <a:schemeClr val="tx1"/>
                </a:solidFill>
              </a:rPr>
              <a:t>-1</a:t>
            </a:r>
            <a:r>
              <a:rPr lang="cs-CZ" dirty="0" smtClean="0">
                <a:solidFill>
                  <a:schemeClr val="tx1"/>
                </a:solidFill>
              </a:rPr>
              <a:t>]</a:t>
            </a: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	 </a:t>
            </a:r>
            <a:r>
              <a:rPr lang="cs-CZ" dirty="0" smtClean="0">
                <a:solidFill>
                  <a:schemeClr val="tx1"/>
                </a:solidFill>
              </a:rPr>
              <a:t>≥ U</a:t>
            </a:r>
            <a:r>
              <a:rPr lang="cs-CZ" baseline="-25000" dirty="0" smtClean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=</a:t>
            </a:r>
            <a:r>
              <a:rPr lang="cs-CZ" b="1" u="sng" dirty="0" smtClean="0">
                <a:solidFill>
                  <a:schemeClr val="tx1"/>
                </a:solidFill>
              </a:rPr>
              <a:t> </a:t>
            </a:r>
            <a:r>
              <a:rPr lang="cs-CZ" b="1" u="sng" dirty="0" smtClean="0">
                <a:solidFill>
                  <a:schemeClr val="tx1"/>
                </a:solidFill>
              </a:rPr>
              <a:t>0,141 </a:t>
            </a:r>
            <a:r>
              <a:rPr lang="cs-CZ" b="1" dirty="0" err="1" smtClean="0">
                <a:solidFill>
                  <a:schemeClr val="tx1"/>
                </a:solidFill>
              </a:rPr>
              <a:t>W.m</a:t>
            </a:r>
            <a:r>
              <a:rPr lang="cs-CZ" b="1" baseline="30000" dirty="0" smtClean="0">
                <a:solidFill>
                  <a:schemeClr val="tx1"/>
                </a:solidFill>
              </a:rPr>
              <a:t>-2</a:t>
            </a:r>
            <a:r>
              <a:rPr lang="cs-CZ" b="1" dirty="0" smtClean="0">
                <a:solidFill>
                  <a:schemeClr val="tx1"/>
                </a:solidFill>
              </a:rPr>
              <a:t>.K</a:t>
            </a:r>
            <a:r>
              <a:rPr lang="cs-CZ" b="1" baseline="30000" dirty="0" smtClean="0">
                <a:solidFill>
                  <a:schemeClr val="tx1"/>
                </a:solidFill>
              </a:rPr>
              <a:t>-1</a:t>
            </a:r>
            <a:endParaRPr lang="cs-CZ" dirty="0" smtClean="0">
              <a:solidFill>
                <a:schemeClr val="tx1"/>
              </a:solidFill>
            </a:endParaRPr>
          </a:p>
          <a:p>
            <a:pPr lvl="0"/>
            <a:r>
              <a:rPr lang="cs-CZ" b="1" dirty="0" smtClean="0">
                <a:solidFill>
                  <a:schemeClr val="tx1"/>
                </a:solidFill>
              </a:rPr>
              <a:t>Podlaha vytápěného prostoru přilehlá k zemině</a:t>
            </a:r>
            <a:r>
              <a:rPr lang="cs-CZ" dirty="0" smtClean="0">
                <a:solidFill>
                  <a:schemeClr val="tx1"/>
                </a:solidFill>
              </a:rPr>
              <a:t> = U</a:t>
            </a:r>
            <a:r>
              <a:rPr lang="cs-CZ" baseline="-25000" dirty="0" smtClean="0">
                <a:solidFill>
                  <a:schemeClr val="tx1"/>
                </a:solidFill>
              </a:rPr>
              <a:t>pas</a:t>
            </a:r>
            <a:r>
              <a:rPr lang="cs-CZ" dirty="0" smtClean="0">
                <a:solidFill>
                  <a:schemeClr val="tx1"/>
                </a:solidFill>
              </a:rPr>
              <a:t>,</a:t>
            </a:r>
            <a:r>
              <a:rPr lang="cs-CZ" baseline="-25000" dirty="0" smtClean="0">
                <a:solidFill>
                  <a:schemeClr val="tx1"/>
                </a:solidFill>
              </a:rPr>
              <a:t>20</a:t>
            </a:r>
            <a:r>
              <a:rPr lang="cs-CZ" dirty="0" smtClean="0">
                <a:solidFill>
                  <a:schemeClr val="tx1"/>
                </a:solidFill>
              </a:rPr>
              <a:t> = </a:t>
            </a:r>
            <a:r>
              <a:rPr lang="cs-CZ" b="1" dirty="0" smtClean="0">
                <a:solidFill>
                  <a:schemeClr val="tx1"/>
                </a:solidFill>
              </a:rPr>
              <a:t>0,22 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b="1" dirty="0" smtClean="0">
                <a:solidFill>
                  <a:schemeClr val="tx1"/>
                </a:solidFill>
              </a:rPr>
              <a:t>0,15 </a:t>
            </a:r>
            <a:r>
              <a:rPr lang="cs-CZ" dirty="0" smtClean="0">
                <a:solidFill>
                  <a:schemeClr val="tx1"/>
                </a:solidFill>
              </a:rPr>
              <a:t>[</a:t>
            </a:r>
            <a:r>
              <a:rPr lang="cs-CZ" dirty="0" err="1" smtClean="0">
                <a:solidFill>
                  <a:schemeClr val="tx1"/>
                </a:solidFill>
              </a:rPr>
              <a:t>W.m</a:t>
            </a:r>
            <a:r>
              <a:rPr lang="cs-CZ" baseline="30000" dirty="0" smtClean="0">
                <a:solidFill>
                  <a:schemeClr val="tx1"/>
                </a:solidFill>
              </a:rPr>
              <a:t>-2</a:t>
            </a:r>
            <a:r>
              <a:rPr lang="cs-CZ" dirty="0" smtClean="0">
                <a:solidFill>
                  <a:schemeClr val="tx1"/>
                </a:solidFill>
              </a:rPr>
              <a:t>.K</a:t>
            </a:r>
            <a:r>
              <a:rPr lang="cs-CZ" baseline="30000" dirty="0" smtClean="0">
                <a:solidFill>
                  <a:schemeClr val="tx1"/>
                </a:solidFill>
              </a:rPr>
              <a:t>-1</a:t>
            </a:r>
            <a:r>
              <a:rPr lang="cs-CZ" dirty="0" smtClean="0">
                <a:solidFill>
                  <a:schemeClr val="tx1"/>
                </a:solidFill>
              </a:rPr>
              <a:t>]</a:t>
            </a: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	 </a:t>
            </a:r>
            <a:r>
              <a:rPr lang="cs-CZ" dirty="0" smtClean="0">
                <a:solidFill>
                  <a:schemeClr val="tx1"/>
                </a:solidFill>
              </a:rPr>
              <a:t>≥ U</a:t>
            </a:r>
            <a:r>
              <a:rPr lang="cs-CZ" baseline="-25000" dirty="0" smtClean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=</a:t>
            </a:r>
            <a:r>
              <a:rPr lang="cs-CZ" b="1" u="sng" dirty="0" smtClean="0">
                <a:solidFill>
                  <a:schemeClr val="tx1"/>
                </a:solidFill>
              </a:rPr>
              <a:t> 0,215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W.m</a:t>
            </a:r>
            <a:r>
              <a:rPr lang="cs-CZ" b="1" baseline="30000" dirty="0" smtClean="0">
                <a:solidFill>
                  <a:schemeClr val="tx1"/>
                </a:solidFill>
              </a:rPr>
              <a:t>-2</a:t>
            </a:r>
            <a:r>
              <a:rPr lang="cs-CZ" b="1" dirty="0" smtClean="0">
                <a:solidFill>
                  <a:schemeClr val="tx1"/>
                </a:solidFill>
              </a:rPr>
              <a:t>.K</a:t>
            </a:r>
            <a:r>
              <a:rPr lang="cs-CZ" b="1" baseline="30000" dirty="0" smtClean="0">
                <a:solidFill>
                  <a:schemeClr val="tx1"/>
                </a:solidFill>
              </a:rPr>
              <a:t>-1</a:t>
            </a:r>
            <a:endParaRPr lang="cs-CZ" dirty="0" smtClean="0">
              <a:solidFill>
                <a:schemeClr val="tx1"/>
              </a:solidFill>
            </a:endParaRPr>
          </a:p>
          <a:p>
            <a:pPr lvl="0"/>
            <a:r>
              <a:rPr lang="cs-CZ" b="1" dirty="0" smtClean="0">
                <a:solidFill>
                  <a:schemeClr val="tx1"/>
                </a:solidFill>
              </a:rPr>
              <a:t>Výplň otvoru ve vnější stěně a strmé střeše, z vytápěného prostoru do venkovního prostředí, kromě dveří</a:t>
            </a:r>
            <a:r>
              <a:rPr lang="cs-CZ" dirty="0" smtClean="0">
                <a:solidFill>
                  <a:schemeClr val="tx1"/>
                </a:solidFill>
              </a:rPr>
              <a:t> = U</a:t>
            </a:r>
            <a:r>
              <a:rPr lang="cs-CZ" baseline="-25000" dirty="0" smtClean="0">
                <a:solidFill>
                  <a:schemeClr val="tx1"/>
                </a:solidFill>
              </a:rPr>
              <a:t>pas</a:t>
            </a:r>
            <a:r>
              <a:rPr lang="cs-CZ" dirty="0" smtClean="0">
                <a:solidFill>
                  <a:schemeClr val="tx1"/>
                </a:solidFill>
              </a:rPr>
              <a:t>,</a:t>
            </a:r>
            <a:r>
              <a:rPr lang="cs-CZ" baseline="-25000" dirty="0" smtClean="0">
                <a:solidFill>
                  <a:schemeClr val="tx1"/>
                </a:solidFill>
              </a:rPr>
              <a:t>20</a:t>
            </a:r>
            <a:r>
              <a:rPr lang="cs-CZ" dirty="0" smtClean="0">
                <a:solidFill>
                  <a:schemeClr val="tx1"/>
                </a:solidFill>
              </a:rPr>
              <a:t> = </a:t>
            </a:r>
            <a:r>
              <a:rPr lang="cs-CZ" b="1" dirty="0" smtClean="0">
                <a:solidFill>
                  <a:schemeClr val="tx1"/>
                </a:solidFill>
              </a:rPr>
              <a:t>0,8 – 0,6 </a:t>
            </a:r>
            <a:r>
              <a:rPr lang="cs-CZ" dirty="0" smtClean="0">
                <a:solidFill>
                  <a:schemeClr val="tx1"/>
                </a:solidFill>
              </a:rPr>
              <a:t>[</a:t>
            </a:r>
            <a:r>
              <a:rPr lang="cs-CZ" dirty="0" err="1" smtClean="0">
                <a:solidFill>
                  <a:schemeClr val="tx1"/>
                </a:solidFill>
              </a:rPr>
              <a:t>W.m</a:t>
            </a:r>
            <a:r>
              <a:rPr lang="cs-CZ" baseline="30000" dirty="0" smtClean="0">
                <a:solidFill>
                  <a:schemeClr val="tx1"/>
                </a:solidFill>
              </a:rPr>
              <a:t>-2</a:t>
            </a:r>
            <a:r>
              <a:rPr lang="cs-CZ" dirty="0" smtClean="0">
                <a:solidFill>
                  <a:schemeClr val="tx1"/>
                </a:solidFill>
              </a:rPr>
              <a:t>.K</a:t>
            </a:r>
            <a:r>
              <a:rPr lang="cs-CZ" baseline="30000" dirty="0" smtClean="0">
                <a:solidFill>
                  <a:schemeClr val="tx1"/>
                </a:solidFill>
              </a:rPr>
              <a:t>-1</a:t>
            </a:r>
            <a:r>
              <a:rPr lang="cs-CZ" dirty="0" smtClean="0">
                <a:solidFill>
                  <a:schemeClr val="tx1"/>
                </a:solidFill>
              </a:rPr>
              <a:t>] ≥ U</a:t>
            </a:r>
            <a:r>
              <a:rPr lang="cs-CZ" baseline="-25000" dirty="0" smtClean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=</a:t>
            </a:r>
            <a:r>
              <a:rPr lang="cs-CZ" b="1" u="sng" dirty="0" smtClean="0">
                <a:solidFill>
                  <a:schemeClr val="tx1"/>
                </a:solidFill>
              </a:rPr>
              <a:t> 0,71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W.m</a:t>
            </a:r>
            <a:r>
              <a:rPr lang="cs-CZ" b="1" baseline="30000" dirty="0" smtClean="0">
                <a:solidFill>
                  <a:schemeClr val="tx1"/>
                </a:solidFill>
              </a:rPr>
              <a:t>-2</a:t>
            </a:r>
            <a:r>
              <a:rPr lang="cs-CZ" b="1" dirty="0" smtClean="0">
                <a:solidFill>
                  <a:schemeClr val="tx1"/>
                </a:solidFill>
              </a:rPr>
              <a:t>.K</a:t>
            </a:r>
            <a:r>
              <a:rPr lang="cs-CZ" b="1" baseline="30000" dirty="0" smtClean="0">
                <a:solidFill>
                  <a:schemeClr val="tx1"/>
                </a:solidFill>
              </a:rPr>
              <a:t>-1</a:t>
            </a:r>
            <a:endParaRPr lang="cs-CZ" dirty="0" smtClean="0">
              <a:solidFill>
                <a:schemeClr val="tx1"/>
              </a:solidFill>
            </a:endParaRPr>
          </a:p>
          <a:p>
            <a:pPr lvl="0"/>
            <a:r>
              <a:rPr lang="cs-CZ" b="1" dirty="0" smtClean="0">
                <a:solidFill>
                  <a:schemeClr val="tx1"/>
                </a:solidFill>
              </a:rPr>
              <a:t>Dveřní výplň otvoru se sklonem do 45°, z vytápěného prostoru do venkovního prostředí </a:t>
            </a:r>
            <a:r>
              <a:rPr lang="cs-CZ" b="1" dirty="0" smtClean="0">
                <a:solidFill>
                  <a:schemeClr val="tx1"/>
                </a:solidFill>
              </a:rPr>
              <a:t/>
            </a:r>
            <a:br>
              <a:rPr lang="cs-CZ" b="1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(</a:t>
            </a:r>
            <a:r>
              <a:rPr lang="cs-CZ" b="1" dirty="0" smtClean="0">
                <a:solidFill>
                  <a:schemeClr val="tx1"/>
                </a:solidFill>
              </a:rPr>
              <a:t>včetně rámu)</a:t>
            </a:r>
            <a:r>
              <a:rPr lang="cs-CZ" dirty="0" smtClean="0">
                <a:solidFill>
                  <a:schemeClr val="tx1"/>
                </a:solidFill>
              </a:rPr>
              <a:t> = U</a:t>
            </a:r>
            <a:r>
              <a:rPr lang="cs-CZ" baseline="-25000" dirty="0" smtClean="0">
                <a:solidFill>
                  <a:schemeClr val="tx1"/>
                </a:solidFill>
              </a:rPr>
              <a:t>pas</a:t>
            </a:r>
            <a:r>
              <a:rPr lang="cs-CZ" dirty="0" smtClean="0">
                <a:solidFill>
                  <a:schemeClr val="tx1"/>
                </a:solidFill>
              </a:rPr>
              <a:t>,</a:t>
            </a:r>
            <a:r>
              <a:rPr lang="cs-CZ" baseline="-25000" dirty="0" smtClean="0">
                <a:solidFill>
                  <a:schemeClr val="tx1"/>
                </a:solidFill>
              </a:rPr>
              <a:t>20</a:t>
            </a:r>
            <a:r>
              <a:rPr lang="cs-CZ" dirty="0" smtClean="0">
                <a:solidFill>
                  <a:schemeClr val="tx1"/>
                </a:solidFill>
              </a:rPr>
              <a:t> = </a:t>
            </a:r>
            <a:r>
              <a:rPr lang="cs-CZ" b="1" dirty="0" smtClean="0">
                <a:solidFill>
                  <a:schemeClr val="tx1"/>
                </a:solidFill>
              </a:rPr>
              <a:t>0,9 </a:t>
            </a:r>
            <a:r>
              <a:rPr lang="cs-CZ" dirty="0" smtClean="0">
                <a:solidFill>
                  <a:schemeClr val="tx1"/>
                </a:solidFill>
              </a:rPr>
              <a:t>[</a:t>
            </a:r>
            <a:r>
              <a:rPr lang="cs-CZ" dirty="0" err="1" smtClean="0">
                <a:solidFill>
                  <a:schemeClr val="tx1"/>
                </a:solidFill>
              </a:rPr>
              <a:t>W.m</a:t>
            </a:r>
            <a:r>
              <a:rPr lang="cs-CZ" baseline="30000" dirty="0" smtClean="0">
                <a:solidFill>
                  <a:schemeClr val="tx1"/>
                </a:solidFill>
              </a:rPr>
              <a:t>-2</a:t>
            </a:r>
            <a:r>
              <a:rPr lang="cs-CZ" dirty="0" smtClean="0">
                <a:solidFill>
                  <a:schemeClr val="tx1"/>
                </a:solidFill>
              </a:rPr>
              <a:t>.K</a:t>
            </a:r>
            <a:r>
              <a:rPr lang="cs-CZ" baseline="30000" dirty="0" smtClean="0">
                <a:solidFill>
                  <a:schemeClr val="tx1"/>
                </a:solidFill>
              </a:rPr>
              <a:t>-1</a:t>
            </a:r>
            <a:r>
              <a:rPr lang="cs-CZ" dirty="0" smtClean="0">
                <a:solidFill>
                  <a:schemeClr val="tx1"/>
                </a:solidFill>
              </a:rPr>
              <a:t>] ≥ U</a:t>
            </a:r>
            <a:r>
              <a:rPr lang="cs-CZ" baseline="-25000" dirty="0" smtClean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=</a:t>
            </a:r>
            <a:r>
              <a:rPr lang="cs-CZ" b="1" u="sng" dirty="0" smtClean="0">
                <a:solidFill>
                  <a:schemeClr val="tx1"/>
                </a:solidFill>
              </a:rPr>
              <a:t> 0,71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W.m</a:t>
            </a:r>
            <a:r>
              <a:rPr lang="cs-CZ" b="1" baseline="30000" dirty="0" smtClean="0">
                <a:solidFill>
                  <a:schemeClr val="tx1"/>
                </a:solidFill>
              </a:rPr>
              <a:t>-2</a:t>
            </a:r>
            <a:r>
              <a:rPr lang="cs-CZ" b="1" dirty="0" smtClean="0">
                <a:solidFill>
                  <a:schemeClr val="tx1"/>
                </a:solidFill>
              </a:rPr>
              <a:t>.K</a:t>
            </a:r>
            <a:r>
              <a:rPr lang="cs-CZ" b="1" baseline="30000" dirty="0" smtClean="0">
                <a:solidFill>
                  <a:schemeClr val="tx1"/>
                </a:solidFill>
              </a:rPr>
              <a:t>-1</a:t>
            </a: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1268760"/>
            <a:ext cx="261764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1196752"/>
            <a:ext cx="189756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630916" y="0"/>
            <a:ext cx="1557909" cy="1556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9836" y="404664"/>
            <a:ext cx="9289032" cy="778768"/>
          </a:xfrm>
        </p:spPr>
        <p:txBody>
          <a:bodyPr rtlCol="0"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ZÁVĚREČNÉ SHRNUTÍ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93812" y="1556792"/>
            <a:ext cx="10585176" cy="4839072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  <a:cs typeface="Arial" pitchFamily="34" charset="0"/>
              </a:rPr>
              <a:t>Vytvoření projektové dokumentace </a:t>
            </a:r>
            <a:r>
              <a:rPr lang="cs-CZ" sz="2400" b="1" dirty="0" smtClean="0">
                <a:solidFill>
                  <a:schemeClr val="tx1"/>
                </a:solidFill>
                <a:cs typeface="Arial" pitchFamily="34" charset="0"/>
              </a:rPr>
              <a:t>pro</a:t>
            </a:r>
            <a:r>
              <a:rPr lang="cs-CZ" sz="2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  <a:cs typeface="Arial" pitchFamily="34" charset="0"/>
              </a:rPr>
              <a:t>provedení stavby </a:t>
            </a:r>
            <a:r>
              <a:rPr lang="cs-CZ" sz="2400" dirty="0" smtClean="0">
                <a:solidFill>
                  <a:schemeClr val="tx1"/>
                </a:solidFill>
                <a:cs typeface="Arial" pitchFamily="34" charset="0"/>
              </a:rPr>
              <a:t>podle současných vyhlášek a norem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Velká francouzská okna, jež budou bytům dodávat dostatečné osvětlení</a:t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> a proslunění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Navržené obalové konstrukce s výbornými tepelně izolačními vlastnostmi</a:t>
            </a:r>
          </a:p>
          <a:p>
            <a:pPr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   pro ušetření nákladů na vytápění</a:t>
            </a:r>
            <a:endParaRPr lang="cs-CZ" sz="2400" dirty="0" smtClean="0">
              <a:solidFill>
                <a:schemeClr val="tx1"/>
              </a:solidFill>
              <a:cs typeface="Arial" pitchFamily="34" charset="0"/>
            </a:endParaRPr>
          </a:p>
          <a:p>
            <a:r>
              <a:rPr lang="cs-CZ" sz="2400" dirty="0" smtClean="0">
                <a:solidFill>
                  <a:schemeClr val="tx1"/>
                </a:solidFill>
                <a:cs typeface="Arial" pitchFamily="34" charset="0"/>
              </a:rPr>
              <a:t>Použití materiálů firmy </a:t>
            </a:r>
            <a:r>
              <a:rPr lang="cs-CZ" sz="2400" b="1" dirty="0" smtClean="0">
                <a:solidFill>
                  <a:schemeClr val="tx1"/>
                </a:solidFill>
                <a:cs typeface="Arial" pitchFamily="34" charset="0"/>
              </a:rPr>
              <a:t>HELUZ</a:t>
            </a:r>
            <a:endParaRPr lang="cs-CZ" sz="2400" dirty="0" smtClean="0">
              <a:solidFill>
                <a:schemeClr val="tx1"/>
              </a:solidFill>
              <a:cs typeface="Arial" pitchFamily="34" charset="0"/>
            </a:endParaRPr>
          </a:p>
          <a:p>
            <a:r>
              <a:rPr lang="cs-CZ" sz="2400" dirty="0" smtClean="0">
                <a:solidFill>
                  <a:schemeClr val="tx1"/>
                </a:solidFill>
                <a:cs typeface="Arial" pitchFamily="34" charset="0"/>
              </a:rPr>
              <a:t>Vytvoření objektu spojením bytového domu a služeb</a:t>
            </a:r>
          </a:p>
          <a:p>
            <a:r>
              <a:rPr lang="cs-CZ" sz="2400" dirty="0" smtClean="0">
                <a:solidFill>
                  <a:schemeClr val="tx1"/>
                </a:solidFill>
                <a:cs typeface="Arial" pitchFamily="34" charset="0"/>
              </a:rPr>
              <a:t>Spojení = účelný celek s příjemným moderním vzhledem</a:t>
            </a:r>
          </a:p>
          <a:p>
            <a:pPr lvl="0"/>
            <a:endParaRPr lang="cs-CZ" sz="2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sz="22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1268760"/>
            <a:ext cx="261764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1196752"/>
            <a:ext cx="189756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630916" y="0"/>
            <a:ext cx="1557909" cy="1556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9836" y="404664"/>
            <a:ext cx="9289032" cy="778768"/>
          </a:xfrm>
        </p:spPr>
        <p:txBody>
          <a:bodyPr rtlCol="0">
            <a:normAutofit fontScale="9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OTÁZKY OPONENTA DIPLOMOVÉ PRÁCE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93812" y="1556792"/>
            <a:ext cx="10585176" cy="4839072"/>
          </a:xfrm>
        </p:spPr>
        <p:txBody>
          <a:bodyPr>
            <a:normAutofit/>
          </a:bodyPr>
          <a:lstStyle/>
          <a:p>
            <a:pPr lvl="0"/>
            <a:r>
              <a:rPr lang="cs-CZ" sz="2400" dirty="0" smtClean="0">
                <a:solidFill>
                  <a:schemeClr val="tx1"/>
                </a:solidFill>
              </a:rPr>
              <a:t>Z jakého důvodu byl zpracován energetický štítek budovy? Tento způsob se již delší dobu nevyužívá.</a:t>
            </a:r>
          </a:p>
          <a:p>
            <a:pPr lvl="0"/>
            <a:endParaRPr lang="cs-CZ" sz="2400" dirty="0" smtClean="0">
              <a:solidFill>
                <a:schemeClr val="tx1"/>
              </a:solidFill>
            </a:endParaRPr>
          </a:p>
          <a:p>
            <a:pPr lvl="0"/>
            <a:r>
              <a:rPr lang="cs-CZ" sz="2400" dirty="0" smtClean="0">
                <a:solidFill>
                  <a:schemeClr val="tx1"/>
                </a:solidFill>
              </a:rPr>
              <a:t>Student posoudil jednotlivé konstrukce na součinitel prostu tepla, proč také nebyly posouzeny dělící konstrukce na vzduchovou neprůzvučnost? Oba parametry je dle vyhlášky 268/2009 Sb. splnit. Nebo se snad akustika považuje jako druhořadá? </a:t>
            </a:r>
          </a:p>
          <a:p>
            <a:pPr lvl="0"/>
            <a:endParaRPr lang="cs-CZ" sz="2400" dirty="0" smtClean="0">
              <a:solidFill>
                <a:schemeClr val="tx1"/>
              </a:solidFill>
            </a:endParaRPr>
          </a:p>
          <a:p>
            <a:pPr lvl="0"/>
            <a:r>
              <a:rPr lang="cs-CZ" sz="2400" dirty="0" smtClean="0">
                <a:solidFill>
                  <a:schemeClr val="tx1"/>
                </a:solidFill>
              </a:rPr>
              <a:t>Jakými opatřeními by bylo možné dosáhnout nižší měrné potřeby tepla </a:t>
            </a:r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>na </a:t>
            </a:r>
            <a:r>
              <a:rPr lang="cs-CZ" sz="2400" dirty="0" smtClean="0">
                <a:solidFill>
                  <a:schemeClr val="tx1"/>
                </a:solidFill>
              </a:rPr>
              <a:t>vytápění? </a:t>
            </a:r>
            <a:endParaRPr lang="cs-CZ" sz="22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1268760"/>
            <a:ext cx="261764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1196752"/>
            <a:ext cx="189756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630916" y="0"/>
            <a:ext cx="1557909" cy="1556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93812" y="1556792"/>
            <a:ext cx="10585176" cy="4839072"/>
          </a:xfrm>
        </p:spPr>
        <p:txBody>
          <a:bodyPr>
            <a:normAutofit/>
          </a:bodyPr>
          <a:lstStyle/>
          <a:p>
            <a:pPr lvl="0" algn="ctr">
              <a:buNone/>
            </a:pPr>
            <a:endParaRPr lang="cs-CZ" sz="6000" dirty="0" smtClean="0"/>
          </a:p>
          <a:p>
            <a:pPr lvl="0" algn="ctr">
              <a:buNone/>
            </a:pPr>
            <a:r>
              <a:rPr lang="cs-CZ" sz="6000" dirty="0" smtClean="0"/>
              <a:t>DĚKUJI ZA POZORNOST</a:t>
            </a:r>
            <a:endParaRPr lang="cs-CZ" sz="6000" dirty="0"/>
          </a:p>
        </p:txBody>
      </p:sp>
      <p:sp>
        <p:nvSpPr>
          <p:cNvPr id="9" name="Obdélník 8"/>
          <p:cNvSpPr/>
          <p:nvPr/>
        </p:nvSpPr>
        <p:spPr>
          <a:xfrm>
            <a:off x="0" y="1268760"/>
            <a:ext cx="261764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1196752"/>
            <a:ext cx="189756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630916" y="0"/>
            <a:ext cx="1557909" cy="1556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053852" y="0"/>
            <a:ext cx="8686801" cy="1066800"/>
          </a:xfrm>
        </p:spPr>
        <p:txBody>
          <a:bodyPr rtlCol="0"/>
          <a:lstStyle/>
          <a:p>
            <a:pPr rtl="0"/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065212" y="1124744"/>
            <a:ext cx="8917632" cy="5328592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tx1"/>
                </a:solidFill>
                <a:cs typeface="Arial" pitchFamily="34" charset="0"/>
              </a:rPr>
              <a:t>Zadání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tx1"/>
                </a:solidFill>
                <a:cs typeface="Arial" pitchFamily="34" charset="0"/>
              </a:rPr>
              <a:t>Motivace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tx1"/>
                </a:solidFill>
                <a:cs typeface="Arial" pitchFamily="34" charset="0"/>
              </a:rPr>
              <a:t>Identifikační údaje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tx1"/>
                </a:solidFill>
                <a:cs typeface="Arial" pitchFamily="34" charset="0"/>
              </a:rPr>
              <a:t>Architektonická </a:t>
            </a:r>
            <a:r>
              <a:rPr lang="cs-CZ" dirty="0" smtClean="0">
                <a:solidFill>
                  <a:schemeClr val="tx1"/>
                </a:solidFill>
                <a:cs typeface="Arial" pitchFamily="34" charset="0"/>
              </a:rPr>
              <a:t>studie</a:t>
            </a:r>
            <a:endParaRPr lang="cs-CZ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tx1"/>
                </a:solidFill>
                <a:cs typeface="Arial" pitchFamily="34" charset="0"/>
              </a:rPr>
              <a:t>Konstrukční </a:t>
            </a:r>
            <a:r>
              <a:rPr lang="cs-CZ" dirty="0" smtClean="0">
                <a:solidFill>
                  <a:schemeClr val="tx1"/>
                </a:solidFill>
                <a:cs typeface="Arial" pitchFamily="34" charset="0"/>
              </a:rPr>
              <a:t>řešení</a:t>
            </a:r>
            <a:endParaRPr lang="cs-CZ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tx1"/>
                </a:solidFill>
                <a:cs typeface="Arial" pitchFamily="34" charset="0"/>
              </a:rPr>
              <a:t>Vyhodnocení součinitelů prostupů tepla obalových konstrukcí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tx1"/>
                </a:solidFill>
                <a:cs typeface="Arial" pitchFamily="34" charset="0"/>
              </a:rPr>
              <a:t> Závěrečné shrnutí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tx1"/>
                </a:solidFill>
                <a:cs typeface="Arial" pitchFamily="34" charset="0"/>
              </a:rPr>
              <a:t>Otázky oponenta diplomové práce</a:t>
            </a:r>
          </a:p>
        </p:txBody>
      </p:sp>
      <p:pic>
        <p:nvPicPr>
          <p:cNvPr id="5" name="Obrázek 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630916" y="0"/>
            <a:ext cx="1557909" cy="1556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ZADÁNÍ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7828" y="1844824"/>
            <a:ext cx="8686801" cy="4191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Stavební část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Stavebně konstrukční část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Požárně bezpečnostní řešení objektu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Vybrané části techniky prostředí staveb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PENB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Detaily určené vedoucím </a:t>
            </a:r>
            <a:r>
              <a:rPr lang="cs-CZ" dirty="0" smtClean="0">
                <a:solidFill>
                  <a:schemeClr val="tx1"/>
                </a:solidFill>
              </a:rPr>
              <a:t>práce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Cíl projektu: minimalizování nákladů na vytápění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6" name="Obrázek 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630916" y="0"/>
            <a:ext cx="1557909" cy="1556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pc="-40" dirty="0" smtClean="0"/>
              <a:t>MOTIVACE</a:t>
            </a:r>
            <a:endParaRPr lang="cs-CZ" spc="-4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9925744" cy="4191000"/>
          </a:xfrm>
        </p:spPr>
        <p:txBody>
          <a:bodyPr rtlCol="0"/>
          <a:lstStyle/>
          <a:p>
            <a:pPr rtl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rtl="0"/>
            <a:r>
              <a:rPr lang="cs-CZ" dirty="0" smtClean="0">
                <a:solidFill>
                  <a:schemeClr val="tx1"/>
                </a:solidFill>
              </a:rPr>
              <a:t>Zisk nových zkušeností v projektování staveb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Aktuální zajímavé téma</a:t>
            </a:r>
          </a:p>
          <a:p>
            <a:pPr rtl="0"/>
            <a:r>
              <a:rPr lang="cs-CZ" dirty="0" smtClean="0">
                <a:solidFill>
                  <a:schemeClr val="tx1"/>
                </a:solidFill>
              </a:rPr>
              <a:t>Pozemek v místě bydliště</a:t>
            </a:r>
          </a:p>
          <a:p>
            <a:pPr rtl="0"/>
            <a:r>
              <a:rPr lang="cs-CZ" dirty="0" smtClean="0">
                <a:solidFill>
                  <a:schemeClr val="tx1"/>
                </a:solidFill>
              </a:rPr>
              <a:t>Vhodnost stavby v obci</a:t>
            </a:r>
          </a:p>
        </p:txBody>
      </p:sp>
      <p:pic>
        <p:nvPicPr>
          <p:cNvPr id="5" name="Obrázek 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630916" y="0"/>
            <a:ext cx="1557909" cy="1556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22267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828" y="260648"/>
            <a:ext cx="8686801" cy="1066800"/>
          </a:xfrm>
        </p:spPr>
        <p:txBody>
          <a:bodyPr rtlCol="0"/>
          <a:lstStyle/>
          <a:p>
            <a:pPr rtl="0"/>
            <a:r>
              <a:rPr lang="cs-CZ" dirty="0" smtClean="0"/>
              <a:t>IDENTIFIKAČNÍ ÚDAJE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1804" y="1484784"/>
            <a:ext cx="8686801" cy="4824536"/>
          </a:xfrm>
        </p:spPr>
        <p:txBody>
          <a:bodyPr>
            <a:normAutofit fontScale="85000" lnSpcReduction="20000"/>
          </a:bodyPr>
          <a:lstStyle/>
          <a:p>
            <a:r>
              <a:rPr lang="cs-CZ" sz="2400" b="1" dirty="0" smtClean="0">
                <a:solidFill>
                  <a:schemeClr val="tx1"/>
                </a:solidFill>
                <a:cs typeface="Arial" pitchFamily="34" charset="0"/>
              </a:rPr>
              <a:t>Obec</a:t>
            </a:r>
            <a:r>
              <a:rPr lang="cs-CZ" sz="2400" dirty="0" smtClean="0">
                <a:solidFill>
                  <a:schemeClr val="tx1"/>
                </a:solidFill>
                <a:cs typeface="Arial" pitchFamily="34" charset="0"/>
              </a:rPr>
              <a:t>: Sedlec – Prčice</a:t>
            </a:r>
          </a:p>
          <a:p>
            <a:r>
              <a:rPr lang="cs-CZ" sz="2400" b="1" dirty="0" smtClean="0">
                <a:solidFill>
                  <a:schemeClr val="tx1"/>
                </a:solidFill>
                <a:cs typeface="Arial" pitchFamily="34" charset="0"/>
              </a:rPr>
              <a:t>Katastrální území: </a:t>
            </a:r>
            <a:r>
              <a:rPr lang="cs-CZ" sz="2400" dirty="0" smtClean="0">
                <a:solidFill>
                  <a:schemeClr val="tx1"/>
                </a:solidFill>
                <a:cs typeface="Arial" pitchFamily="34" charset="0"/>
              </a:rPr>
              <a:t>Sedlec u Votic</a:t>
            </a:r>
          </a:p>
          <a:p>
            <a:r>
              <a:rPr lang="pl-PL" sz="2400" b="1" dirty="0" smtClean="0">
                <a:solidFill>
                  <a:schemeClr val="tx1"/>
                </a:solidFill>
                <a:cs typeface="Arial" pitchFamily="34" charset="0"/>
              </a:rPr>
              <a:t>Plocha pozemku (352/1): </a:t>
            </a:r>
            <a:r>
              <a:rPr lang="pl-PL" sz="2400" dirty="0" smtClean="0">
                <a:solidFill>
                  <a:schemeClr val="tx1"/>
                </a:solidFill>
                <a:cs typeface="Arial" pitchFamily="34" charset="0"/>
              </a:rPr>
              <a:t>2185 m² 	</a:t>
            </a:r>
          </a:p>
          <a:p>
            <a:r>
              <a:rPr lang="pl-PL" sz="2400" b="1" dirty="0" smtClean="0">
                <a:solidFill>
                  <a:schemeClr val="tx1"/>
                </a:solidFill>
                <a:cs typeface="Arial" pitchFamily="34" charset="0"/>
              </a:rPr>
              <a:t>Účel:</a:t>
            </a:r>
            <a:r>
              <a:rPr lang="pl-PL" sz="2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bydlení, administrativa, provoz trafiky,</a:t>
            </a:r>
          </a:p>
          <a:p>
            <a:pPr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		 prodej a servis jízdních kol</a:t>
            </a:r>
            <a:endParaRPr lang="pl-PL" sz="2400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None/>
            </a:pPr>
            <a:r>
              <a:rPr lang="cs-CZ" sz="2400" b="1" dirty="0" smtClean="0">
                <a:solidFill>
                  <a:schemeClr val="tx1"/>
                </a:solidFill>
                <a:cs typeface="Arial" pitchFamily="34" charset="0"/>
              </a:rPr>
              <a:t>	</a:t>
            </a:r>
            <a:r>
              <a:rPr lang="cs-CZ" sz="2400" b="1" u="sng" dirty="0" smtClean="0">
                <a:solidFill>
                  <a:schemeClr val="tx1"/>
                </a:solidFill>
                <a:cs typeface="Arial" pitchFamily="34" charset="0"/>
              </a:rPr>
              <a:t>Polyfunkční bytový dům: </a:t>
            </a:r>
          </a:p>
          <a:p>
            <a:r>
              <a:rPr lang="cs-CZ" sz="2400" dirty="0" smtClean="0">
                <a:solidFill>
                  <a:schemeClr val="tx1"/>
                </a:solidFill>
                <a:cs typeface="Arial" pitchFamily="34" charset="0"/>
              </a:rPr>
              <a:t>Zastavěná plocha domu: 479,36 m</a:t>
            </a:r>
            <a:r>
              <a:rPr lang="cs-CZ" sz="2400" baseline="30000" dirty="0" smtClean="0">
                <a:solidFill>
                  <a:schemeClr val="tx1"/>
                </a:solidFill>
                <a:cs typeface="Arial" pitchFamily="34" charset="0"/>
              </a:rPr>
              <a:t>2</a:t>
            </a:r>
            <a:endParaRPr lang="cs-CZ" sz="2400" b="1" u="sng" dirty="0" smtClean="0">
              <a:solidFill>
                <a:schemeClr val="tx1"/>
              </a:solidFill>
              <a:cs typeface="Arial" pitchFamily="34" charset="0"/>
            </a:endParaRPr>
          </a:p>
          <a:p>
            <a:r>
              <a:rPr lang="cs-CZ" sz="2400" dirty="0" smtClean="0">
                <a:solidFill>
                  <a:schemeClr val="tx1"/>
                </a:solidFill>
                <a:cs typeface="Arial" pitchFamily="34" charset="0"/>
              </a:rPr>
              <a:t>Užitná plocha: 1574,868 m</a:t>
            </a:r>
            <a:r>
              <a:rPr lang="pl-PL" sz="2400" dirty="0" smtClean="0">
                <a:solidFill>
                  <a:schemeClr val="tx1"/>
                </a:solidFill>
                <a:cs typeface="Arial" pitchFamily="34" charset="0"/>
              </a:rPr>
              <a:t>²</a:t>
            </a:r>
            <a:r>
              <a:rPr lang="cs-CZ" sz="2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r>
              <a:rPr lang="cs-CZ" sz="2400" dirty="0" smtClean="0">
                <a:solidFill>
                  <a:schemeClr val="tx1"/>
                </a:solidFill>
                <a:cs typeface="Arial" pitchFamily="34" charset="0"/>
              </a:rPr>
              <a:t>Počet bytových jednotek: 9 </a:t>
            </a:r>
          </a:p>
          <a:p>
            <a:r>
              <a:rPr lang="cs-CZ" sz="2400" dirty="0" smtClean="0">
                <a:solidFill>
                  <a:schemeClr val="tx1"/>
                </a:solidFill>
                <a:cs typeface="Arial" pitchFamily="34" charset="0"/>
              </a:rPr>
              <a:t>Sklon střechy: 2 ° </a:t>
            </a:r>
          </a:p>
          <a:p>
            <a:r>
              <a:rPr lang="cs-CZ" sz="2400" dirty="0" smtClean="0">
                <a:solidFill>
                  <a:schemeClr val="tx1"/>
                </a:solidFill>
                <a:cs typeface="Arial" pitchFamily="34" charset="0"/>
              </a:rPr>
              <a:t>Výška atiky: 14,375 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6380" y="1484784"/>
            <a:ext cx="61768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14892" y="5157192"/>
            <a:ext cx="1152128" cy="10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878388" y="5661248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č.1 – Situace 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(zdroj: vlastní)</a:t>
            </a:r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ázek 2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630916" y="0"/>
            <a:ext cx="1557909" cy="1556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1844" y="332656"/>
            <a:ext cx="8686801" cy="778768"/>
          </a:xfrm>
        </p:spPr>
        <p:txBody>
          <a:bodyPr rtlCol="0"/>
          <a:lstStyle/>
          <a:p>
            <a:pPr rtl="0"/>
            <a:r>
              <a:rPr lang="cs-CZ" dirty="0" smtClean="0"/>
              <a:t>ARCHITEKTONICKÁ  STUDIE - POHLEDY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7828" y="1844824"/>
            <a:ext cx="8686801" cy="419100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16030"/>
          <a:stretch>
            <a:fillRect/>
          </a:stretch>
        </p:blipFill>
        <p:spPr bwMode="auto">
          <a:xfrm>
            <a:off x="549796" y="1124744"/>
            <a:ext cx="3600400" cy="262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764" y="3933056"/>
            <a:ext cx="3600400" cy="252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 l="6591" t="3013"/>
          <a:stretch>
            <a:fillRect/>
          </a:stretch>
        </p:blipFill>
        <p:spPr bwMode="auto">
          <a:xfrm>
            <a:off x="4366220" y="1412776"/>
            <a:ext cx="7143226" cy="231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 l="1999" t="5692"/>
          <a:stretch>
            <a:fillRect/>
          </a:stretch>
        </p:blipFill>
        <p:spPr bwMode="auto">
          <a:xfrm>
            <a:off x="3646140" y="4005064"/>
            <a:ext cx="7632848" cy="238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261764" y="3789040"/>
            <a:ext cx="3168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č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. 2 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– Severní pohled 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(zdroj: vlastní)</a:t>
            </a:r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654252" y="3789040"/>
            <a:ext cx="3168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č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. 3 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– Západní pohled 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(zdroj: vlastní)</a:t>
            </a:r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93812" y="6381328"/>
            <a:ext cx="316835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č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. 4 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– Jižní pohled 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(zdroj: vlastní)</a:t>
            </a:r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98268" y="6381328"/>
            <a:ext cx="3168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č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. 5 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– Východní pohled 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(zdroj: vlastní)</a:t>
            </a:r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718148" y="1340768"/>
            <a:ext cx="7200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3790156" y="4005064"/>
            <a:ext cx="158417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2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630916" y="0"/>
            <a:ext cx="1557909" cy="1556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9836" y="404664"/>
            <a:ext cx="9289032" cy="778768"/>
          </a:xfrm>
        </p:spPr>
        <p:txBody>
          <a:bodyPr rtlCol="0"/>
          <a:lstStyle/>
          <a:p>
            <a:r>
              <a:rPr lang="cs-CZ" dirty="0" smtClean="0"/>
              <a:t>ARCHITEKTONICKÁ  STUDIE – PŮDORYS 1</a:t>
            </a:r>
            <a:r>
              <a:rPr lang="cs-CZ" dirty="0" smtClean="0"/>
              <a:t>. NP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7828" y="1844824"/>
            <a:ext cx="8686801" cy="419100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756" y="1196752"/>
            <a:ext cx="1162628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549796" y="1196752"/>
            <a:ext cx="244827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21804" y="6309320"/>
            <a:ext cx="316835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č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. 6 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– Půdorys 1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. NP 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(zdroj: vlastní)</a:t>
            </a:r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ázek 2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630916" y="0"/>
            <a:ext cx="1557909" cy="1556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9836" y="404664"/>
            <a:ext cx="9289032" cy="778768"/>
          </a:xfrm>
        </p:spPr>
        <p:txBody>
          <a:bodyPr rtlCol="0"/>
          <a:lstStyle/>
          <a:p>
            <a:r>
              <a:rPr lang="cs-CZ" dirty="0" smtClean="0"/>
              <a:t>ARCHITEKTONICKÁ  STUDIE – PŮDORYS 2</a:t>
            </a:r>
            <a:r>
              <a:rPr lang="cs-CZ" dirty="0" smtClean="0"/>
              <a:t>. NP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7828" y="1844824"/>
            <a:ext cx="8686801" cy="419100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200" dirty="0"/>
          </a:p>
        </p:txBody>
      </p:sp>
      <p:sp>
        <p:nvSpPr>
          <p:cNvPr id="6" name="Obdélník 5"/>
          <p:cNvSpPr/>
          <p:nvPr/>
        </p:nvSpPr>
        <p:spPr>
          <a:xfrm>
            <a:off x="549796" y="1196752"/>
            <a:ext cx="244827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65820" y="6093296"/>
            <a:ext cx="316835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č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. 7 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– Půdorys 2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. NP 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(zdroj: vlastní)</a:t>
            </a:r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r="4774"/>
          <a:stretch>
            <a:fillRect/>
          </a:stretch>
        </p:blipFill>
        <p:spPr bwMode="auto">
          <a:xfrm>
            <a:off x="-1" y="1484784"/>
            <a:ext cx="11855053" cy="461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0" y="1268760"/>
            <a:ext cx="261764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2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630916" y="0"/>
            <a:ext cx="1557909" cy="1556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9836" y="404664"/>
            <a:ext cx="9289032" cy="778768"/>
          </a:xfrm>
        </p:spPr>
        <p:txBody>
          <a:bodyPr rtlCol="0"/>
          <a:lstStyle/>
          <a:p>
            <a:r>
              <a:rPr lang="cs-CZ" dirty="0" smtClean="0"/>
              <a:t>ARCHITEKTONICKÁ  STUDIE – PŮDORYS 4</a:t>
            </a:r>
            <a:r>
              <a:rPr lang="cs-CZ" dirty="0" smtClean="0"/>
              <a:t>. NP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7828" y="1844824"/>
            <a:ext cx="8686801" cy="419100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200" dirty="0"/>
          </a:p>
        </p:txBody>
      </p:sp>
      <p:sp>
        <p:nvSpPr>
          <p:cNvPr id="6" name="Obdélník 5"/>
          <p:cNvSpPr/>
          <p:nvPr/>
        </p:nvSpPr>
        <p:spPr>
          <a:xfrm>
            <a:off x="549796" y="1196752"/>
            <a:ext cx="244827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65820" y="6093296"/>
            <a:ext cx="316835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Obrázek č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. 8 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– Půdorys 4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. NP 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(zdroj: vlastní)</a:t>
            </a:r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1268760"/>
            <a:ext cx="261764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2776"/>
            <a:ext cx="11783044" cy="474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0" y="1196752"/>
            <a:ext cx="189756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2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630916" y="0"/>
            <a:ext cx="1557909" cy="1556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lšanský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5870244_TF02895266.potx" id="{39D173A9-AA17-4BE1-A1C1-70C9F3F2CE61}" vid="{2716B572-A209-44A3-B9E6-D2F6738DDF1E}"/>
    </a:ext>
  </a:extLst>
</a:theme>
</file>

<file path=ppt/theme/theme2.xml><?xml version="1.0" encoding="utf-8"?>
<a:theme xmlns:a="http://schemas.openxmlformats.org/drawingml/2006/main" name="Motiv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220E13-D325-4A9E-AA7A-0D1409275EB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Volšanský</Template>
  <TotalTime>1063</TotalTime>
  <Words>424</Words>
  <Application>Microsoft Office PowerPoint</Application>
  <PresentationFormat>Vlastní</PresentationFormat>
  <Paragraphs>113</Paragraphs>
  <Slides>16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Volšanský</vt:lpstr>
      <vt:lpstr>POLYFUNKČNÍ BYTOVÝ DŮM</vt:lpstr>
      <vt:lpstr>OBSAH</vt:lpstr>
      <vt:lpstr>ZADÁNÍ </vt:lpstr>
      <vt:lpstr>MOTIVACE</vt:lpstr>
      <vt:lpstr>IDENTIFIKAČNÍ ÚDAJE</vt:lpstr>
      <vt:lpstr>ARCHITEKTONICKÁ  STUDIE - POHLEDY</vt:lpstr>
      <vt:lpstr>ARCHITEKTONICKÁ  STUDIE – PŮDORYS 1. NP</vt:lpstr>
      <vt:lpstr>ARCHITEKTONICKÁ  STUDIE – PŮDORYS 2. NP</vt:lpstr>
      <vt:lpstr>ARCHITEKTONICKÁ  STUDIE – PŮDORYS 4. NP</vt:lpstr>
      <vt:lpstr>KONSTRUKČNÍ ŘEŠENÍ</vt:lpstr>
      <vt:lpstr>DETAIL SOKLU</vt:lpstr>
      <vt:lpstr>DETAIL BALKÓNU</vt:lpstr>
      <vt:lpstr>VYHODNOCENÍ SOUČINITELŮ PROSTUPŮ TEPLA OBALOVÝCH KONSTRUKCÍ </vt:lpstr>
      <vt:lpstr>ZÁVĚREČNÉ SHRNUTÍ</vt:lpstr>
      <vt:lpstr>OTÁZKY OPONENTA DIPLOMOVÉ PRÁCE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POLYFUNKČNÍ BYTOVÝ DŮM</dc:title>
  <dc:creator>Radek</dc:creator>
  <cp:lastModifiedBy>Radek</cp:lastModifiedBy>
  <cp:revision>10</cp:revision>
  <dcterms:created xsi:type="dcterms:W3CDTF">2018-01-15T12:51:29Z</dcterms:created>
  <dcterms:modified xsi:type="dcterms:W3CDTF">2018-01-22T15:38:05Z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