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82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3" r:id="rId28"/>
    <p:sldId id="286" r:id="rId29"/>
    <p:sldId id="287" r:id="rId30"/>
    <p:sldId id="284" r:id="rId31"/>
    <p:sldId id="288" r:id="rId32"/>
    <p:sldId id="289" r:id="rId33"/>
    <p:sldId id="285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22. 1. 2018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1643050"/>
            <a:ext cx="8458200" cy="1943111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Vyhodnocení variantního řešení střešních plášťů budovy s nízkou spotřebou energie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4357694"/>
            <a:ext cx="8358246" cy="17526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diplomové práce:		Bc. Milan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Račák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diplomové práce:		Ing. Michal Kraus,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Ph.D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diplomové práce:		Ing. Jan Čížek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leden 2018	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428604"/>
            <a:ext cx="1143000" cy="115252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14282" y="35716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</a:p>
          <a:p>
            <a:r>
              <a:rPr lang="cs-C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Ústav technicko-technologický</a:t>
            </a:r>
            <a:endParaRPr lang="cs-CZ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Varianta B 01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3000372"/>
            <a:ext cx="8229600" cy="3179840"/>
          </a:xfrm>
        </p:spPr>
        <p:txBody>
          <a:bodyPr>
            <a:normAutofit/>
          </a:bodyPr>
          <a:lstStyle/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stabilizační vrstva:	prané kamenivo frakce 16-32 mm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100 mm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separační vrstva:		FILTEK 300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tepelně izolační vrstva:	STYRODUR 3035 CS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280 mm,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separační vrstva:		FILTEK 300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vodotěsnící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DEKPLAN 77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separační vrstva:		FILTEK 300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parotěsnící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GLASTEK 40 SPECIAL MINERAL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masivní silikátová vrstva ve spádu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pic>
        <p:nvPicPr>
          <p:cNvPr id="5" name="Obrázek 4" descr="Varianta 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714356"/>
            <a:ext cx="3554483" cy="2295921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86644" y="2500306"/>
            <a:ext cx="1857356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Ateliér 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Varianta B 02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3071810"/>
            <a:ext cx="8229600" cy="2679774"/>
          </a:xfrm>
        </p:spPr>
        <p:txBody>
          <a:bodyPr>
            <a:normAutofit/>
          </a:bodyPr>
          <a:lstStyle/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stabilizační vrstva:	prané kamenivo frakce 16-32 mm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100 mm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separační vrstva:		FILTEK 300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tepelně izolační vrstva:	STYRODUR 3035 CS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280 mm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separační vrstva:		FILTEK 300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vodotěsnící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ELASTEK 50 GARDEN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vodotěsnící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ELASTEK 40 DEKOR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masivní silikátová vrstva ve spádu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pic>
        <p:nvPicPr>
          <p:cNvPr id="6" name="Obrázek 5" descr="Varianta 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714356"/>
            <a:ext cx="3554483" cy="2295921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86644" y="2500306"/>
            <a:ext cx="1857356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Ateliér 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Varianta C 01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3465592"/>
          </a:xfrm>
        </p:spPr>
        <p:txBody>
          <a:bodyPr>
            <a:normAutofit/>
          </a:bodyPr>
          <a:lstStyle/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stabilizační vrstva:	prané kamenivo frakce 16-32 mm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100 mm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separační vrstva:		FILTEK 300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tepelně izolační vrstva:	STYRODUR 3035 CS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120 mm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drenážní vrstva:		DEKDREN G8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vodotěsnící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DEKPLAN 77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separační vrstva:		FILTEK 300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tepelně izolační vrstva:	EPS 100 S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Stabil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100 mm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parotěsnící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GLASTEK 40 SPECIAL MINERAL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masivní silikátová vrstva ve spádu</a:t>
            </a:r>
          </a:p>
          <a:p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pic>
        <p:nvPicPr>
          <p:cNvPr id="5" name="Obrázek 4" descr="Varianta C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714356"/>
            <a:ext cx="2857520" cy="1916025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000892" y="2143116"/>
            <a:ext cx="1857356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Ateliér 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Varianta C 02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322716"/>
          </a:xfrm>
        </p:spPr>
        <p:txBody>
          <a:bodyPr>
            <a:normAutofit/>
          </a:bodyPr>
          <a:lstStyle/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stabilizační vrstva:	prané kamenivo frakce 16-32 mm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100 mm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separační vrstva:		FILTEK 300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tepelně izolační vrstva:	STYRODUR 3035 CS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120 mm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vodotěsnící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ELASTEK 50 GARDEN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vodotěsnící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ELASTEK 40 DEKOR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separační vrstva:		FILTEK 300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tepelně izolační vrstva:	EPS 100 S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Stabil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100 mm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parotěsnící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GLASTEK 40 SPECIAL MINERAL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masivní silikátová vrstva ve spádu</a:t>
            </a:r>
          </a:p>
          <a:p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pic>
        <p:nvPicPr>
          <p:cNvPr id="6" name="Obrázek 5" descr="Varianta C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714356"/>
            <a:ext cx="2857520" cy="1916025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000892" y="2143116"/>
            <a:ext cx="1857356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Ateliér 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Posuzovaná hlediska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Tepelně - technické parametry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Finanční náročnost výstavby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Pracnost provádění konstrukcí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Environmentální parametry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Tepelně – technické parametry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TEPLO 2014</a:t>
            </a:r>
          </a:p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pl-PL" sz="2000" baseline="-25000" dirty="0" smtClean="0">
                <a:latin typeface="Arial" pitchFamily="34" charset="0"/>
                <a:cs typeface="Arial" pitchFamily="34" charset="0"/>
              </a:rPr>
              <a:t>pas,20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 v rozmezí 0,15 až 0,1 W/m</a:t>
            </a:r>
            <a:r>
              <a:rPr lang="pl-PL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K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A 01:	 U = 0,126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	240 mm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A 02:	 U = 0,125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	240 mm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B 01:	 U = 0,147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	280 mm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B 02:	 U = 0,147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	280 mm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C 01:	 U = 0,144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	220 mm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C 02:	 U = 0,143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	220 mm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Finanční náročnost výstavby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431420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KROS 4</a:t>
            </a:r>
          </a:p>
          <a:p>
            <a:endParaRPr lang="cs-CZ" sz="1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500958" y="485776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  <p:pic>
        <p:nvPicPr>
          <p:cNvPr id="8" name="Obrázek 7" descr="shrnutí finanční náročnost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2571744"/>
            <a:ext cx="6668431" cy="3905795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 rot="16200000">
            <a:off x="1421339" y="5079463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822 936,65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2207157" y="5079463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800 077,77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rot="16200000">
            <a:off x="2964121" y="5036879"/>
            <a:ext cx="1268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1 471 353,8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 rot="16200000">
            <a:off x="3693032" y="5036879"/>
            <a:ext cx="1382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1 450 338,86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rot="16200000">
            <a:off x="4478850" y="5022348"/>
            <a:ext cx="1382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1 045 625,99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 rot="16200000">
            <a:off x="5264668" y="5022348"/>
            <a:ext cx="1382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1 136 720,15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Pracnost provádění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KROS 4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500958" y="485776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  <p:pic>
        <p:nvPicPr>
          <p:cNvPr id="7" name="Obrázek 6" descr="shrnutí pracnosti provádění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2643182"/>
            <a:ext cx="6787747" cy="364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Environmentální parametry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Metodika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SBToolCZ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– E.01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500958" y="485776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  <p:pic>
        <p:nvPicPr>
          <p:cNvPr id="7" name="Obrázek 6" descr="vyhodnocení C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2643182"/>
            <a:ext cx="6715172" cy="39523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Environmentální parametry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Metodika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SBToolCZ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– E.02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500958" y="485776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  <p:pic>
        <p:nvPicPr>
          <p:cNvPr id="7" name="Obrázek 6" descr="vyhodnocení SO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2714620"/>
            <a:ext cx="6215106" cy="3862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0668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Obsah obhajoby diplomové práce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Zadání práce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Metodika práce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Textová část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Projektová část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Doplňující dotazy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Environmentální parametry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5286380" y="2249424"/>
            <a:ext cx="3400420" cy="4525963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Metodika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SBToolCZ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E.10</a:t>
            </a: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baseline="-25000" dirty="0" err="1" smtClean="0">
                <a:latin typeface="Arial" pitchFamily="34" charset="0"/>
                <a:cs typeface="Arial" pitchFamily="34" charset="0"/>
              </a:rPr>
              <a:t>recyklovaných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baseline="-25000" dirty="0" err="1" smtClean="0">
                <a:latin typeface="Arial" pitchFamily="34" charset="0"/>
                <a:cs typeface="Arial" pitchFamily="34" charset="0"/>
              </a:rPr>
              <a:t>obnovitelných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baseline="-25000" dirty="0" err="1" smtClean="0">
                <a:latin typeface="Arial" pitchFamily="34" charset="0"/>
                <a:cs typeface="Arial" pitchFamily="34" charset="0"/>
              </a:rPr>
              <a:t>celkem</a:t>
            </a:r>
            <a:endParaRPr lang="cs-CZ" baseline="-250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572132" y="6072206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  <p:pic>
        <p:nvPicPr>
          <p:cNvPr id="7" name="Obrázek 6" descr="P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14554"/>
            <a:ext cx="5439153" cy="4214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Environmentální parametry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5072066" y="2249424"/>
            <a:ext cx="3614734" cy="4525963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Metodika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SBToolCZ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E.10</a:t>
            </a: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baseline="-25000" dirty="0" err="1" smtClean="0">
                <a:latin typeface="Arial" pitchFamily="34" charset="0"/>
                <a:cs typeface="Arial" pitchFamily="34" charset="0"/>
              </a:rPr>
              <a:t>plnohodnotně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aseline="-25000" dirty="0" err="1" smtClean="0">
                <a:latin typeface="Arial" pitchFamily="34" charset="0"/>
                <a:cs typeface="Arial" pitchFamily="34" charset="0"/>
              </a:rPr>
              <a:t>rec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baseline="-25000" dirty="0" err="1" smtClean="0">
                <a:latin typeface="Arial" pitchFamily="34" charset="0"/>
                <a:cs typeface="Arial" pitchFamily="34" charset="0"/>
              </a:rPr>
              <a:t>částečně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aseline="-25000" dirty="0" err="1" smtClean="0">
                <a:latin typeface="Arial" pitchFamily="34" charset="0"/>
                <a:cs typeface="Arial" pitchFamily="34" charset="0"/>
              </a:rPr>
              <a:t>rec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baseline="-25000" dirty="0" err="1" smtClean="0">
                <a:latin typeface="Arial" pitchFamily="34" charset="0"/>
                <a:cs typeface="Arial" pitchFamily="34" charset="0"/>
              </a:rPr>
              <a:t>celkem</a:t>
            </a:r>
            <a:endParaRPr lang="cs-CZ" baseline="-250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429256" y="592933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  <p:pic>
        <p:nvPicPr>
          <p:cNvPr id="8" name="Obrázek 7" descr="P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2285992"/>
            <a:ext cx="5061133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Environmentální parametry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5357818" y="2249424"/>
            <a:ext cx="3328982" cy="4525963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Metodika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SBToolCZ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E.10</a:t>
            </a: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baseline="-25000" dirty="0" err="1" smtClean="0">
                <a:latin typeface="Arial" pitchFamily="34" charset="0"/>
                <a:cs typeface="Arial" pitchFamily="34" charset="0"/>
              </a:rPr>
              <a:t>celkem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/ m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vnitřní užitná plocha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643570" y="5786454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  <p:pic>
        <p:nvPicPr>
          <p:cNvPr id="8" name="Obrázek 7" descr="P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285992"/>
            <a:ext cx="5172797" cy="38867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Vyhodnocení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7920000" cy="31680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60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396000">
                <a:tc>
                  <a:txBody>
                    <a:bodyPr/>
                    <a:lstStyle/>
                    <a:p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rgbClr val="FFFF00"/>
                          </a:solidFill>
                          <a:latin typeface="Arial" pitchFamily="34" charset="0"/>
                          <a:cs typeface="Arial" pitchFamily="34" charset="0"/>
                        </a:rPr>
                        <a:t>A 01</a:t>
                      </a:r>
                      <a:endParaRPr lang="cs-CZ" sz="1600" dirty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A 02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B 01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cs-CZ" sz="1600" baseline="0" dirty="0" smtClean="0">
                          <a:latin typeface="Arial" pitchFamily="34" charset="0"/>
                          <a:cs typeface="Arial" pitchFamily="34" charset="0"/>
                        </a:rPr>
                        <a:t> 02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C 01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C 02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Finanční náročnost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Pracnost</a:t>
                      </a:r>
                      <a:r>
                        <a:rPr lang="cs-CZ" sz="1600" baseline="0" dirty="0" smtClean="0">
                          <a:latin typeface="Arial" pitchFamily="34" charset="0"/>
                          <a:cs typeface="Arial" pitchFamily="34" charset="0"/>
                        </a:rPr>
                        <a:t> provádění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Svázaná produkce emisí CO</a:t>
                      </a:r>
                      <a:r>
                        <a:rPr lang="cs-CZ" sz="16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6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cs-CZ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Svázaná produkce emisí SO</a:t>
                      </a:r>
                      <a:r>
                        <a:rPr lang="cs-CZ" sz="16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6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cs-CZ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Podíl P1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Podíl P2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00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Měrná hmotnost stavby (P3)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endParaRPr lang="cs-CZ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28596" y="6000768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Zvolený objekt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návrh dostavby objektu Jihočeské vědecké knihovny v Českých Budějovicích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pic>
        <p:nvPicPr>
          <p:cNvPr id="5" name="Obrázek 4" descr="Pohled východní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2857496"/>
            <a:ext cx="4301015" cy="3474831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57224" y="6000768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Projektová část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AutoCAD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2015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Aplikace vybrané varianty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Výkresová dokumentace ve stupni „Projekt pro provádění stavby“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Obsah projektové části: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 Průvodní technická zpráva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Souhrnná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technická zpráva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Situační výkresy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D. Dokumentace objektů a technických a technologických zařízení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E. Dokladová část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Závěrečné shrnutí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Posouzení navrhovaných variant a aplikace na zvolený objekt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Cíl diplomové práce byl splněn</a:t>
            </a: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Doplňující dotazy vedoucího práce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Vysvětlete pojmy svázané emise a provozní emise.</a:t>
            </a:r>
          </a:p>
          <a:p>
            <a:pPr lvl="1"/>
            <a:endParaRPr lang="cs-CZ" sz="20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Svázané emise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udávají ekvivalentní emise vyprodukované během celého životního cyklu daného výrobku nebo jeho části, způsobují skleníkový efekt (emise CO</a:t>
            </a:r>
            <a:r>
              <a:rPr lang="cs-CZ" sz="20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nebo okyselování prostředí (emise SO</a:t>
            </a:r>
            <a:r>
              <a:rPr lang="cs-CZ" sz="20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Provozní emise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k-SK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vznikají</a:t>
            </a:r>
            <a:r>
              <a:rPr lang="sk-S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jako</a:t>
            </a:r>
            <a:r>
              <a:rPr lang="sk-S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důsledek</a:t>
            </a:r>
            <a:r>
              <a:rPr lang="sk-S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spotřeby</a:t>
            </a:r>
            <a:r>
              <a:rPr lang="sk-S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primární</a:t>
            </a:r>
            <a:r>
              <a:rPr lang="sk-S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energie z </a:t>
            </a:r>
            <a:r>
              <a:rPr lang="sk-SK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neobnovitelných</a:t>
            </a:r>
            <a:r>
              <a:rPr lang="sk-S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zdrojů</a:t>
            </a:r>
            <a:r>
              <a:rPr lang="sk-S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energie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Doplňující dotazy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 souhrnné závěrečné tabulce chybí sumarizace jednotlivých variant z hlediska tepelně-technických parametrů. Jaká varianta vychází nejlépe, respektive nejhůře, z hlediska tepelně-technických parametrů?</a:t>
            </a: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A 01:		U = 0,126 W/m</a:t>
            </a:r>
            <a:r>
              <a:rPr lang="cs-CZ" sz="1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:	240 mm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A 02:		U = 0,125 W/m</a:t>
            </a:r>
            <a:r>
              <a:rPr lang="cs-CZ" sz="1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:	240 mm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B 01:		U = 0,147 W/m</a:t>
            </a:r>
            <a:r>
              <a:rPr lang="cs-CZ" sz="1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:	280 mm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B 02:		U = 0,147 W/m</a:t>
            </a:r>
            <a:r>
              <a:rPr lang="cs-CZ" sz="1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:	280 mm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C 01:		U = 0,144 W/m</a:t>
            </a:r>
            <a:r>
              <a:rPr lang="cs-CZ" sz="1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:	220 mm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C 02:		U = 0,143 W/m</a:t>
            </a:r>
            <a:r>
              <a:rPr lang="cs-CZ" sz="1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K		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tl.TI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:	220 mm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Doplňující dotazy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Vysvětlete neúměrnost počtu normohodin a délky provádění střechy jednotlivých variant -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obrázky 24 a 25 (např. varianta C01 - 530,56 normohodin a 10 pracovních dní; varianta B01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200" dirty="0" smtClean="0">
                <a:latin typeface="Arial" pitchFamily="34" charset="0"/>
                <a:cs typeface="Arial" pitchFamily="34" charset="0"/>
              </a:rPr>
              <a:t>- 479,92 normohodin a 11 pracovních dní).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délku provádění mají vliv jednotlivé pracovní činnosti, jejich načasování a přesuny hmot.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Sled prací u varianty C 01 na sebe navazuje tak, že i přes vyšší počet normohodin lze variantu dokončit v 10 pracovních dnech.</a:t>
            </a: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15370" cy="1357322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Aktuálnost tématu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Spojitost tématu s praxí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Prohloubení vědomostí v dané problematice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Doplňující dotazy oponenta práce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Co znamená požární odolnost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Broof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(t3) a splňuje ji některá z Vámi posuzovaných variant?</a:t>
            </a:r>
          </a:p>
          <a:p>
            <a:pPr lvl="1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Broof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(t3):	odolnost při vnějším působení požáru</a:t>
            </a:r>
          </a:p>
          <a:p>
            <a:pPr lvl="1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t3 - pro požárně nebezpečný prostor</a:t>
            </a:r>
          </a:p>
          <a:p>
            <a:pPr lvl="1"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(t1 – mimo požárně nebezpečný prostor)</a:t>
            </a:r>
          </a:p>
          <a:p>
            <a:pPr lvl="1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Tuto požární odolnost splňuje varianta A 01, A 02.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Doplňující dotazy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Rosný bod - co to je a v jaké vrstvě ve skladbě střechy by měl být v ideálním případě umístěn a proč?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Rosný bod – teplota rosného bodu: je teplota, při které je vzduch maximálně nasycen vodními parami (relativní vlhkost vzduchu dosáhne 100 %). Pokud teplota klesne pod tento bod, nastává kondenzace.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zimních obdobích je důležité držet rosný bod v oblasti tepelné izolace – v blízkosti rosného bodu nemá co kondenzovat (předpoklad, že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parozábrana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funguje).</a:t>
            </a:r>
          </a:p>
          <a:p>
            <a:pPr lvl="1"/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Doplňující dotazy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Výpočet tepelných ztrát - jaký je rozdíl mezi výpočtem celkových ztrát objektu (např. pro průkaz energetické náročnosti budovy) a mezi výpočtem tepelných ztrát pro návrh otopných těles pro ústřední topení?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Výpočet celkových tepelných ztrát objektu na základě zadání pláště budovy.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Návrh otopných těles pro ústřední vytápění vychází z podkladu, kterým je výpočet tepelných ztrát jednotlivých místností dle ČSN 06 0210:1994.</a:t>
            </a: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0668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DĚKUJI ZA VAŠI POZORNOST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6190"/>
            <a:ext cx="8229600" cy="2788346"/>
          </a:xfrm>
        </p:spPr>
        <p:txBody>
          <a:bodyPr/>
          <a:lstStyle/>
          <a:p>
            <a:pPr algn="ctr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Bc. MILAN RAČÁK</a:t>
            </a:r>
          </a:p>
          <a:p>
            <a:pPr algn="ctr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14378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Zadání práce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>
                <a:latin typeface="Arial" pitchFamily="34" charset="0"/>
                <a:cs typeface="Arial" pitchFamily="34" charset="0"/>
              </a:rPr>
              <a:t>„Předmětem diplomové práce je vyhodnocení variant střešního pláště budovy z hlediska tepelně – technických a environmentálních parametrů, časové a finanční náročnosti. Předpokládá se stavebně konstrukční studie jednotlivých variant spolu s výkresovou dokumentací ve stupni „Projekt pro provádění stavby“ s variantním řešením provedení střešních plášťů budovy.“</a:t>
            </a:r>
            <a:endParaRPr lang="cs-CZ" sz="24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Metodika práce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Metoda shromažďování informací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Vyhlášky, normy, odborná literatura, technické listy, prospekty od výrobců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Metoda projekční</a:t>
            </a:r>
          </a:p>
          <a:p>
            <a:pPr lvl="1"/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AutoCAD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2015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KROS 4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TEPLO 2014</a:t>
            </a:r>
            <a:endParaRPr lang="cs-CZ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Textová část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Úvod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Teoretická východiska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Analýza problému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Vlastní návrhy řešení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Závěr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Posuzované skladby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Základní varianty: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Jednoplášťová plochá střecha s klasickým pořadím vrstev</a:t>
            </a:r>
          </a:p>
          <a:p>
            <a:pPr lvl="2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01, A 02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Jednoplášťová plochá střecha s obráceným pořadím vrstev (inverzní)</a:t>
            </a:r>
          </a:p>
          <a:p>
            <a:pPr lvl="2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 01, B02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Jednoplášťová plochá střecha kombinovaná</a:t>
            </a:r>
          </a:p>
          <a:p>
            <a:pPr lvl="2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 01, C02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Varianta A 01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vodotěsnící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DEKPLAN 76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1,8 mm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separační vrstva:		FILTEK V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tepelně izolační vrstva:	EPS 100 S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Stabil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240 mm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parotěsnící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GLASTEK 40 SPECIAL MINERAL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masivní silikátová vrstva ve spádu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 descr="Varianta 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4000504"/>
            <a:ext cx="4678666" cy="256326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71472" y="5857892"/>
            <a:ext cx="2071702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Ateliér 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Varianta A 02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vodotěsnící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ELASTEK 40 FIRESTOP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vodotěsnící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GLASTEK 30 STICKER PLUS G.B.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tepelně izolační vrstva:	EPS 100 S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Stabil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240 mm</a:t>
            </a:r>
          </a:p>
          <a:p>
            <a:pPr lvl="0"/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parotěsnící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vrstva:		GLASTEK AL 40 MINERAL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masivní silikátová vrstva ve spádu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43834" y="5500702"/>
            <a:ext cx="1143000" cy="1152525"/>
          </a:xfrm>
          <a:prstGeom prst="rect">
            <a:avLst/>
          </a:prstGeom>
        </p:spPr>
      </p:pic>
      <p:pic>
        <p:nvPicPr>
          <p:cNvPr id="6" name="Obrázek 5" descr="Varianta 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4000504"/>
            <a:ext cx="4678666" cy="2563261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71472" y="5857892"/>
            <a:ext cx="2071702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Zdroj: Ateliér 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1254</TotalTime>
  <Words>903</Words>
  <PresentationFormat>Předvádění na obrazovce (4:3)</PresentationFormat>
  <Paragraphs>258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Urbanistický</vt:lpstr>
      <vt:lpstr>Vyhodnocení variantního řešení střešních plášťů budovy s nízkou spotřebou energie</vt:lpstr>
      <vt:lpstr>Obsah obhajoby diplomové práce</vt:lpstr>
      <vt:lpstr>Motivace a důvody k řešení daného problému</vt:lpstr>
      <vt:lpstr>Zadání práce</vt:lpstr>
      <vt:lpstr>Metodika práce</vt:lpstr>
      <vt:lpstr>Textová část</vt:lpstr>
      <vt:lpstr>Posuzované skladby</vt:lpstr>
      <vt:lpstr>Varianta A 01</vt:lpstr>
      <vt:lpstr>Varianta A 02</vt:lpstr>
      <vt:lpstr>Varianta B 01</vt:lpstr>
      <vt:lpstr>Varianta B 02</vt:lpstr>
      <vt:lpstr>Varianta C 01</vt:lpstr>
      <vt:lpstr>Varianta C 02</vt:lpstr>
      <vt:lpstr>Posuzovaná hlediska</vt:lpstr>
      <vt:lpstr>Tepelně – technické parametry</vt:lpstr>
      <vt:lpstr>Finanční náročnost výstavby</vt:lpstr>
      <vt:lpstr>Pracnost provádění</vt:lpstr>
      <vt:lpstr>Environmentální parametry</vt:lpstr>
      <vt:lpstr>Environmentální parametry</vt:lpstr>
      <vt:lpstr>Environmentální parametry</vt:lpstr>
      <vt:lpstr>Environmentální parametry</vt:lpstr>
      <vt:lpstr>Environmentální parametry</vt:lpstr>
      <vt:lpstr>Vyhodnocení</vt:lpstr>
      <vt:lpstr>Zvolený objekt</vt:lpstr>
      <vt:lpstr>Projektová část</vt:lpstr>
      <vt:lpstr>Závěrečné shrnutí</vt:lpstr>
      <vt:lpstr>Doplňující dotazy vedoucího práce</vt:lpstr>
      <vt:lpstr>Doplňující dotazy vedoucího práce</vt:lpstr>
      <vt:lpstr>Doplňující dotazy vedoucího práce</vt:lpstr>
      <vt:lpstr>Doplňující dotazy oponenta práce</vt:lpstr>
      <vt:lpstr>Doplňující dotazy oponenta práce</vt:lpstr>
      <vt:lpstr>Doplňující dotazy oponenta práce</vt:lpstr>
      <vt:lpstr>DĚKUJI ZA VAŠI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Uzivatel</cp:lastModifiedBy>
  <cp:revision>117</cp:revision>
  <dcterms:created xsi:type="dcterms:W3CDTF">2018-01-19T12:23:12Z</dcterms:created>
  <dcterms:modified xsi:type="dcterms:W3CDTF">2018-01-22T14:43:59Z</dcterms:modified>
</cp:coreProperties>
</file>