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82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79" r:id="rId26"/>
    <p:sldId id="281" r:id="rId27"/>
    <p:sldId id="283" r:id="rId28"/>
    <p:sldId id="286" r:id="rId29"/>
    <p:sldId id="287" r:id="rId30"/>
    <p:sldId id="284" r:id="rId31"/>
    <p:sldId id="288" r:id="rId32"/>
    <p:sldId id="289" r:id="rId33"/>
    <p:sldId id="285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22. 1. 2018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22. 1. 2018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22. 1. 2018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22. 1. 2018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22. 1. 2018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8596" y="1643050"/>
            <a:ext cx="8458200" cy="1943111"/>
          </a:xfrm>
        </p:spPr>
        <p:txBody>
          <a:bodyPr>
            <a:norm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Vyhodnocení variantního řešení střešních plášťů budovy s nízkou spotřebou energie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28596" y="4357694"/>
            <a:ext cx="8358246" cy="175260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Autor diplomové práce:		Bc. Milan </a:t>
            </a:r>
            <a:r>
              <a:rPr lang="cs-CZ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Račák</a:t>
            </a:r>
            <a:endParaRPr lang="cs-CZ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Vedoucí diplomové práce:		Ing. Michal Kraus, </a:t>
            </a:r>
            <a:r>
              <a:rPr lang="cs-CZ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Ph.D</a:t>
            </a: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Oponent diplomové práce:		Ing. Jan Čížek</a:t>
            </a:r>
          </a:p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České Budějovice, leden 2018	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43834" y="428604"/>
            <a:ext cx="1143000" cy="1152525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14282" y="357166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Vysoká škola technická a ekonomická v Českých Budějovicích</a:t>
            </a:r>
          </a:p>
          <a:p>
            <a:r>
              <a:rPr lang="cs-CZ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Ústav technicko-technologický</a:t>
            </a:r>
            <a:endParaRPr lang="cs-CZ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Varianta B 01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3000372"/>
            <a:ext cx="8229600" cy="3179840"/>
          </a:xfrm>
        </p:spPr>
        <p:txBody>
          <a:bodyPr>
            <a:normAutofit/>
          </a:bodyPr>
          <a:lstStyle/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stabilizační vrstva:	prané kamenivo frakce 16-32 mm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 100 mm</a:t>
            </a:r>
          </a:p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separační vrstva:		FILTEK 300</a:t>
            </a:r>
          </a:p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tepelně izolační vrstva:	STYRODUR 3035 CS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 280 mm,</a:t>
            </a:r>
          </a:p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separační vrstva:		FILTEK 300</a:t>
            </a:r>
          </a:p>
          <a:p>
            <a:pPr lvl="0"/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vodotěsnící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vrstva:		DEKPLAN 77</a:t>
            </a:r>
          </a:p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separační vrstva:		FILTEK 300</a:t>
            </a:r>
          </a:p>
          <a:p>
            <a:pPr lvl="0"/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parotěsnící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vrstva:		GLASTEK 40 SPECIAL MINERAL</a:t>
            </a:r>
          </a:p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masivní silikátová vrstva ve spádu</a:t>
            </a: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43834" y="5500702"/>
            <a:ext cx="1143000" cy="1152525"/>
          </a:xfrm>
          <a:prstGeom prst="rect">
            <a:avLst/>
          </a:prstGeom>
        </p:spPr>
      </p:pic>
      <p:pic>
        <p:nvPicPr>
          <p:cNvPr id="5" name="Obrázek 4" descr="Varianta 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3306" y="714356"/>
            <a:ext cx="3554483" cy="2295921"/>
          </a:xfrm>
          <a:prstGeom prst="rect">
            <a:avLst/>
          </a:prstGeom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286644" y="2500306"/>
            <a:ext cx="1857356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Zdroj: Ateliér DEK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Varianta B 02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3071810"/>
            <a:ext cx="8229600" cy="2679774"/>
          </a:xfrm>
        </p:spPr>
        <p:txBody>
          <a:bodyPr>
            <a:normAutofit/>
          </a:bodyPr>
          <a:lstStyle/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stabilizační vrstva:	prané kamenivo frakce 16-32 mm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 100 mm</a:t>
            </a:r>
          </a:p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separační vrstva:		FILTEK 300</a:t>
            </a:r>
          </a:p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tepelně izolační vrstva:	STYRODUR 3035 CS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 280 mm</a:t>
            </a:r>
          </a:p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separační vrstva:		FILTEK 300</a:t>
            </a:r>
          </a:p>
          <a:p>
            <a:pPr lvl="0"/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vodotěsnící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vrstva:		ELASTEK 50 GARDEN</a:t>
            </a:r>
          </a:p>
          <a:p>
            <a:pPr lvl="0"/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vodotěsnící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vrstva:		ELASTEK 40 DEKOR</a:t>
            </a:r>
          </a:p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masivní silikátová vrstva ve spádu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43834" y="5500702"/>
            <a:ext cx="1143000" cy="1152525"/>
          </a:xfrm>
          <a:prstGeom prst="rect">
            <a:avLst/>
          </a:prstGeom>
        </p:spPr>
      </p:pic>
      <p:pic>
        <p:nvPicPr>
          <p:cNvPr id="6" name="Obrázek 5" descr="Varianta 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3306" y="714356"/>
            <a:ext cx="3554483" cy="2295921"/>
          </a:xfrm>
          <a:prstGeom prst="rect">
            <a:avLst/>
          </a:prstGeom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286644" y="2500306"/>
            <a:ext cx="1857356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Zdroj: Ateliér DEK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Varianta C 01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2643182"/>
            <a:ext cx="8229600" cy="3465592"/>
          </a:xfrm>
        </p:spPr>
        <p:txBody>
          <a:bodyPr>
            <a:normAutofit/>
          </a:bodyPr>
          <a:lstStyle/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stabilizační vrstva:	prané kamenivo frakce 16-32 mm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 100 mm</a:t>
            </a:r>
          </a:p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separační vrstva:		FILTEK 300</a:t>
            </a:r>
          </a:p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tepelně izolační vrstva:	STYRODUR 3035 CS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 120 mm</a:t>
            </a:r>
          </a:p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drenážní vrstva:		DEKDREN G8</a:t>
            </a:r>
          </a:p>
          <a:p>
            <a:pPr lvl="0"/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vodotěsnící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vrstva:		DEKPLAN 77</a:t>
            </a:r>
          </a:p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separační vrstva:		FILTEK 300</a:t>
            </a:r>
          </a:p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tepelně izolační vrstva:	EPS 100 S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Stabil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 100 mm</a:t>
            </a:r>
          </a:p>
          <a:p>
            <a:pPr lvl="0"/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parotěsnící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vrstva:		GLASTEK 40 SPECIAL MINERAL</a:t>
            </a:r>
          </a:p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masivní silikátová vrstva ve spádu</a:t>
            </a:r>
          </a:p>
          <a:p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43834" y="5500702"/>
            <a:ext cx="1143000" cy="1152525"/>
          </a:xfrm>
          <a:prstGeom prst="rect">
            <a:avLst/>
          </a:prstGeom>
        </p:spPr>
      </p:pic>
      <p:pic>
        <p:nvPicPr>
          <p:cNvPr id="5" name="Obrázek 4" descr="Varianta C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72" y="714356"/>
            <a:ext cx="2857520" cy="1916025"/>
          </a:xfrm>
          <a:prstGeom prst="rect">
            <a:avLst/>
          </a:prstGeom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000892" y="2143116"/>
            <a:ext cx="1857356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Zdroj: Ateliér DEK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Varianta C 02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2571744"/>
            <a:ext cx="8229600" cy="3322716"/>
          </a:xfrm>
        </p:spPr>
        <p:txBody>
          <a:bodyPr>
            <a:normAutofit/>
          </a:bodyPr>
          <a:lstStyle/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stabilizační vrstva:	prané kamenivo frakce 16-32 mm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 100 mm</a:t>
            </a:r>
          </a:p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separační vrstva:		FILTEK 300</a:t>
            </a:r>
          </a:p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tepelně izolační vrstva:	STYRODUR 3035 CS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 120 mm</a:t>
            </a:r>
          </a:p>
          <a:p>
            <a:pPr lvl="0"/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vodotěsnící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vrstva:		ELASTEK 50 GARDEN</a:t>
            </a:r>
          </a:p>
          <a:p>
            <a:pPr lvl="0"/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vodotěsnící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vrstva:		ELASTEK 40 DEKOR</a:t>
            </a:r>
          </a:p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separační vrstva:		FILTEK 300</a:t>
            </a:r>
          </a:p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tepelně izolační vrstva:	EPS 100 S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Stabil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 100 mm</a:t>
            </a:r>
          </a:p>
          <a:p>
            <a:pPr lvl="0"/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parotěsnící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vrstva:		GLASTEK 40 SPECIAL MINERAL</a:t>
            </a:r>
          </a:p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masivní silikátová vrstva ve spádu</a:t>
            </a:r>
          </a:p>
          <a:p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43834" y="5500702"/>
            <a:ext cx="1143000" cy="1152525"/>
          </a:xfrm>
          <a:prstGeom prst="rect">
            <a:avLst/>
          </a:prstGeom>
        </p:spPr>
      </p:pic>
      <p:pic>
        <p:nvPicPr>
          <p:cNvPr id="6" name="Obrázek 5" descr="Varianta C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72" y="714356"/>
            <a:ext cx="2857520" cy="1916025"/>
          </a:xfrm>
          <a:prstGeom prst="rect">
            <a:avLst/>
          </a:prstGeom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000892" y="2143116"/>
            <a:ext cx="1857356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Zdroj: Ateliér DEK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Posuzovaná hlediska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Tepelně - technické parametry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Finanční náročnost výstavby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Pracnost provádění konstrukcí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Environmentální parametry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43834" y="5500702"/>
            <a:ext cx="1143000" cy="1152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Tepelně – technické parametry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TEPLO 2014</a:t>
            </a:r>
          </a:p>
          <a:p>
            <a:r>
              <a:rPr lang="pl-PL" sz="2000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pl-PL" sz="2000" baseline="-25000" dirty="0" smtClean="0">
                <a:latin typeface="Arial" pitchFamily="34" charset="0"/>
                <a:cs typeface="Arial" pitchFamily="34" charset="0"/>
              </a:rPr>
              <a:t>pas,20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 v rozmezí 0,15 až 0,1 W/m</a:t>
            </a:r>
            <a:r>
              <a:rPr lang="pl-PL" sz="2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K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A 01:	 U = 0,126 W/m</a:t>
            </a:r>
            <a:r>
              <a:rPr lang="cs-CZ" sz="2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K		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tl.TI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:	240 mm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A 02:	 U = 0,125 W/m</a:t>
            </a:r>
            <a:r>
              <a:rPr lang="cs-CZ" sz="2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K		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tl.TI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:	240 mm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B 01:	 U = 0,147 W/m</a:t>
            </a:r>
            <a:r>
              <a:rPr lang="cs-CZ" sz="2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K		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tl.TI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:	280 mm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B 02:	 U = 0,147 W/m</a:t>
            </a:r>
            <a:r>
              <a:rPr lang="cs-CZ" sz="2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K		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tl.TI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:	280 mm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C 01:	 U = 0,144 W/m</a:t>
            </a:r>
            <a:r>
              <a:rPr lang="cs-CZ" sz="2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K		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tl.TI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:	220 mm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C 02:	 U = 0,143 W/m</a:t>
            </a:r>
            <a:r>
              <a:rPr lang="cs-CZ" sz="2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K		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tl.TI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:	220 mm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43834" y="5500702"/>
            <a:ext cx="1143000" cy="1152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Finanční náročnost výstavby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431420"/>
          </a:xfrm>
        </p:spPr>
        <p:txBody>
          <a:bodyPr>
            <a:no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KROS 4</a:t>
            </a:r>
          </a:p>
          <a:p>
            <a:endParaRPr lang="cs-CZ" sz="12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43834" y="5500702"/>
            <a:ext cx="1143000" cy="1152525"/>
          </a:xfrm>
          <a:prstGeom prst="rect">
            <a:avLst/>
          </a:prstGeom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500958" y="485776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Zdroj: Vlastní</a:t>
            </a:r>
          </a:p>
        </p:txBody>
      </p:sp>
      <p:pic>
        <p:nvPicPr>
          <p:cNvPr id="8" name="Obrázek 7" descr="shrnutí finanční náročnosti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2571744"/>
            <a:ext cx="6668431" cy="3905795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 rot="16200000">
            <a:off x="1421339" y="5079463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822 936,65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 rot="16200000">
            <a:off x="2207157" y="5079463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800 077,77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 rot="16200000">
            <a:off x="2964121" y="5036879"/>
            <a:ext cx="12682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1 471 353,8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 rot="16200000">
            <a:off x="3693032" y="5036879"/>
            <a:ext cx="13821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1 450 338,86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 rot="16200000">
            <a:off x="4478850" y="5022348"/>
            <a:ext cx="13821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1 045 625,99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 rot="16200000">
            <a:off x="5264668" y="5022348"/>
            <a:ext cx="13821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1 136 720,15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Pracnost provádění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KROS 4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43834" y="5500702"/>
            <a:ext cx="1143000" cy="1152525"/>
          </a:xfrm>
          <a:prstGeom prst="rect">
            <a:avLst/>
          </a:prstGeom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500958" y="485776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Zdroj: Vlastní</a:t>
            </a:r>
          </a:p>
        </p:txBody>
      </p:sp>
      <p:pic>
        <p:nvPicPr>
          <p:cNvPr id="7" name="Obrázek 6" descr="shrnutí pracnosti provádění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2643182"/>
            <a:ext cx="6787747" cy="36433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Environmentální parametry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Metodika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SBToolCZ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– E.01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43834" y="5500702"/>
            <a:ext cx="1143000" cy="1152525"/>
          </a:xfrm>
          <a:prstGeom prst="rect">
            <a:avLst/>
          </a:prstGeom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500958" y="485776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Zdroj: Vlastní</a:t>
            </a:r>
          </a:p>
        </p:txBody>
      </p:sp>
      <p:pic>
        <p:nvPicPr>
          <p:cNvPr id="7" name="Obrázek 6" descr="vyhodnocení CO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2643182"/>
            <a:ext cx="6715172" cy="39523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Environmentální parametry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Metodika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SBToolCZ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– E.02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43834" y="5500702"/>
            <a:ext cx="1143000" cy="1152525"/>
          </a:xfrm>
          <a:prstGeom prst="rect">
            <a:avLst/>
          </a:prstGeom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500958" y="485776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Zdroj: Vlastní</a:t>
            </a:r>
          </a:p>
        </p:txBody>
      </p:sp>
      <p:pic>
        <p:nvPicPr>
          <p:cNvPr id="7" name="Obrázek 6" descr="vyhodnocení SO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2714620"/>
            <a:ext cx="6215106" cy="38621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06680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Obsah obhajoby diplomové práce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Motivace a důvody k řešení daného problému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Zadání práce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Metodika práce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Textová část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Projektová část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Doplňující dotazy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43834" y="5500702"/>
            <a:ext cx="1143000" cy="1152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Environmentální parametry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>
          <a:xfrm>
            <a:off x="5286380" y="2249424"/>
            <a:ext cx="3400420" cy="4525963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Metodika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SBToolCZ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– E.10</a:t>
            </a:r>
          </a:p>
          <a:p>
            <a:r>
              <a:rPr lang="cs-CZ" dirty="0" err="1" smtClean="0">
                <a:latin typeface="Arial" pitchFamily="34" charset="0"/>
                <a:cs typeface="Arial" pitchFamily="34" charset="0"/>
              </a:rPr>
              <a:t>m</a:t>
            </a:r>
            <a:r>
              <a:rPr lang="cs-CZ" baseline="-25000" dirty="0" err="1" smtClean="0">
                <a:latin typeface="Arial" pitchFamily="34" charset="0"/>
                <a:cs typeface="Arial" pitchFamily="34" charset="0"/>
              </a:rPr>
              <a:t>recyklovaných</a:t>
            </a:r>
            <a:r>
              <a:rPr lang="cs-CZ" baseline="-25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m</a:t>
            </a:r>
            <a:r>
              <a:rPr lang="cs-CZ" baseline="-25000" dirty="0" err="1" smtClean="0">
                <a:latin typeface="Arial" pitchFamily="34" charset="0"/>
                <a:cs typeface="Arial" pitchFamily="34" charset="0"/>
              </a:rPr>
              <a:t>obnovitelných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m</a:t>
            </a:r>
            <a:r>
              <a:rPr lang="cs-CZ" baseline="-25000" dirty="0" err="1" smtClean="0">
                <a:latin typeface="Arial" pitchFamily="34" charset="0"/>
                <a:cs typeface="Arial" pitchFamily="34" charset="0"/>
              </a:rPr>
              <a:t>celkem</a:t>
            </a:r>
            <a:endParaRPr lang="cs-CZ" baseline="-25000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43834" y="5500702"/>
            <a:ext cx="1143000" cy="1152525"/>
          </a:xfrm>
          <a:prstGeom prst="rect">
            <a:avLst/>
          </a:prstGeom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572132" y="6072206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Zdroj: Vlastní</a:t>
            </a:r>
          </a:p>
        </p:txBody>
      </p:sp>
      <p:pic>
        <p:nvPicPr>
          <p:cNvPr id="7" name="Obrázek 6" descr="P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14554"/>
            <a:ext cx="5439153" cy="4214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Environmentální parametry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5072066" y="2249424"/>
            <a:ext cx="3614734" cy="4525963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Metodika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SBToolCZ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– E.10</a:t>
            </a:r>
          </a:p>
          <a:p>
            <a:r>
              <a:rPr lang="cs-CZ" dirty="0" err="1" smtClean="0">
                <a:latin typeface="Arial" pitchFamily="34" charset="0"/>
                <a:cs typeface="Arial" pitchFamily="34" charset="0"/>
              </a:rPr>
              <a:t>m</a:t>
            </a:r>
            <a:r>
              <a:rPr lang="cs-CZ" baseline="-25000" dirty="0" err="1" smtClean="0">
                <a:latin typeface="Arial" pitchFamily="34" charset="0"/>
                <a:cs typeface="Arial" pitchFamily="34" charset="0"/>
              </a:rPr>
              <a:t>plnohodnotně</a:t>
            </a:r>
            <a:r>
              <a:rPr lang="cs-CZ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aseline="-25000" dirty="0" err="1" smtClean="0">
                <a:latin typeface="Arial" pitchFamily="34" charset="0"/>
                <a:cs typeface="Arial" pitchFamily="34" charset="0"/>
              </a:rPr>
              <a:t>rec</a:t>
            </a:r>
            <a:r>
              <a:rPr lang="cs-CZ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m</a:t>
            </a:r>
            <a:r>
              <a:rPr lang="cs-CZ" baseline="-25000" dirty="0" err="1" smtClean="0">
                <a:latin typeface="Arial" pitchFamily="34" charset="0"/>
                <a:cs typeface="Arial" pitchFamily="34" charset="0"/>
              </a:rPr>
              <a:t>částečně</a:t>
            </a:r>
            <a:r>
              <a:rPr lang="cs-CZ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aseline="-25000" dirty="0" err="1" smtClean="0">
                <a:latin typeface="Arial" pitchFamily="34" charset="0"/>
                <a:cs typeface="Arial" pitchFamily="34" charset="0"/>
              </a:rPr>
              <a:t>rec</a:t>
            </a:r>
            <a:r>
              <a:rPr lang="cs-CZ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/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m</a:t>
            </a:r>
            <a:r>
              <a:rPr lang="cs-CZ" baseline="-25000" dirty="0" err="1" smtClean="0">
                <a:latin typeface="Arial" pitchFamily="34" charset="0"/>
                <a:cs typeface="Arial" pitchFamily="34" charset="0"/>
              </a:rPr>
              <a:t>celkem</a:t>
            </a:r>
            <a:endParaRPr lang="cs-CZ" baseline="-25000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43834" y="5500702"/>
            <a:ext cx="1143000" cy="1152525"/>
          </a:xfrm>
          <a:prstGeom prst="rect">
            <a:avLst/>
          </a:prstGeom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429256" y="5929330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Zdroj: Vlastní</a:t>
            </a:r>
          </a:p>
        </p:txBody>
      </p:sp>
      <p:pic>
        <p:nvPicPr>
          <p:cNvPr id="8" name="Obrázek 7" descr="P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2285992"/>
            <a:ext cx="5061133" cy="4000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Environmentální parametry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5357818" y="2249424"/>
            <a:ext cx="3328982" cy="4525963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Metodika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SBToolCZ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– E.10</a:t>
            </a:r>
          </a:p>
          <a:p>
            <a:r>
              <a:rPr lang="cs-CZ" dirty="0" err="1" smtClean="0">
                <a:latin typeface="Arial" pitchFamily="34" charset="0"/>
                <a:cs typeface="Arial" pitchFamily="34" charset="0"/>
              </a:rPr>
              <a:t>m</a:t>
            </a:r>
            <a:r>
              <a:rPr lang="cs-CZ" baseline="-25000" dirty="0" err="1" smtClean="0">
                <a:latin typeface="Arial" pitchFamily="34" charset="0"/>
                <a:cs typeface="Arial" pitchFamily="34" charset="0"/>
              </a:rPr>
              <a:t>celkem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/ m</a:t>
            </a:r>
            <a:r>
              <a:rPr lang="cs-CZ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baseline="-25000" dirty="0" smtClean="0">
                <a:latin typeface="Arial" pitchFamily="34" charset="0"/>
                <a:cs typeface="Arial" pitchFamily="34" charset="0"/>
              </a:rPr>
              <a:t>vnitřní užitná plocha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43834" y="5500702"/>
            <a:ext cx="1143000" cy="1152525"/>
          </a:xfrm>
          <a:prstGeom prst="rect">
            <a:avLst/>
          </a:prstGeom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643570" y="5786454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Zdroj: Vlastní</a:t>
            </a:r>
          </a:p>
        </p:txBody>
      </p:sp>
      <p:pic>
        <p:nvPicPr>
          <p:cNvPr id="8" name="Obrázek 7" descr="P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2285992"/>
            <a:ext cx="5172797" cy="38867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Vyhodnocení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7920000" cy="31680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600000"/>
                <a:gridCol w="720000"/>
                <a:gridCol w="720000"/>
                <a:gridCol w="720000"/>
                <a:gridCol w="720000"/>
                <a:gridCol w="720000"/>
                <a:gridCol w="720000"/>
              </a:tblGrid>
              <a:tr h="396000">
                <a:tc>
                  <a:txBody>
                    <a:bodyPr/>
                    <a:lstStyle/>
                    <a:p>
                      <a:endParaRPr lang="cs-CZ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solidFill>
                            <a:srgbClr val="FFFF00"/>
                          </a:solidFill>
                          <a:latin typeface="Arial" pitchFamily="34" charset="0"/>
                          <a:cs typeface="Arial" pitchFamily="34" charset="0"/>
                        </a:rPr>
                        <a:t>A 01</a:t>
                      </a:r>
                      <a:endParaRPr lang="cs-CZ" sz="1600" dirty="0">
                        <a:solidFill>
                          <a:srgbClr val="FFFF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Arial" pitchFamily="34" charset="0"/>
                        </a:rPr>
                        <a:t>A 02</a:t>
                      </a:r>
                      <a:endParaRPr lang="cs-CZ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Arial" pitchFamily="34" charset="0"/>
                        </a:rPr>
                        <a:t>B 01</a:t>
                      </a:r>
                      <a:endParaRPr lang="cs-CZ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cs-CZ" sz="1600" baseline="0" dirty="0" smtClean="0">
                          <a:latin typeface="Arial" pitchFamily="34" charset="0"/>
                          <a:cs typeface="Arial" pitchFamily="34" charset="0"/>
                        </a:rPr>
                        <a:t> 02</a:t>
                      </a:r>
                      <a:endParaRPr lang="cs-CZ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Arial" pitchFamily="34" charset="0"/>
                        </a:rPr>
                        <a:t>C 01</a:t>
                      </a:r>
                      <a:endParaRPr lang="cs-CZ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Arial" pitchFamily="34" charset="0"/>
                        </a:rPr>
                        <a:t>C 02</a:t>
                      </a:r>
                      <a:endParaRPr lang="cs-CZ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96000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Arial" pitchFamily="34" charset="0"/>
                        </a:rPr>
                        <a:t>Finanční náročnost</a:t>
                      </a:r>
                      <a:endParaRPr lang="cs-CZ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endParaRPr lang="cs-CZ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  <a:endParaRPr lang="cs-CZ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Arial" pitchFamily="34" charset="0"/>
                          <a:cs typeface="Arial" pitchFamily="34" charset="0"/>
                        </a:rPr>
                        <a:t>6.</a:t>
                      </a:r>
                      <a:endParaRPr lang="cs-CZ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Arial" pitchFamily="34" charset="0"/>
                          <a:cs typeface="Arial" pitchFamily="34" charset="0"/>
                        </a:rPr>
                        <a:t>5.</a:t>
                      </a:r>
                      <a:endParaRPr lang="cs-CZ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  <a:endParaRPr lang="cs-CZ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  <a:endParaRPr lang="cs-CZ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96000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Arial" pitchFamily="34" charset="0"/>
                        </a:rPr>
                        <a:t>Pracnost</a:t>
                      </a:r>
                      <a:r>
                        <a:rPr lang="cs-CZ" sz="1600" baseline="0" dirty="0" smtClean="0">
                          <a:latin typeface="Arial" pitchFamily="34" charset="0"/>
                          <a:cs typeface="Arial" pitchFamily="34" charset="0"/>
                        </a:rPr>
                        <a:t> provádění</a:t>
                      </a:r>
                      <a:endParaRPr lang="cs-CZ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  <a:endParaRPr lang="cs-CZ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  <a:endParaRPr lang="cs-CZ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  <a:endParaRPr lang="cs-CZ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  <a:endParaRPr lang="cs-CZ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endParaRPr lang="cs-CZ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  <a:endParaRPr lang="cs-CZ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96000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Arial" pitchFamily="34" charset="0"/>
                        </a:rPr>
                        <a:t>Svázaná produkce emisí CO</a:t>
                      </a:r>
                      <a:r>
                        <a:rPr lang="cs-CZ" sz="16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16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5.</a:t>
                      </a:r>
                      <a:endParaRPr lang="cs-CZ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Arial" pitchFamily="34" charset="0"/>
                          <a:cs typeface="Arial" pitchFamily="34" charset="0"/>
                        </a:rPr>
                        <a:t>6.</a:t>
                      </a:r>
                      <a:endParaRPr lang="cs-CZ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endParaRPr lang="cs-CZ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  <a:endParaRPr lang="cs-CZ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  <a:endParaRPr lang="cs-CZ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  <a:endParaRPr lang="cs-CZ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96000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Arial" pitchFamily="34" charset="0"/>
                        </a:rPr>
                        <a:t>Svázaná produkce emisí SO</a:t>
                      </a:r>
                      <a:r>
                        <a:rPr lang="cs-CZ" sz="16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1600" baseline="-25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5.</a:t>
                      </a:r>
                      <a:endParaRPr lang="cs-CZ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Arial" pitchFamily="34" charset="0"/>
                          <a:cs typeface="Arial" pitchFamily="34" charset="0"/>
                        </a:rPr>
                        <a:t>6.</a:t>
                      </a:r>
                      <a:endParaRPr lang="cs-CZ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endParaRPr lang="cs-CZ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  <a:endParaRPr lang="cs-CZ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  <a:endParaRPr lang="cs-CZ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  <a:endParaRPr lang="cs-CZ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96000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Arial" pitchFamily="34" charset="0"/>
                        </a:rPr>
                        <a:t>Podíl P1</a:t>
                      </a:r>
                      <a:endParaRPr lang="cs-CZ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  <a:endParaRPr lang="cs-CZ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  <a:endParaRPr lang="cs-CZ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endParaRPr lang="cs-CZ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  <a:endParaRPr lang="cs-CZ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endParaRPr lang="cs-CZ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  <a:endParaRPr lang="cs-CZ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96000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Arial" pitchFamily="34" charset="0"/>
                        </a:rPr>
                        <a:t>Podíl P2</a:t>
                      </a:r>
                      <a:endParaRPr lang="cs-CZ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  <a:endParaRPr lang="cs-CZ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  <a:endParaRPr lang="cs-CZ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endParaRPr lang="cs-CZ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endParaRPr lang="cs-CZ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endParaRPr lang="cs-CZ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endParaRPr lang="cs-CZ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96000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Arial" pitchFamily="34" charset="0"/>
                        </a:rPr>
                        <a:t>Měrná hmotnost stavby (P3)</a:t>
                      </a:r>
                      <a:endParaRPr lang="cs-CZ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  <a:endParaRPr lang="cs-CZ" sz="16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endParaRPr lang="cs-CZ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  <a:endParaRPr lang="cs-CZ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Arial" pitchFamily="34" charset="0"/>
                          <a:cs typeface="Arial" pitchFamily="34" charset="0"/>
                        </a:rPr>
                        <a:t>5.</a:t>
                      </a:r>
                      <a:endParaRPr lang="cs-CZ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  <a:endParaRPr lang="cs-CZ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Arial" pitchFamily="34" charset="0"/>
                          <a:cs typeface="Arial" pitchFamily="34" charset="0"/>
                        </a:rPr>
                        <a:t>6.</a:t>
                      </a:r>
                      <a:endParaRPr lang="cs-CZ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43834" y="5500702"/>
            <a:ext cx="1143000" cy="1152525"/>
          </a:xfrm>
          <a:prstGeom prst="rect">
            <a:avLst/>
          </a:prstGeom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28596" y="6000768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Zdroj: Vlastní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Zvolený objekt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návrh dostavby objektu Jihočeské vědecké knihovny v Českých Budějovicích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43834" y="5500702"/>
            <a:ext cx="1143000" cy="1152525"/>
          </a:xfrm>
          <a:prstGeom prst="rect">
            <a:avLst/>
          </a:prstGeom>
        </p:spPr>
      </p:pic>
      <p:pic>
        <p:nvPicPr>
          <p:cNvPr id="5" name="Obrázek 4" descr="Pohled východní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4612" y="2857496"/>
            <a:ext cx="4301015" cy="3474831"/>
          </a:xfrm>
          <a:prstGeom prst="rect">
            <a:avLst/>
          </a:prstGeom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857224" y="6000768"/>
            <a:ext cx="1428760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Zdroj: Vlastní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Projektová část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 err="1" smtClean="0">
                <a:latin typeface="Arial" pitchFamily="34" charset="0"/>
                <a:cs typeface="Arial" pitchFamily="34" charset="0"/>
              </a:rPr>
              <a:t>AutoCAD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 2015</a:t>
            </a:r>
          </a:p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Aplikace vybrané varianty</a:t>
            </a:r>
          </a:p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Výkresová dokumentace ve stupni „Projekt pro provádění stavby“</a:t>
            </a:r>
          </a:p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Obsah projektové části: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A. Průvodní technická zpráva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B. 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Souhrnná 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technická zpráva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C. Situační výkresy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D. Dokumentace objektů a technických a technologických zařízení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E. Dokladová část</a:t>
            </a: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43834" y="5500702"/>
            <a:ext cx="1143000" cy="1152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Závěrečné shrnutí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Posouzení navrhovaných variant a aplikace na zvolený objekt</a:t>
            </a: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Cíl diplomové práce byl splněn</a:t>
            </a:r>
          </a:p>
          <a:p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43834" y="5500702"/>
            <a:ext cx="1143000" cy="1152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Doplňující dotazy vedoucího práce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Vysvětlete pojmy svázané emise a provozní emise.</a:t>
            </a:r>
          </a:p>
          <a:p>
            <a:pPr lvl="1"/>
            <a:endParaRPr lang="cs-CZ" sz="20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cs-CZ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Svázané emise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udávají ekvivalentní emise vyprodukované během celého životního cyklu daného výrobku nebo jeho části, způsobují skleníkový efekt (emise CO</a:t>
            </a:r>
            <a:r>
              <a:rPr lang="cs-CZ" sz="20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nebo okyselování prostředí (emise SO</a:t>
            </a:r>
            <a:r>
              <a:rPr lang="cs-CZ" sz="20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lvl="1"/>
            <a:endParaRPr lang="cs-CZ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cs-CZ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Provozní emise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sk-SK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vznikají</a:t>
            </a:r>
            <a:r>
              <a:rPr lang="sk-SK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jako</a:t>
            </a:r>
            <a:r>
              <a:rPr lang="sk-SK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důsledek</a:t>
            </a:r>
            <a:r>
              <a:rPr lang="sk-SK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spotřeby</a:t>
            </a:r>
            <a:r>
              <a:rPr lang="sk-SK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primární</a:t>
            </a:r>
            <a:r>
              <a:rPr lang="sk-SK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energie z </a:t>
            </a:r>
            <a:r>
              <a:rPr lang="sk-SK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neobnovitelných</a:t>
            </a:r>
            <a:r>
              <a:rPr lang="sk-SK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zdrojů</a:t>
            </a:r>
            <a:r>
              <a:rPr lang="sk-SK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energie</a:t>
            </a:r>
            <a:endParaRPr lang="cs-CZ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43834" y="5500702"/>
            <a:ext cx="1143000" cy="1152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Doplňující dotazy vedoucího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V souhrnné závěrečné tabulce chybí sumarizace jednotlivých variant z hlediska tepelně-technických parametrů. Jaká varianta vychází nejlépe, respektive nejhůře, z hlediska tepelně-technických parametrů?</a:t>
            </a:r>
          </a:p>
          <a:p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A 01:		U = 0,126 W/m</a:t>
            </a:r>
            <a:r>
              <a:rPr lang="cs-CZ" sz="18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K		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tl.TI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:	240 mm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A 02:		U = 0,125 W/m</a:t>
            </a:r>
            <a:r>
              <a:rPr lang="cs-CZ" sz="18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K		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tl.TI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:	240 mm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B 01:		U = 0,147 W/m</a:t>
            </a:r>
            <a:r>
              <a:rPr lang="cs-CZ" sz="18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K		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tl.TI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:	280 mm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B 02:		U = 0,147 W/m</a:t>
            </a:r>
            <a:r>
              <a:rPr lang="cs-CZ" sz="18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K		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tl.TI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:	280 mm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C 01:		U = 0,144 W/m</a:t>
            </a:r>
            <a:r>
              <a:rPr lang="cs-CZ" sz="18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K		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tl.TI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:	220 mm</a:t>
            </a:r>
          </a:p>
          <a:p>
            <a:r>
              <a:rPr lang="cs-CZ" sz="1800" dirty="0" smtClean="0">
                <a:latin typeface="Arial" pitchFamily="34" charset="0"/>
                <a:cs typeface="Arial" pitchFamily="34" charset="0"/>
              </a:rPr>
              <a:t>C 02:		U = 0,143 W/m</a:t>
            </a:r>
            <a:r>
              <a:rPr lang="cs-CZ" sz="18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K		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tl.TI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:	220 mm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43834" y="5500702"/>
            <a:ext cx="1143000" cy="1152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Doplňující dotazy vedoucího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Vysvětlete neúměrnost počtu normohodin a délky provádění střechy jednotlivých variant -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obrázky 24 a 25 (např. varianta C01 - 530,56 normohodin a 10 pracovních dní; varianta B01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sz="2200" dirty="0" smtClean="0">
                <a:latin typeface="Arial" pitchFamily="34" charset="0"/>
                <a:cs typeface="Arial" pitchFamily="34" charset="0"/>
              </a:rPr>
              <a:t>- 479,92 normohodin a 11 pracovních dní).</a:t>
            </a:r>
            <a:endParaRPr lang="cs-CZ" sz="22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cs-CZ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 délku provádění mají vliv jednotlivé pracovní činnosti, jejich načasování a přesuny hmot. 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Sled prací u varianty C 01 na sebe navazuje tak, že i přes vyšší počet normohodin lze variantu dokončit v 10 pracovních dnech.</a:t>
            </a:r>
            <a:endParaRPr lang="cs-CZ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43834" y="5500702"/>
            <a:ext cx="1143000" cy="1152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15370" cy="1357322"/>
          </a:xfrm>
        </p:spPr>
        <p:txBody>
          <a:bodyPr>
            <a:noAutofit/>
          </a:bodyPr>
          <a:lstStyle/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Motivace a důvody k řešení daného problému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Aktuálnost tématu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Spojitost tématu s praxí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Prohloubení vědomostí v dané problematice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43834" y="5500702"/>
            <a:ext cx="1143000" cy="1152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Doplňující dotazy oponenta práce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Co znamená požární odolnost </a:t>
            </a:r>
            <a:r>
              <a:rPr lang="cs-CZ" sz="2200" dirty="0" err="1" smtClean="0">
                <a:latin typeface="Arial" pitchFamily="34" charset="0"/>
                <a:cs typeface="Arial" pitchFamily="34" charset="0"/>
              </a:rPr>
              <a:t>Broof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(t3) a splňuje ji některá z Vámi posuzovaných variant?</a:t>
            </a:r>
          </a:p>
          <a:p>
            <a:pPr lvl="1"/>
            <a:endParaRPr lang="cs-CZ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cs-CZ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Broof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(t3):	odolnost při vnějším působení požáru</a:t>
            </a:r>
          </a:p>
          <a:p>
            <a:pPr lvl="1">
              <a:buNone/>
            </a:pP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	t3 - pro požárně nebezpečný prostor</a:t>
            </a:r>
          </a:p>
          <a:p>
            <a:pPr lvl="1">
              <a:buNone/>
            </a:pP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	(t1 – mimo požárně nebezpečný prostor)</a:t>
            </a:r>
          </a:p>
          <a:p>
            <a:pPr lvl="1"/>
            <a:endParaRPr lang="cs-CZ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Tuto požární odolnost splňuje varianta A 01, A 02.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43834" y="5500702"/>
            <a:ext cx="1143000" cy="1152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Doplňující dotazy oponenta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Rosný bod - co to je a v jaké vrstvě ve skladbě střechy by měl být v ideálním případě umístěn a proč?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Rosný bod – teplota rosného bodu: je teplota, při které je vzduch maximálně nasycen vodními parami (relativní vlhkost vzduchu dosáhne 100 %). Pokud teplota klesne pod tento bod, nastává kondenzace.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 zimních obdobích je důležité držet rosný bod v oblasti tepelné izolace – v blízkosti rosného bodu nemá co kondenzovat (předpoklad, že </a:t>
            </a:r>
            <a:r>
              <a:rPr lang="cs-CZ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parozábrana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funguje).</a:t>
            </a:r>
          </a:p>
          <a:p>
            <a:pPr lvl="1"/>
            <a:endParaRPr lang="cs-CZ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43834" y="5500702"/>
            <a:ext cx="1143000" cy="1152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Doplňující dotazy oponenta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 smtClean="0">
                <a:latin typeface="Arial" pitchFamily="34" charset="0"/>
                <a:cs typeface="Arial" pitchFamily="34" charset="0"/>
              </a:rPr>
              <a:t>Výpočet tepelných ztrát - jaký je rozdíl mezi výpočtem celkových ztrát objektu (např. pro průkaz energetické náročnosti budovy) a mezi výpočtem tepelných ztrát pro návrh otopných těles pro ústřední topení?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Výpočet celkových tepelných ztrát objektu na základě zadání pláště budovy.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Návrh otopných těles pro ústřední vytápění vychází z podkladu, kterým je výpočet tepelných ztrát jednotlivých místností dle ČSN 06 0210:1994.</a:t>
            </a:r>
            <a:endParaRPr lang="cs-CZ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43834" y="5500702"/>
            <a:ext cx="1143000" cy="1152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357430"/>
            <a:ext cx="8229600" cy="1066800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DĚKUJI ZA VAŠI POZORNOST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786190"/>
            <a:ext cx="8229600" cy="2788346"/>
          </a:xfrm>
        </p:spPr>
        <p:txBody>
          <a:bodyPr/>
          <a:lstStyle/>
          <a:p>
            <a:pPr algn="ctr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Bc. MILAN RAČÁK</a:t>
            </a:r>
          </a:p>
          <a:p>
            <a:pPr algn="ctr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14378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43834" y="5500702"/>
            <a:ext cx="1143000" cy="1152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Zadání práce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i="1" dirty="0" smtClean="0">
                <a:latin typeface="Arial" pitchFamily="34" charset="0"/>
                <a:cs typeface="Arial" pitchFamily="34" charset="0"/>
              </a:rPr>
              <a:t>„Předmětem diplomové práce je vyhodnocení variant střešního pláště budovy z hlediska tepelně – technických a environmentálních parametrů, časové a finanční náročnosti. Předpokládá se stavebně konstrukční studie jednotlivých variant spolu s výkresovou dokumentací ve stupni „Projekt pro provádění stavby“ s variantním řešením provedení střešních plášťů budovy.“</a:t>
            </a:r>
            <a:endParaRPr lang="cs-CZ" sz="24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43834" y="5500702"/>
            <a:ext cx="1143000" cy="1152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Metodika práce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Metoda shromažďování informací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Vyhlášky, normy, odborná literatura, technické listy, prospekty od výrobců</a:t>
            </a:r>
          </a:p>
          <a:p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Metoda projekční</a:t>
            </a:r>
          </a:p>
          <a:p>
            <a:pPr lvl="1"/>
            <a:r>
              <a:rPr lang="cs-CZ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AutoCAD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2015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KROS 4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TEPLO 2014</a:t>
            </a:r>
            <a:endParaRPr lang="cs-CZ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43834" y="5500702"/>
            <a:ext cx="1143000" cy="1152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Textová část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Úvod</a:t>
            </a: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Teoretická východiska</a:t>
            </a: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Analýza problému</a:t>
            </a: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Vlastní návrhy řešení</a:t>
            </a: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Závěr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43834" y="5500702"/>
            <a:ext cx="1143000" cy="1152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Posuzované skladby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Základní varianty: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Jednoplášťová plochá střecha s klasickým pořadím vrstev</a:t>
            </a:r>
          </a:p>
          <a:p>
            <a:pPr lvl="2"/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01, A 02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Jednoplášťová plochá střecha s obráceným pořadím vrstev (inverzní)</a:t>
            </a:r>
          </a:p>
          <a:p>
            <a:pPr lvl="2"/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 01, B02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Jednoplášťová plochá střecha kombinovaná</a:t>
            </a:r>
          </a:p>
          <a:p>
            <a:pPr lvl="2"/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 01, C02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43834" y="5500702"/>
            <a:ext cx="1143000" cy="1152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Varianta A 01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vodotěsnící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vrstva:		DEKPLAN 76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 1,8 mm</a:t>
            </a:r>
          </a:p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separační vrstva:		FILTEK V</a:t>
            </a:r>
          </a:p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tepelně izolační vrstva:	EPS 100 S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Stabil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 240 mm</a:t>
            </a:r>
          </a:p>
          <a:p>
            <a:pPr lvl="0"/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parotěsnící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vrstva:		GLASTEK 40 SPECIAL MINERAL</a:t>
            </a:r>
          </a:p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masivní silikátová vrstva ve spádu</a:t>
            </a: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Obrázek 5" descr="Varianta 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4000504"/>
            <a:ext cx="4678666" cy="2563261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43834" y="5500702"/>
            <a:ext cx="1143000" cy="1152525"/>
          </a:xfrm>
          <a:prstGeom prst="rect">
            <a:avLst/>
          </a:prstGeom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571472" y="5857892"/>
            <a:ext cx="2071702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Zdroj: Ateliér DEK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Varianta A 02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vodotěsnící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vrstva:		ELASTEK 40 FIRESTOP</a:t>
            </a:r>
          </a:p>
          <a:p>
            <a:pPr lvl="0"/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vodotěsnící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vrstva:		GLASTEK 30 STICKER PLUS G.B.</a:t>
            </a:r>
          </a:p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tepelně izolační vrstva:	EPS 100 S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Stabil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 240 mm</a:t>
            </a:r>
          </a:p>
          <a:p>
            <a:pPr lvl="0"/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parotěsnící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vrstva:		GLASTEK AL 40 MINERAL</a:t>
            </a:r>
          </a:p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masivní silikátová vrstva ve spádu</a:t>
            </a:r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43834" y="5500702"/>
            <a:ext cx="1143000" cy="1152525"/>
          </a:xfrm>
          <a:prstGeom prst="rect">
            <a:avLst/>
          </a:prstGeom>
        </p:spPr>
      </p:pic>
      <p:pic>
        <p:nvPicPr>
          <p:cNvPr id="6" name="Obrázek 5" descr="Varianta 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0298" y="4000504"/>
            <a:ext cx="4678666" cy="2563261"/>
          </a:xfrm>
          <a:prstGeom prst="rect">
            <a:avLst/>
          </a:prstGeom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71472" y="5857892"/>
            <a:ext cx="2071702" cy="4286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Zdroj: Ateliér DEK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1254</TotalTime>
  <Words>903</Words>
  <PresentationFormat>Předvádění na obrazovce (4:3)</PresentationFormat>
  <Paragraphs>258</Paragraphs>
  <Slides>33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Urbanistický</vt:lpstr>
      <vt:lpstr>Vyhodnocení variantního řešení střešních plášťů budovy s nízkou spotřebou energie</vt:lpstr>
      <vt:lpstr>Obsah obhajoby diplomové práce</vt:lpstr>
      <vt:lpstr>Motivace a důvody k řešení daného problému</vt:lpstr>
      <vt:lpstr>Zadání práce</vt:lpstr>
      <vt:lpstr>Metodika práce</vt:lpstr>
      <vt:lpstr>Textová část</vt:lpstr>
      <vt:lpstr>Posuzované skladby</vt:lpstr>
      <vt:lpstr>Varianta A 01</vt:lpstr>
      <vt:lpstr>Varianta A 02</vt:lpstr>
      <vt:lpstr>Varianta B 01</vt:lpstr>
      <vt:lpstr>Varianta B 02</vt:lpstr>
      <vt:lpstr>Varianta C 01</vt:lpstr>
      <vt:lpstr>Varianta C 02</vt:lpstr>
      <vt:lpstr>Posuzovaná hlediska</vt:lpstr>
      <vt:lpstr>Tepelně – technické parametry</vt:lpstr>
      <vt:lpstr>Finanční náročnost výstavby</vt:lpstr>
      <vt:lpstr>Pracnost provádění</vt:lpstr>
      <vt:lpstr>Environmentální parametry</vt:lpstr>
      <vt:lpstr>Environmentální parametry</vt:lpstr>
      <vt:lpstr>Environmentální parametry</vt:lpstr>
      <vt:lpstr>Environmentální parametry</vt:lpstr>
      <vt:lpstr>Environmentální parametry</vt:lpstr>
      <vt:lpstr>Vyhodnocení</vt:lpstr>
      <vt:lpstr>Zvolený objekt</vt:lpstr>
      <vt:lpstr>Projektová část</vt:lpstr>
      <vt:lpstr>Závěrečné shrnutí</vt:lpstr>
      <vt:lpstr>Doplňující dotazy vedoucího práce</vt:lpstr>
      <vt:lpstr>Doplňující dotazy vedoucího práce</vt:lpstr>
      <vt:lpstr>Doplňující dotazy vedoucího práce</vt:lpstr>
      <vt:lpstr>Doplňující dotazy oponenta práce</vt:lpstr>
      <vt:lpstr>Doplňující dotazy oponenta práce</vt:lpstr>
      <vt:lpstr>Doplňující dotazy oponenta práce</vt:lpstr>
      <vt:lpstr>DĚKUJI ZA VAŠI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Uzivatel</dc:creator>
  <cp:lastModifiedBy>Uzivatel</cp:lastModifiedBy>
  <cp:revision>117</cp:revision>
  <dcterms:created xsi:type="dcterms:W3CDTF">2018-01-19T12:23:12Z</dcterms:created>
  <dcterms:modified xsi:type="dcterms:W3CDTF">2018-01-22T14:43:59Z</dcterms:modified>
</cp:coreProperties>
</file>