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2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4" r:id="rId3"/>
    <p:sldId id="258" r:id="rId4"/>
    <p:sldId id="259" r:id="rId5"/>
    <p:sldId id="257" r:id="rId6"/>
    <p:sldId id="270" r:id="rId7"/>
    <p:sldId id="280" r:id="rId8"/>
    <p:sldId id="281" r:id="rId9"/>
    <p:sldId id="267" r:id="rId10"/>
    <p:sldId id="268" r:id="rId11"/>
    <p:sldId id="271" r:id="rId12"/>
    <p:sldId id="272" r:id="rId13"/>
    <p:sldId id="275" r:id="rId14"/>
    <p:sldId id="277" r:id="rId15"/>
    <p:sldId id="278" r:id="rId16"/>
    <p:sldId id="279" r:id="rId17"/>
    <p:sldId id="269" r:id="rId18"/>
    <p:sldId id="260" r:id="rId19"/>
    <p:sldId id="262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5" autoAdjust="0"/>
    <p:restoredTop sz="94639" autoAdjust="0"/>
  </p:normalViewPr>
  <p:slideViewPr>
    <p:cSldViewPr>
      <p:cViewPr varScale="1">
        <p:scale>
          <a:sx n="108" d="100"/>
          <a:sy n="108" d="100"/>
        </p:scale>
        <p:origin x="92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143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FA578-FB92-423E-8021-371FBACA862B}" type="datetimeFigureOut">
              <a:rPr lang="cs-CZ" smtClean="0"/>
              <a:pPr/>
              <a:t>22.01.2018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A1B13-1A0D-4502-9F6A-17BF3BBC5FA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75B97-A95C-4ECC-A8ED-BA0CF24E602E}" type="datetimeFigureOut">
              <a:rPr lang="cs-CZ" smtClean="0"/>
              <a:pPr/>
              <a:t>22.01.2018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16DE4-296E-4C13-8BC3-8BDDD21D907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16DE4-296E-4C13-8BC3-8BDDD21D907A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 anchor="b" anchorCtr="0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67089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Klepnutím lze upravit styl předlohy podnadpisů.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87EAF3FE-0443-4F74-B333-B6DF3A037F4E}" type="datetimeFigureOut">
              <a:rPr lang="cs-CZ" smtClean="0"/>
              <a:pPr/>
              <a:t>22.01.2018</a:t>
            </a:fld>
            <a:endParaRPr lang="cs-CZ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37F363E2-691E-4F7F-858E-9003E81F804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F3FE-0443-4F74-B333-B6DF3A037F4E}" type="datetimeFigureOut">
              <a:rPr lang="cs-CZ" smtClean="0"/>
              <a:pPr/>
              <a:t>22.01.2018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63E2-691E-4F7F-858E-9003E81F80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F3FE-0443-4F74-B333-B6DF3A037F4E}" type="datetimeFigureOut">
              <a:rPr lang="cs-CZ" smtClean="0"/>
              <a:pPr/>
              <a:t>22.01.2018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63E2-691E-4F7F-858E-9003E81F80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F3FE-0443-4F74-B333-B6DF3A037F4E}" type="datetimeFigureOut">
              <a:rPr lang="cs-CZ" smtClean="0"/>
              <a:pPr/>
              <a:t>22.01.2018</a:t>
            </a:fld>
            <a:endParaRPr lang="cs-CZ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63E2-691E-4F7F-858E-9003E81F80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22313" y="2685391"/>
            <a:ext cx="7772400" cy="3112843"/>
          </a:xfrm>
        </p:spPr>
        <p:txBody>
          <a:bodyPr anchor="t">
            <a:normAutofit/>
          </a:bodyPr>
          <a:lstStyle>
            <a:lvl1pPr algn="ctr">
              <a:buNone/>
              <a:defRPr lang="en-US" sz="6000" b="1" dirty="0">
                <a:solidFill>
                  <a:schemeClr val="tx2">
                    <a:shade val="85000"/>
                    <a:satMod val="150000"/>
                  </a:schemeClr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22313" y="1128932"/>
            <a:ext cx="7772400" cy="1509712"/>
          </a:xfrm>
        </p:spPr>
        <p:txBody>
          <a:bodyPr anchor="b">
            <a:normAutofit/>
          </a:bodyPr>
          <a:lstStyle>
            <a:lvl1pPr algn="ctr">
              <a:buNone/>
              <a:defRPr lang="en-US" sz="24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F3FE-0443-4F74-B333-B6DF3A037F4E}" type="datetimeFigureOut">
              <a:rPr lang="cs-CZ" smtClean="0"/>
              <a:pPr/>
              <a:t>22.01.2018</a:t>
            </a:fld>
            <a:endParaRPr lang="cs-CZ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63E2-691E-4F7F-858E-9003E81F80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F3FE-0443-4F74-B333-B6DF3A037F4E}" type="datetimeFigureOut">
              <a:rPr lang="cs-CZ" smtClean="0"/>
              <a:pPr/>
              <a:t>22.01.2018</a:t>
            </a:fld>
            <a:endParaRPr lang="cs-CZ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63E2-691E-4F7F-858E-9003E81F80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F3FE-0443-4F74-B333-B6DF3A037F4E}" type="datetimeFigureOut">
              <a:rPr lang="cs-CZ" smtClean="0"/>
              <a:pPr/>
              <a:t>22.01.2018</a:t>
            </a:fld>
            <a:endParaRPr lang="cs-CZ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63E2-691E-4F7F-858E-9003E81F80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F3FE-0443-4F74-B333-B6DF3A037F4E}" type="datetimeFigureOut">
              <a:rPr lang="cs-CZ" smtClean="0"/>
              <a:pPr/>
              <a:t>22.01.2018</a:t>
            </a:fld>
            <a:endParaRPr lang="cs-CZ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63E2-691E-4F7F-858E-9003E81F80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F3FE-0443-4F74-B333-B6DF3A037F4E}" type="datetimeFigureOut">
              <a:rPr lang="cs-CZ" smtClean="0"/>
              <a:pPr/>
              <a:t>22.01.2018</a:t>
            </a:fld>
            <a:endParaRPr lang="cs-CZ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63E2-691E-4F7F-858E-9003E81F80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ctr">
              <a:defRPr sz="24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F3FE-0443-4F74-B333-B6DF3A037F4E}" type="datetimeFigureOut">
              <a:rPr lang="cs-CZ" smtClean="0"/>
              <a:pPr/>
              <a:t>22.01.2018</a:t>
            </a:fld>
            <a:endParaRPr lang="cs-CZ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63E2-691E-4F7F-858E-9003E81F80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7729" y="1062637"/>
            <a:ext cx="4599432" cy="3977640"/>
          </a:xfrm>
          <a:prstGeom prst="rect">
            <a:avLst/>
          </a:prstGeom>
          <a:solidFill>
            <a:schemeClr val="tx2">
              <a:shade val="15000"/>
            </a:schemeClr>
          </a:solidFill>
          <a:ln w="63500">
            <a:noFill/>
            <a:miter lim="800000"/>
          </a:ln>
          <a:effectLst>
            <a:outerShdw blurRad="63500" dist="25400" dir="7200000" algn="t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5720" rIns="45720" rtlCol="0" anchor="ctr">
            <a:normAutofit/>
          </a:bodyPr>
          <a:lstStyle/>
          <a:p>
            <a:pPr marL="0" indent="-274320" algn="l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0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514536" y="4343400"/>
            <a:ext cx="3048000" cy="709858"/>
          </a:xfrm>
        </p:spPr>
        <p:txBody>
          <a:bodyPr anchor="t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39645" y="1222657"/>
            <a:ext cx="4575601" cy="3657600"/>
          </a:xfrm>
          <a:solidFill>
            <a:schemeClr val="tx2">
              <a:shade val="75000"/>
            </a:schemeClr>
          </a:solidFill>
          <a:ln w="63500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/>
            </a:lvl1pPr>
          </a:lstStyle>
          <a:p>
            <a:r>
              <a:rPr lang="cs-CZ" sz="2000"/>
              <a:t>Klepnutím na ikonu přidáte obrázek.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514536" y="1371600"/>
            <a:ext cx="3044952" cy="2930086"/>
          </a:xfrm>
        </p:spPr>
        <p:txBody>
          <a:bodyPr bIns="0" anchor="b">
            <a:normAutofit/>
          </a:bodyPr>
          <a:lstStyle>
            <a:lvl1pPr marL="0" marR="0" indent="0" algn="l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F3FE-0443-4F74-B333-B6DF3A037F4E}" type="datetimeFigureOut">
              <a:rPr lang="cs-CZ" smtClean="0"/>
              <a:pPr/>
              <a:t>22.01.2018</a:t>
            </a:fld>
            <a:endParaRPr lang="cs-CZ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63E2-691E-4F7F-858E-9003E81F80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87EAF3FE-0443-4F74-B333-B6DF3A037F4E}" type="datetimeFigureOut">
              <a:rPr lang="cs-CZ" smtClean="0"/>
              <a:pPr/>
              <a:t>22.01.2018</a:t>
            </a:fld>
            <a:endParaRPr lang="cs-CZ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endParaRPr lang="cs-CZ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37F363E2-691E-4F7F-858E-9003E81F804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31" r:id="rId3"/>
    <p:sldLayoutId id="2147484732" r:id="rId4"/>
    <p:sldLayoutId id="2147484733" r:id="rId5"/>
    <p:sldLayoutId id="2147484734" r:id="rId6"/>
    <p:sldLayoutId id="2147484735" r:id="rId7"/>
    <p:sldLayoutId id="2147484736" r:id="rId8"/>
    <p:sldLayoutId id="2147484737" r:id="rId9"/>
    <p:sldLayoutId id="2147484738" r:id="rId10"/>
    <p:sldLayoutId id="2147484739" r:id="rId11"/>
  </p:sldLayoutIdLst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48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indent="-274320" algn="l" eaLnBrk="1" hangingPunct="1"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557784" indent="-228600" algn="l" eaLnBrk="1" hangingPunct="1"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3816" indent="-228600" algn="l" eaLnBrk="1" hangingPunct="1">
        <a:buClr>
          <a:schemeClr val="accent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9848" indent="-228600" algn="l" eaLnBrk="1" hangingPunct="1"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316736" indent="-228600" algn="l" eaLnBrk="1" hangingPunct="1">
        <a:buClr>
          <a:schemeClr val="accent1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9796" y="2147677"/>
            <a:ext cx="7772400" cy="1107997"/>
          </a:xfrm>
        </p:spPr>
        <p:txBody>
          <a:bodyPr>
            <a:noAutofit/>
          </a:bodyPr>
          <a:lstStyle/>
          <a:p>
            <a:pPr algn="ctr"/>
            <a:r>
              <a:rPr lang="cs-CZ" sz="4800" b="1" dirty="0">
                <a:solidFill>
                  <a:srgbClr val="FFC000"/>
                </a:solidFill>
              </a:rPr>
              <a:t>Obnova zámečku Pětipsy</a:t>
            </a:r>
            <a:endParaRPr lang="cs-CZ" sz="4800" dirty="0">
              <a:solidFill>
                <a:srgbClr val="FFC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4581128"/>
            <a:ext cx="8136904" cy="1800200"/>
          </a:xfrm>
        </p:spPr>
        <p:txBody>
          <a:bodyPr>
            <a:noAutofit/>
          </a:bodyPr>
          <a:lstStyle/>
          <a:p>
            <a:pPr marR="64008" algn="l">
              <a:spcBef>
                <a:spcPts val="300"/>
              </a:spcBef>
              <a:buClr>
                <a:schemeClr val="accent1"/>
              </a:buClr>
              <a:buSzPct val="68000"/>
            </a:pPr>
            <a:r>
              <a:rPr lang="cs-CZ" altLang="cs-CZ" sz="2000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 DP:        	Bc. Zdeněk Pešek, </a:t>
            </a:r>
            <a:r>
              <a:rPr lang="cs-CZ" altLang="cs-CZ" sz="2000" dirty="0" err="1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</a:t>
            </a:r>
            <a:r>
              <a:rPr lang="cs-CZ" altLang="cs-CZ" sz="2000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R="64008" algn="l">
              <a:spcBef>
                <a:spcPts val="300"/>
              </a:spcBef>
              <a:buClr>
                <a:schemeClr val="accent1"/>
              </a:buClr>
              <a:buSzPct val="68000"/>
            </a:pPr>
            <a:r>
              <a:rPr lang="cs-CZ" altLang="cs-CZ" sz="2000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Vedoucí DP:    	doc. Dr. Ing. Luboš </a:t>
            </a:r>
            <a:r>
              <a:rPr lang="cs-CZ" altLang="cs-CZ" sz="2000" dirty="0" err="1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Podolka</a:t>
            </a:r>
            <a:endParaRPr lang="cs-CZ" altLang="cs-CZ" sz="2000" dirty="0">
              <a:solidFill>
                <a:srgbClr val="EAEAE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R="64008" algn="l">
              <a:spcBef>
                <a:spcPts val="300"/>
              </a:spcBef>
              <a:buClr>
                <a:schemeClr val="accent1"/>
              </a:buClr>
              <a:buSzPct val="68000"/>
            </a:pPr>
            <a:r>
              <a:rPr lang="cs-CZ" altLang="cs-CZ" sz="2000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Oponent BP:  	Ing. Michal Lávička</a:t>
            </a:r>
          </a:p>
          <a:p>
            <a:pPr marR="64008" algn="l">
              <a:spcBef>
                <a:spcPts val="300"/>
              </a:spcBef>
              <a:buClr>
                <a:schemeClr val="accent1"/>
              </a:buClr>
              <a:buSzPct val="68000"/>
            </a:pPr>
            <a:r>
              <a:rPr lang="cs-CZ" altLang="cs-CZ" sz="2000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marR="64008" algn="l">
              <a:spcBef>
                <a:spcPts val="300"/>
              </a:spcBef>
              <a:buClr>
                <a:schemeClr val="accent1"/>
              </a:buClr>
              <a:buSzPct val="68000"/>
            </a:pPr>
            <a:r>
              <a:rPr lang="cs-CZ" altLang="cs-CZ" sz="2000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České Budějovice, Leden</a:t>
            </a:r>
            <a:r>
              <a:rPr lang="cs-CZ" sz="2000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2018		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87283B15-1BE6-4250-9D55-36FEB2C7E6BB}"/>
              </a:ext>
            </a:extLst>
          </p:cNvPr>
          <p:cNvSpPr/>
          <p:nvPr/>
        </p:nvSpPr>
        <p:spPr>
          <a:xfrm>
            <a:off x="2939008" y="724206"/>
            <a:ext cx="52565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200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Vysoká škola technická a ekonomická</a:t>
            </a:r>
          </a:p>
          <a:p>
            <a:pPr algn="ctr"/>
            <a:r>
              <a:rPr lang="cs-CZ" sz="2200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v Českých Budějovicích</a:t>
            </a:r>
          </a:p>
          <a:p>
            <a:pPr algn="ctr"/>
            <a:r>
              <a:rPr lang="cs-CZ" sz="2200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Ústav </a:t>
            </a:r>
            <a:r>
              <a:rPr lang="cs-CZ" sz="2200" dirty="0" err="1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technicko-technologický</a:t>
            </a:r>
            <a:r>
              <a:rPr lang="cs-CZ" sz="2200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 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9B1C402-06DA-40AB-8D80-CC929B521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683708"/>
            <a:ext cx="1272192" cy="128132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63960"/>
          </a:xfrm>
        </p:spPr>
        <p:txBody>
          <a:bodyPr>
            <a:normAutofit/>
          </a:bodyPr>
          <a:lstStyle/>
          <a:p>
            <a:r>
              <a:rPr lang="cs-CZ" sz="4400" dirty="0"/>
              <a:t>Navržené využití zámku 1.PP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C0235DD-5D0A-4C5D-BCE3-AAE38ACD2F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458630"/>
            <a:ext cx="8229600" cy="4908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63960"/>
          </a:xfrm>
        </p:spPr>
        <p:txBody>
          <a:bodyPr>
            <a:normAutofit/>
          </a:bodyPr>
          <a:lstStyle/>
          <a:p>
            <a:r>
              <a:rPr lang="cs-CZ" sz="4400" dirty="0"/>
              <a:t>Navržené využití zámku 1.NP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3C5AC7C-9A97-4126-8EDF-D711AD10E8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96" y="1484784"/>
            <a:ext cx="8213004" cy="48105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8867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63960"/>
          </a:xfrm>
        </p:spPr>
        <p:txBody>
          <a:bodyPr>
            <a:normAutofit/>
          </a:bodyPr>
          <a:lstStyle/>
          <a:p>
            <a:r>
              <a:rPr lang="cs-CZ" sz="4400" dirty="0"/>
              <a:t>Navržené využití zámku 2.NP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89A11FE-A0C2-4B6C-8D1B-C4BB21AAB4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96" y="1556792"/>
            <a:ext cx="8213004" cy="47988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165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6112385-8C2C-4EE4-A632-B2021023A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Obvodové a vnitřní stěny </a:t>
            </a:r>
          </a:p>
          <a:p>
            <a:pPr lvl="1"/>
            <a:r>
              <a:rPr lang="cs-CZ" dirty="0"/>
              <a:t>přezdívání stávajících stěn</a:t>
            </a:r>
          </a:p>
          <a:p>
            <a:pPr lvl="1"/>
            <a:r>
              <a:rPr lang="cs-CZ" dirty="0"/>
              <a:t>dozdívky rozebraných částí </a:t>
            </a:r>
          </a:p>
          <a:p>
            <a:pPr lvl="1"/>
            <a:r>
              <a:rPr lang="cs-CZ" dirty="0"/>
              <a:t>nové vyzdívky arkád pavlačí</a:t>
            </a:r>
          </a:p>
          <a:p>
            <a:pPr lvl="1"/>
            <a:r>
              <a:rPr lang="cs-CZ" dirty="0"/>
              <a:t>stahování a spínání prasklin ve stávajících stěnách</a:t>
            </a:r>
          </a:p>
          <a:p>
            <a:pPr lvl="1"/>
            <a:endParaRPr lang="cs-CZ" dirty="0"/>
          </a:p>
          <a:p>
            <a:r>
              <a:rPr lang="cs-CZ" dirty="0"/>
              <a:t>Stropní konstrukce</a:t>
            </a:r>
          </a:p>
          <a:p>
            <a:pPr lvl="1"/>
            <a:r>
              <a:rPr lang="cs-CZ" dirty="0"/>
              <a:t>zajištění stávajících klenutých stropů</a:t>
            </a:r>
          </a:p>
          <a:p>
            <a:pPr lvl="1"/>
            <a:r>
              <a:rPr lang="cs-CZ" dirty="0"/>
              <a:t>očištění, </a:t>
            </a:r>
            <a:r>
              <a:rPr lang="cs-CZ" dirty="0" err="1"/>
              <a:t>prospárování</a:t>
            </a:r>
            <a:r>
              <a:rPr lang="cs-CZ" dirty="0"/>
              <a:t> a provedení rubových kleneb</a:t>
            </a:r>
          </a:p>
          <a:p>
            <a:pPr lvl="1"/>
            <a:r>
              <a:rPr lang="cs-CZ" dirty="0"/>
              <a:t>přezdění klenutých stropů</a:t>
            </a:r>
          </a:p>
          <a:p>
            <a:pPr lvl="1"/>
            <a:r>
              <a:rPr lang="cs-CZ" dirty="0"/>
              <a:t>nové trámové stropy </a:t>
            </a:r>
          </a:p>
          <a:p>
            <a:pPr lvl="1"/>
            <a:r>
              <a:rPr lang="cs-CZ" dirty="0"/>
              <a:t>nové železobetonové stropy – lokálně </a:t>
            </a:r>
          </a:p>
          <a:p>
            <a:pPr lvl="1"/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BAD8403E-24DA-4716-BE23-03F6429CE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63960"/>
          </a:xfrm>
        </p:spPr>
        <p:txBody>
          <a:bodyPr>
            <a:normAutofit/>
          </a:bodyPr>
          <a:lstStyle/>
          <a:p>
            <a:r>
              <a:rPr lang="cs-CZ" sz="4400" dirty="0"/>
              <a:t>Obnova nosných konstrukcí </a:t>
            </a:r>
          </a:p>
        </p:txBody>
      </p:sp>
    </p:spTree>
    <p:extLst>
      <p:ext uri="{BB962C8B-B14F-4D97-AF65-F5344CB8AC3E}">
        <p14:creationId xmlns:p14="http://schemas.microsoft.com/office/powerpoint/2010/main" val="1422482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B2022F55-F40A-4257-9FB5-FEE8C3BD9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63960"/>
          </a:xfrm>
        </p:spPr>
        <p:txBody>
          <a:bodyPr>
            <a:normAutofit/>
          </a:bodyPr>
          <a:lstStyle/>
          <a:p>
            <a:r>
              <a:rPr lang="cs-CZ" sz="4400" dirty="0"/>
              <a:t>Střešní konstrukce a krov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588EF3F0-23D9-4FF6-9051-F08A56DE0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3970784" cy="4608512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Návrh nové střešní konstrukce 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stropní konstrukce 2.NP je součástí krovu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ležatá stolice s výměnou a kráčaty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nad severovýchodním sálem provedené věšadlo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prosvětlení a větrání volskými oky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krytina - pálená bobrovka na rybinové krytí</a:t>
            </a:r>
          </a:p>
          <a:p>
            <a:pPr lvl="1">
              <a:lnSpc>
                <a:spcPct val="150000"/>
              </a:lnSpc>
            </a:pP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A364971-389E-4E9A-8DBF-409F898DF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3108025"/>
            <a:ext cx="4920337" cy="346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28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6BCDAE35-0167-4C03-9CD5-29FE61693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63960"/>
          </a:xfrm>
        </p:spPr>
        <p:txBody>
          <a:bodyPr>
            <a:normAutofit/>
          </a:bodyPr>
          <a:lstStyle/>
          <a:p>
            <a:r>
              <a:rPr lang="cs-CZ" sz="4400" dirty="0"/>
              <a:t>Střešní konstrukce a krov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A36FA4DE-75D6-4231-8785-979DA904E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253" y="1440031"/>
            <a:ext cx="8229600" cy="604664"/>
          </a:xfrm>
        </p:spPr>
        <p:txBody>
          <a:bodyPr>
            <a:normAutofit/>
          </a:bodyPr>
          <a:lstStyle/>
          <a:p>
            <a:r>
              <a:rPr lang="cs-CZ" sz="2400" dirty="0"/>
              <a:t>Ležatá stolice - vzpěradlo</a:t>
            </a:r>
          </a:p>
          <a:p>
            <a:pPr lvl="1"/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04185D4-595A-4584-88A0-1C09585543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8" t="7988" r="6593" b="4500"/>
          <a:stretch/>
        </p:blipFill>
        <p:spPr>
          <a:xfrm>
            <a:off x="719572" y="2215966"/>
            <a:ext cx="7704856" cy="424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810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6BCDAE35-0167-4C03-9CD5-29FE61693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63960"/>
          </a:xfrm>
        </p:spPr>
        <p:txBody>
          <a:bodyPr>
            <a:normAutofit/>
          </a:bodyPr>
          <a:lstStyle/>
          <a:p>
            <a:r>
              <a:rPr lang="cs-CZ" sz="4400" dirty="0"/>
              <a:t>Střešní konstrukce a krov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A36FA4DE-75D6-4231-8785-979DA904E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98476"/>
            <a:ext cx="8229600" cy="604664"/>
          </a:xfrm>
        </p:spPr>
        <p:txBody>
          <a:bodyPr>
            <a:normAutofit/>
          </a:bodyPr>
          <a:lstStyle/>
          <a:p>
            <a:r>
              <a:rPr lang="cs-CZ" sz="2400" dirty="0"/>
              <a:t>Věšadlo</a:t>
            </a:r>
          </a:p>
          <a:p>
            <a:pPr lvl="1"/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4271E5E-E328-45D9-A37A-4BB28ADAA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473" y="2132856"/>
            <a:ext cx="7169054" cy="438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353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Dosažené výsledky a přínos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556792"/>
            <a:ext cx="7787208" cy="417646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400" dirty="0"/>
              <a:t>Dosažené výsledky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Stabilizace a podchycení zbytku nosných konstrukcí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Zastavení chátrání objektu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Zabezpečení objektu proti pronikání srážek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Přínos práce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První krok k záchraně památky a zastavení chátrání</a:t>
            </a:r>
          </a:p>
          <a:p>
            <a:pPr>
              <a:lnSpc>
                <a:spcPct val="150000"/>
              </a:lnSpc>
            </a:pPr>
            <a:endParaRPr lang="cs-CZ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055040"/>
          </a:xfrm>
        </p:spPr>
        <p:txBody>
          <a:bodyPr>
            <a:normAutofit/>
          </a:bodyPr>
          <a:lstStyle/>
          <a:p>
            <a:r>
              <a:rPr lang="cs-CZ" sz="4400" dirty="0"/>
              <a:t>Stručné závěrečné zhodnocení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628800"/>
            <a:ext cx="7729566" cy="2520280"/>
          </a:xfrm>
        </p:spPr>
        <p:txBody>
          <a:bodyPr>
            <a:normAutofit/>
          </a:bodyPr>
          <a:lstStyle/>
          <a:p>
            <a:pPr marL="540000" algn="just"/>
            <a:r>
              <a:rPr lang="cs-CZ" sz="2400" dirty="0"/>
              <a:t>Na základě získaných dat a informací byla zpracována projektová dokumentace k obnově základních nosných částí objektu.</a:t>
            </a:r>
          </a:p>
          <a:p>
            <a:pPr marL="540000" algn="just"/>
            <a:endParaRPr lang="cs-CZ" sz="2400" dirty="0"/>
          </a:p>
          <a:p>
            <a:pPr marL="540000" algn="just"/>
            <a:r>
              <a:rPr lang="cs-CZ" sz="2400" dirty="0"/>
              <a:t>V dokumentaci bylo postupováno s maximálním možným ohledem na charakter stavby a její historický význam.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3794764"/>
          </a:xfrm>
        </p:spPr>
        <p:txBody>
          <a:bodyPr>
            <a:noAutofit/>
          </a:bodyPr>
          <a:lstStyle/>
          <a:p>
            <a:r>
              <a:rPr lang="cs-CZ" sz="6000" dirty="0"/>
              <a:t>Děkuji </a:t>
            </a:r>
            <a:br>
              <a:rPr lang="cs-CZ" sz="6000" dirty="0"/>
            </a:br>
            <a:r>
              <a:rPr lang="cs-CZ" sz="6000" dirty="0"/>
              <a:t>za </a:t>
            </a:r>
            <a:br>
              <a:rPr lang="cs-CZ" sz="6000" dirty="0"/>
            </a:br>
            <a:r>
              <a:rPr lang="cs-CZ" sz="6000" dirty="0"/>
              <a:t>pozornost.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63960"/>
          </a:xfrm>
        </p:spPr>
        <p:txBody>
          <a:bodyPr/>
          <a:lstStyle/>
          <a:p>
            <a:r>
              <a:rPr lang="cs-CZ" dirty="0"/>
              <a:t>Osnova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340768"/>
            <a:ext cx="7632848" cy="506841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70000"/>
              </a:lnSpc>
            </a:pPr>
            <a:r>
              <a:rPr lang="cs-CZ" sz="3100" dirty="0"/>
              <a:t>Cíl práce</a:t>
            </a:r>
          </a:p>
          <a:p>
            <a:pPr>
              <a:lnSpc>
                <a:spcPct val="170000"/>
              </a:lnSpc>
            </a:pPr>
            <a:r>
              <a:rPr lang="cs-CZ" sz="3100" dirty="0"/>
              <a:t>Areál zámku</a:t>
            </a:r>
          </a:p>
          <a:p>
            <a:pPr>
              <a:lnSpc>
                <a:spcPct val="170000"/>
              </a:lnSpc>
            </a:pPr>
            <a:r>
              <a:rPr lang="cs-CZ" sz="3100" dirty="0"/>
              <a:t>Stávající stav objektu zámku</a:t>
            </a:r>
          </a:p>
          <a:p>
            <a:pPr>
              <a:lnSpc>
                <a:spcPct val="170000"/>
              </a:lnSpc>
            </a:pPr>
            <a:r>
              <a:rPr lang="cs-CZ" sz="3100" dirty="0"/>
              <a:t>Návrh řešení využití areálu a zámku</a:t>
            </a:r>
          </a:p>
          <a:p>
            <a:pPr>
              <a:lnSpc>
                <a:spcPct val="170000"/>
              </a:lnSpc>
            </a:pPr>
            <a:r>
              <a:rPr lang="cs-CZ" sz="3100" dirty="0"/>
              <a:t>Obnova nosných konstrukcí</a:t>
            </a:r>
          </a:p>
          <a:p>
            <a:pPr>
              <a:lnSpc>
                <a:spcPct val="170000"/>
              </a:lnSpc>
            </a:pPr>
            <a:r>
              <a:rPr lang="cs-CZ" sz="3100" dirty="0"/>
              <a:t>Střešní konstrukce a krov</a:t>
            </a:r>
          </a:p>
          <a:p>
            <a:pPr>
              <a:lnSpc>
                <a:spcPct val="170000"/>
              </a:lnSpc>
            </a:pPr>
            <a:r>
              <a:rPr lang="cs-CZ" sz="3100" dirty="0"/>
              <a:t>Dosažené výsledky a přínos práce</a:t>
            </a:r>
          </a:p>
          <a:p>
            <a:pPr>
              <a:lnSpc>
                <a:spcPct val="170000"/>
              </a:lnSpc>
            </a:pPr>
            <a:r>
              <a:rPr lang="cs-CZ" sz="3100" dirty="0"/>
              <a:t>Stručné závěrečné zhodnocení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078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983032"/>
          </a:xfrm>
        </p:spPr>
        <p:txBody>
          <a:bodyPr/>
          <a:lstStyle/>
          <a:p>
            <a:pPr algn="ctr"/>
            <a:r>
              <a:rPr lang="cs-CZ" dirty="0"/>
              <a:t>Cíl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700808"/>
            <a:ext cx="7920880" cy="1428760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cs-CZ" dirty="0"/>
              <a:t>Cílem diplomové práce je návrh a zpracování stavební projektové dokumentace obnovy zámečku v Pětipsech se zaměřením na historicky vhodné konstrukce krovů.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6E3F9F7-3165-4301-8007-426DA8F998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072418"/>
            <a:ext cx="6059021" cy="34081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378488" cy="792088"/>
          </a:xfrm>
        </p:spPr>
        <p:txBody>
          <a:bodyPr>
            <a:normAutofit/>
          </a:bodyPr>
          <a:lstStyle/>
          <a:p>
            <a:r>
              <a:rPr lang="cs-CZ" sz="4400" dirty="0"/>
              <a:t>Areál zámku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7966" y="1412776"/>
            <a:ext cx="7911358" cy="2880320"/>
          </a:xfrm>
        </p:spPr>
        <p:txBody>
          <a:bodyPr>
            <a:normAutofit/>
          </a:bodyPr>
          <a:lstStyle/>
          <a:p>
            <a:r>
              <a:rPr lang="cs-CZ" sz="2400" dirty="0"/>
              <a:t>Jihozápadní část obce Pětipsy </a:t>
            </a:r>
          </a:p>
          <a:p>
            <a:pPr lvl="0"/>
            <a:r>
              <a:rPr lang="cs-CZ" sz="2400" dirty="0"/>
              <a:t>Objekt zámku</a:t>
            </a:r>
          </a:p>
          <a:p>
            <a:pPr lvl="1"/>
            <a:r>
              <a:rPr lang="cs-CZ" sz="1800" dirty="0"/>
              <a:t>čtyři křídla</a:t>
            </a:r>
          </a:p>
          <a:p>
            <a:pPr lvl="1"/>
            <a:r>
              <a:rPr lang="cs-CZ" sz="1800" dirty="0"/>
              <a:t>nádvoří</a:t>
            </a:r>
          </a:p>
          <a:p>
            <a:pPr lvl="1"/>
            <a:r>
              <a:rPr lang="cs-CZ" sz="1800" dirty="0"/>
              <a:t>dvoupodlažní s částečným podsklepením</a:t>
            </a:r>
          </a:p>
          <a:p>
            <a:pPr lvl="1"/>
            <a:r>
              <a:rPr lang="cs-CZ" sz="1800" dirty="0"/>
              <a:t>vstup do zámku z jižní strany po zděném mostku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Hospodářské objekty</a:t>
            </a:r>
          </a:p>
          <a:p>
            <a:pPr lvl="0">
              <a:lnSpc>
                <a:spcPct val="150000"/>
              </a:lnSpc>
            </a:pPr>
            <a:endParaRPr lang="cs-CZ" sz="2400" dirty="0">
              <a:solidFill>
                <a:srgbClr val="EAEAEA"/>
              </a:solidFill>
            </a:endParaRPr>
          </a:p>
          <a:p>
            <a:pPr>
              <a:buNone/>
            </a:pPr>
            <a:endParaRPr lang="cs-CZ" sz="2400" dirty="0">
              <a:solidFill>
                <a:srgbClr val="EAEAEA"/>
              </a:solidFill>
            </a:endParaRPr>
          </a:p>
          <a:p>
            <a:endParaRPr lang="cs-CZ" sz="2400" dirty="0">
              <a:solidFill>
                <a:srgbClr val="EAEAEA"/>
              </a:solidFill>
            </a:endParaRPr>
          </a:p>
          <a:p>
            <a:pPr marL="1080000"/>
            <a:endParaRPr lang="cs-CZ" sz="2400" dirty="0">
              <a:solidFill>
                <a:srgbClr val="EAEAEA"/>
              </a:solidFill>
            </a:endParaRPr>
          </a:p>
          <a:p>
            <a:pPr>
              <a:buNone/>
            </a:pPr>
            <a:endParaRPr lang="cs-CZ" sz="240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8696001-F19D-4D33-A66C-3CC1A032D1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8" t="2528" r="1776" b="15562"/>
          <a:stretch/>
        </p:blipFill>
        <p:spPr>
          <a:xfrm>
            <a:off x="3445514" y="3429000"/>
            <a:ext cx="5429128" cy="31971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0734" y="426325"/>
            <a:ext cx="8582530" cy="821983"/>
          </a:xfrm>
        </p:spPr>
        <p:txBody>
          <a:bodyPr>
            <a:normAutofit/>
          </a:bodyPr>
          <a:lstStyle/>
          <a:p>
            <a:r>
              <a:rPr lang="cs-CZ" sz="4400" dirty="0">
                <a:latin typeface="Arial" charset="0"/>
              </a:rPr>
              <a:t>Stávající stav objektu zámku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7941" y="1495313"/>
            <a:ext cx="8668117" cy="1213607"/>
          </a:xfrm>
        </p:spPr>
        <p:txBody>
          <a:bodyPr>
            <a:normAutofit lnSpcReduction="10000"/>
          </a:bodyPr>
          <a:lstStyle/>
          <a:p>
            <a:pPr>
              <a:lnSpc>
                <a:spcPct val="160000"/>
              </a:lnSpc>
            </a:pPr>
            <a:r>
              <a:rPr lang="cs-CZ" sz="2400" dirty="0"/>
              <a:t>Absence střech, stropů 2.NP a částečně kleneb 1.NP</a:t>
            </a:r>
          </a:p>
          <a:p>
            <a:pPr>
              <a:lnSpc>
                <a:spcPct val="160000"/>
              </a:lnSpc>
            </a:pPr>
            <a:r>
              <a:rPr lang="cs-CZ" sz="2400" dirty="0"/>
              <a:t>Havarijní stav stěn, stropů 1.PP a částečně 1.NP</a:t>
            </a:r>
          </a:p>
          <a:p>
            <a:pPr>
              <a:lnSpc>
                <a:spcPct val="150000"/>
              </a:lnSpc>
              <a:buNone/>
            </a:pPr>
            <a:endParaRPr lang="cs-CZ" dirty="0">
              <a:solidFill>
                <a:srgbClr val="EAEAEA"/>
              </a:solidFill>
            </a:endParaRPr>
          </a:p>
          <a:p>
            <a:pPr>
              <a:lnSpc>
                <a:spcPct val="150000"/>
              </a:lnSpc>
              <a:buNone/>
            </a:pPr>
            <a:endParaRPr lang="cs-CZ" dirty="0">
              <a:solidFill>
                <a:srgbClr val="EAEAEA"/>
              </a:solidFill>
            </a:endParaRPr>
          </a:p>
          <a:p>
            <a:pPr>
              <a:lnSpc>
                <a:spcPct val="150000"/>
              </a:lnSpc>
              <a:buNone/>
            </a:pPr>
            <a:endParaRPr lang="cs-CZ" dirty="0">
              <a:solidFill>
                <a:srgbClr val="EAEAEA"/>
              </a:solidFill>
            </a:endParaRPr>
          </a:p>
          <a:p>
            <a:pPr>
              <a:lnSpc>
                <a:spcPct val="150000"/>
              </a:lnSpc>
              <a:buNone/>
            </a:pPr>
            <a:endParaRPr lang="cs-CZ" dirty="0">
              <a:solidFill>
                <a:srgbClr val="EAEAEA"/>
              </a:solidFill>
            </a:endParaRPr>
          </a:p>
          <a:p>
            <a:pPr>
              <a:lnSpc>
                <a:spcPct val="150000"/>
              </a:lnSpc>
            </a:pPr>
            <a:endParaRPr lang="cs-CZ" dirty="0">
              <a:solidFill>
                <a:srgbClr val="EAEAEA"/>
              </a:solidFill>
            </a:endParaRPr>
          </a:p>
          <a:p>
            <a:pPr>
              <a:lnSpc>
                <a:spcPct val="150000"/>
              </a:lnSpc>
              <a:buNone/>
            </a:pPr>
            <a:endParaRPr lang="cs-CZ" dirty="0"/>
          </a:p>
          <a:p>
            <a:pPr>
              <a:lnSpc>
                <a:spcPct val="150000"/>
              </a:lnSpc>
              <a:buNone/>
            </a:pPr>
            <a:endParaRPr lang="cs-CZ" dirty="0">
              <a:solidFill>
                <a:srgbClr val="EAEAEA"/>
              </a:solidFill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1C77EA-6F7A-486E-8C21-D72D180C3D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8" b="25515"/>
          <a:stretch/>
        </p:blipFill>
        <p:spPr>
          <a:xfrm>
            <a:off x="4830126" y="3429000"/>
            <a:ext cx="4094629" cy="316835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14AC2601-3351-4FF6-A0EE-65D0515946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0" t="43320" r="24013" b="23282"/>
          <a:stretch/>
        </p:blipFill>
        <p:spPr>
          <a:xfrm>
            <a:off x="1331640" y="4653864"/>
            <a:ext cx="3694010" cy="194421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009D11B4-0FDD-44F1-9FCF-AE86A51490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3" t="5468" r="27162" b="61133"/>
          <a:stretch/>
        </p:blipFill>
        <p:spPr>
          <a:xfrm>
            <a:off x="237941" y="3059642"/>
            <a:ext cx="3272635" cy="196358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FCB421C-378B-40B5-8A43-623385A66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62846"/>
            <a:ext cx="8229600" cy="4946474"/>
          </a:xfrm>
        </p:spPr>
        <p:txBody>
          <a:bodyPr>
            <a:normAutofit/>
          </a:bodyPr>
          <a:lstStyle/>
          <a:p>
            <a:r>
              <a:rPr lang="cs-CZ" dirty="0"/>
              <a:t>Zdivo objektu</a:t>
            </a:r>
          </a:p>
          <a:p>
            <a:pPr lvl="1"/>
            <a:r>
              <a:rPr lang="cs-CZ" dirty="0"/>
              <a:t>materiál – kámen, mladší části smíšené zdivo, okapové římsy CP</a:t>
            </a:r>
          </a:p>
          <a:p>
            <a:pPr lvl="1"/>
            <a:r>
              <a:rPr lang="cs-CZ" dirty="0"/>
              <a:t>stav – havarijní (rozestoupené zdivo, rozpadající se klenutá nadpraží, parapety, absence okapových říms atd.) </a:t>
            </a:r>
          </a:p>
          <a:p>
            <a:pPr lvl="1"/>
            <a:r>
              <a:rPr lang="cs-CZ" dirty="0"/>
              <a:t>některé stěny objektu jsou zříceny, nebo rozebrány </a:t>
            </a:r>
          </a:p>
          <a:p>
            <a:pPr lvl="1"/>
            <a:r>
              <a:rPr lang="cs-CZ" dirty="0"/>
              <a:t>zdivo dvorních arkád zřícené</a:t>
            </a:r>
          </a:p>
          <a:p>
            <a:pPr lvl="1"/>
            <a:endParaRPr lang="cs-CZ" dirty="0"/>
          </a:p>
          <a:p>
            <a:r>
              <a:rPr lang="cs-CZ" dirty="0"/>
              <a:t>Stropní konstrukce</a:t>
            </a:r>
          </a:p>
          <a:p>
            <a:pPr lvl="1"/>
            <a:r>
              <a:rPr lang="cs-CZ" dirty="0"/>
              <a:t>2.NP absence stropů </a:t>
            </a:r>
          </a:p>
          <a:p>
            <a:pPr lvl="1"/>
            <a:r>
              <a:rPr lang="cs-CZ" dirty="0"/>
              <a:t>1.NP stropy zřícené z 50%, zbytky klenutých stropů</a:t>
            </a:r>
          </a:p>
          <a:p>
            <a:pPr lvl="1"/>
            <a:r>
              <a:rPr lang="cs-CZ" dirty="0"/>
              <a:t>1.PP klenuté stropní konstrukce relativně uspokojivý stav ke stavu objektu </a:t>
            </a:r>
          </a:p>
          <a:p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F75EAA79-6CC9-40DB-9002-444435886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6260"/>
            <a:ext cx="8229600" cy="864096"/>
          </a:xfrm>
        </p:spPr>
        <p:txBody>
          <a:bodyPr>
            <a:normAutofit/>
          </a:bodyPr>
          <a:lstStyle/>
          <a:p>
            <a:r>
              <a:rPr lang="cs-CZ" sz="4400" dirty="0">
                <a:latin typeface="Arial" charset="0"/>
              </a:rPr>
              <a:t>Stávající stav objektu zámku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2159505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F75EAA79-6CC9-40DB-9002-444435886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9789"/>
            <a:ext cx="8229600" cy="864096"/>
          </a:xfrm>
        </p:spPr>
        <p:txBody>
          <a:bodyPr>
            <a:normAutofit/>
          </a:bodyPr>
          <a:lstStyle/>
          <a:p>
            <a:r>
              <a:rPr lang="cs-CZ" sz="4400" dirty="0">
                <a:latin typeface="Arial" charset="0"/>
              </a:rPr>
              <a:t>Stávající stav objektu zámku</a:t>
            </a:r>
            <a:endParaRPr lang="cs-CZ" sz="4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657A6C6-9B50-4BBC-832D-7D6BA24387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35"/>
          <a:stretch/>
        </p:blipFill>
        <p:spPr bwMode="auto">
          <a:xfrm>
            <a:off x="5148066" y="3924906"/>
            <a:ext cx="3851424" cy="2819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F94FA3A-4F86-4E2C-949B-F9B5273E50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1"/>
          <a:stretch/>
        </p:blipFill>
        <p:spPr bwMode="auto">
          <a:xfrm>
            <a:off x="251520" y="3976801"/>
            <a:ext cx="3744416" cy="2767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0854D04-805C-47EB-B532-F1B1B6CE07D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" t="2922" r="14695" b="-2922"/>
          <a:stretch/>
        </p:blipFill>
        <p:spPr bwMode="auto">
          <a:xfrm>
            <a:off x="2483769" y="1171036"/>
            <a:ext cx="3960440" cy="29848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3772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FCB421C-378B-40B5-8A43-623385A66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75052"/>
            <a:ext cx="8229600" cy="2764904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Střešní konstrukce </a:t>
            </a:r>
          </a:p>
          <a:p>
            <a:pPr lvl="1"/>
            <a:r>
              <a:rPr lang="cs-CZ" dirty="0"/>
              <a:t>v celém rozsahu stavby chybí</a:t>
            </a:r>
          </a:p>
          <a:p>
            <a:pPr lvl="1"/>
            <a:endParaRPr lang="cs-CZ" dirty="0"/>
          </a:p>
          <a:p>
            <a:r>
              <a:rPr lang="cs-CZ" dirty="0"/>
              <a:t>Původní konstrukce zastřešení – předpoklad dle fotografie</a:t>
            </a:r>
          </a:p>
          <a:p>
            <a:pPr lvl="1">
              <a:spcBef>
                <a:spcPts val="600"/>
              </a:spcBef>
            </a:pPr>
            <a:r>
              <a:rPr lang="cs-CZ" sz="2400" dirty="0"/>
              <a:t>Hambálkový krov s vrcholovým a středovým hambálkem. </a:t>
            </a:r>
          </a:p>
          <a:p>
            <a:pPr lvl="1">
              <a:spcBef>
                <a:spcPts val="600"/>
              </a:spcBef>
            </a:pPr>
            <a:r>
              <a:rPr lang="cs-CZ" sz="2400" dirty="0"/>
              <a:t>Střední hambálek vynesený vaznicemi – ležatá stolice</a:t>
            </a:r>
          </a:p>
          <a:p>
            <a:pPr lvl="1">
              <a:spcBef>
                <a:spcPts val="600"/>
              </a:spcBef>
            </a:pPr>
            <a:r>
              <a:rPr lang="cs-CZ" sz="2400" dirty="0"/>
              <a:t>Vaznice vyneseny šikmým sloupkem s rozpěrou – </a:t>
            </a:r>
            <a:r>
              <a:rPr lang="cs-CZ" sz="2400" dirty="0" err="1"/>
              <a:t>Ránkova</a:t>
            </a:r>
            <a:r>
              <a:rPr lang="cs-CZ" sz="2400" dirty="0"/>
              <a:t> soustava</a:t>
            </a:r>
          </a:p>
          <a:p>
            <a:pPr lvl="1">
              <a:spcBef>
                <a:spcPts val="600"/>
              </a:spcBef>
            </a:pPr>
            <a:r>
              <a:rPr lang="cs-CZ" sz="2400" dirty="0"/>
              <a:t>Otázka zda krokve ležely na prahu typickém pro </a:t>
            </a:r>
            <a:r>
              <a:rPr lang="cs-CZ" sz="2400" dirty="0" err="1"/>
              <a:t>Ránkovu</a:t>
            </a:r>
            <a:r>
              <a:rPr lang="cs-CZ" sz="2400" dirty="0"/>
              <a:t> soustavu nebo  byly vynášeny přes výměnu a kráčata.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F75EAA79-6CC9-40DB-9002-444435886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0956"/>
            <a:ext cx="8229600" cy="864096"/>
          </a:xfrm>
        </p:spPr>
        <p:txBody>
          <a:bodyPr>
            <a:normAutofit/>
          </a:bodyPr>
          <a:lstStyle/>
          <a:p>
            <a:r>
              <a:rPr lang="cs-CZ" sz="4400" dirty="0">
                <a:latin typeface="Arial" charset="0"/>
              </a:rPr>
              <a:t>Stávající stav objektu zámku</a:t>
            </a:r>
            <a:endParaRPr lang="cs-CZ" sz="44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9E2E414-C283-434C-B3A6-FD7639CCA9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813"/>
          <a:stretch/>
        </p:blipFill>
        <p:spPr>
          <a:xfrm>
            <a:off x="1457654" y="3879642"/>
            <a:ext cx="6228692" cy="272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321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19944"/>
          </a:xfrm>
        </p:spPr>
        <p:txBody>
          <a:bodyPr>
            <a:normAutofit/>
          </a:bodyPr>
          <a:lstStyle/>
          <a:p>
            <a:r>
              <a:rPr lang="cs-CZ" sz="4400" dirty="0"/>
              <a:t>Návrh řešení využití areálu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955B3EB-F199-451B-8DDB-E6698503D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2969705"/>
            <a:ext cx="3899888" cy="358349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7AF2D5DB-7EDA-4C41-B613-C1F843423DEA}"/>
              </a:ext>
            </a:extLst>
          </p:cNvPr>
          <p:cNvSpPr/>
          <p:nvPr/>
        </p:nvSpPr>
        <p:spPr>
          <a:xfrm>
            <a:off x="326568" y="1347549"/>
            <a:ext cx="5325552" cy="3161571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cs-CZ" sz="2000" b="1" dirty="0"/>
              <a:t>SO 01 </a:t>
            </a:r>
            <a:r>
              <a:rPr lang="cs-CZ" sz="2000" dirty="0"/>
              <a:t>- objekt zámku</a:t>
            </a:r>
          </a:p>
          <a:p>
            <a:r>
              <a:rPr lang="cs-CZ" sz="2000" b="1" dirty="0"/>
              <a:t>SO 02 </a:t>
            </a:r>
            <a:r>
              <a:rPr lang="cs-CZ" sz="2000" dirty="0"/>
              <a:t>- objekt restaurace s penzionem</a:t>
            </a:r>
          </a:p>
          <a:p>
            <a:r>
              <a:rPr lang="cs-CZ" sz="2000" b="1" dirty="0"/>
              <a:t>SO 03 </a:t>
            </a:r>
            <a:r>
              <a:rPr lang="cs-CZ" sz="2000" dirty="0"/>
              <a:t>- rodinný dům</a:t>
            </a:r>
          </a:p>
          <a:p>
            <a:r>
              <a:rPr lang="cs-CZ" sz="2000" b="1" dirty="0"/>
              <a:t>SO 04 </a:t>
            </a:r>
            <a:r>
              <a:rPr lang="cs-CZ" sz="2000" dirty="0"/>
              <a:t>- objekt pečovatelské byty</a:t>
            </a:r>
          </a:p>
          <a:p>
            <a:r>
              <a:rPr lang="cs-CZ" sz="2000" b="1" dirty="0"/>
              <a:t>SO 05 </a:t>
            </a:r>
            <a:r>
              <a:rPr lang="cs-CZ" sz="2000" dirty="0"/>
              <a:t>- technické zázemí pro zámek a zahradu</a:t>
            </a:r>
          </a:p>
          <a:p>
            <a:r>
              <a:rPr lang="cs-CZ" sz="2000" b="1" dirty="0"/>
              <a:t>SO 06 </a:t>
            </a:r>
            <a:r>
              <a:rPr lang="cs-CZ" sz="2000" dirty="0"/>
              <a:t>- objekt chráněné dílny</a:t>
            </a:r>
          </a:p>
          <a:p>
            <a:r>
              <a:rPr lang="cs-CZ" sz="2000" b="1" dirty="0"/>
              <a:t>SO 07 </a:t>
            </a:r>
            <a:r>
              <a:rPr lang="cs-CZ" sz="2000" dirty="0"/>
              <a:t>- parkoviště </a:t>
            </a:r>
          </a:p>
          <a:p>
            <a:r>
              <a:rPr lang="cs-CZ" sz="2000" b="1" dirty="0"/>
              <a:t>SO 08 </a:t>
            </a:r>
            <a:r>
              <a:rPr lang="cs-CZ" sz="2000" dirty="0"/>
              <a:t>- fontána, socha</a:t>
            </a:r>
          </a:p>
          <a:p>
            <a:r>
              <a:rPr lang="cs-CZ" sz="2000" b="1" dirty="0"/>
              <a:t>SO 09 </a:t>
            </a:r>
            <a:r>
              <a:rPr lang="cs-CZ" sz="2000" dirty="0"/>
              <a:t>- zahradní bazének</a:t>
            </a:r>
          </a:p>
          <a:p>
            <a:r>
              <a:rPr lang="cs-CZ" sz="2000" b="1" dirty="0"/>
              <a:t>SO 10 </a:t>
            </a:r>
            <a:r>
              <a:rPr lang="cs-CZ" sz="2000" dirty="0"/>
              <a:t>- zahradní jezírko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uman">
  <a:themeElements>
    <a:clrScheme name="Vlastní 4">
      <a:dk1>
        <a:sysClr val="windowText" lastClr="000000"/>
      </a:dk1>
      <a:lt1>
        <a:srgbClr val="D2DFD1"/>
      </a:lt1>
      <a:dk2>
        <a:srgbClr val="646B86"/>
      </a:dk2>
      <a:lt2>
        <a:srgbClr val="FFC000"/>
      </a:lt2>
      <a:accent1>
        <a:srgbClr val="FFC000"/>
      </a:accent1>
      <a:accent2>
        <a:srgbClr val="CCB400"/>
      </a:accent2>
      <a:accent3>
        <a:srgbClr val="DFE1E7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>
            <a:tint val="100000"/>
          </a:schemeClr>
        </a:solidFill>
        <a:gradFill flip="none"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  <a:tileRect/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Human</Template>
  <TotalTime>2333</TotalTime>
  <Words>518</Words>
  <Application>Microsoft Office PowerPoint</Application>
  <PresentationFormat>Předvádění na obrazovce (4:3)</PresentationFormat>
  <Paragraphs>112</Paragraphs>
  <Slides>19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 2</vt:lpstr>
      <vt:lpstr>Human</vt:lpstr>
      <vt:lpstr>Obnova zámečku Pětipsy</vt:lpstr>
      <vt:lpstr>Osnova</vt:lpstr>
      <vt:lpstr>Cíl práce</vt:lpstr>
      <vt:lpstr>Areál zámku</vt:lpstr>
      <vt:lpstr>Stávající stav objektu zámku</vt:lpstr>
      <vt:lpstr>Stávající stav objektu zámku</vt:lpstr>
      <vt:lpstr>Stávající stav objektu zámku</vt:lpstr>
      <vt:lpstr>Stávající stav objektu zámku</vt:lpstr>
      <vt:lpstr>Návrh řešení využití areálu</vt:lpstr>
      <vt:lpstr>Navržené využití zámku 1.PP</vt:lpstr>
      <vt:lpstr>Navržené využití zámku 1.NP</vt:lpstr>
      <vt:lpstr>Navržené využití zámku 2.NP</vt:lpstr>
      <vt:lpstr>Obnova nosných konstrukcí </vt:lpstr>
      <vt:lpstr>Střešní konstrukce a krov</vt:lpstr>
      <vt:lpstr>Střešní konstrukce a krov</vt:lpstr>
      <vt:lpstr>Střešní konstrukce a krov</vt:lpstr>
      <vt:lpstr>Dosažené výsledky a přínos práce</vt:lpstr>
      <vt:lpstr>Stručné závěrečné zhodnocení</vt:lpstr>
      <vt:lpstr>Děkuji  za  pozornost.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Zpracování návrhu a projektové dokumentace k rekonstrukci víceúčelové budovy obce Úsilné</dc:title>
  <dc:creator>Zdeněk</dc:creator>
  <cp:lastModifiedBy>Zdenda</cp:lastModifiedBy>
  <cp:revision>157</cp:revision>
  <dcterms:created xsi:type="dcterms:W3CDTF">2012-02-01T21:34:26Z</dcterms:created>
  <dcterms:modified xsi:type="dcterms:W3CDTF">2018-01-22T20:37:44Z</dcterms:modified>
</cp:coreProperties>
</file>