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7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120" d="100"/>
          <a:sy n="120" d="100"/>
        </p:scale>
        <p:origin x="2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984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08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65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31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90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68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58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3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5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40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86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52AE8-446F-4129-95C3-6DECF307C571}" type="datetimeFigureOut">
              <a:rPr lang="cs-CZ" smtClean="0"/>
              <a:t>21.01.2018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D294CFF-E5C1-4D5F-90DC-4AD08F5A35F5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37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E1464-AD72-4C6D-B2B4-5742AFB8C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80" y="638262"/>
            <a:ext cx="8637072" cy="221342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Rekonstrukce historického objektu na bytový dům v centru Rokycan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8820F6D-F69D-4BDC-9C36-A24EB905148F}"/>
              </a:ext>
            </a:extLst>
          </p:cNvPr>
          <p:cNvSpPr txBox="1"/>
          <p:nvPr/>
        </p:nvSpPr>
        <p:spPr>
          <a:xfrm>
            <a:off x="2417779" y="4331187"/>
            <a:ext cx="90919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Autor diplomové práce:				Bc. Pavel Otto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Vedoucí diplomové práce:			prof. Ing. Ingrid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Juhásová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Šenitková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CSc.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						Ing. Karolína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Škrlantová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Oponent diplomové práce:			Ing. Michal Lávička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EFECED0-56BD-4200-B6DC-982A4C2A6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3" y="268514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16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2691AF3-BB41-4D04-B728-7A4DBA7D4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174" y="0"/>
            <a:ext cx="537225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B6365E6-8FFD-468C-984D-4F167220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Půdorys i.np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A8013F-1AD9-4EDD-977A-0F51BE476E96}"/>
              </a:ext>
            </a:extLst>
          </p:cNvPr>
          <p:cNvSpPr txBox="1"/>
          <p:nvPr/>
        </p:nvSpPr>
        <p:spPr>
          <a:xfrm>
            <a:off x="968487" y="1853754"/>
            <a:ext cx="488205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Dvě ponechávané nosné stěny ošetřeny tlakovou injektáží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2x byt 2+KK (47,3m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44,0m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Průjezd do dvora.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Sklady pro jednotlivé byty.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Technická místnost, úklidová místnost.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Světlá výška 2,62m.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Užitná plocha podlaží 202,82m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22C422C-219C-46ED-80C0-A3F193044CFE}"/>
              </a:ext>
            </a:extLst>
          </p:cNvPr>
          <p:cNvSpPr txBox="1"/>
          <p:nvPr/>
        </p:nvSpPr>
        <p:spPr>
          <a:xfrm>
            <a:off x="6896100" y="242357"/>
            <a:ext cx="1200316" cy="31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069912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C5D03D8-23AB-4BCD-8FE3-EAF75D13A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190" y="0"/>
            <a:ext cx="520323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20DCE65-E9DA-4775-AAE5-9995EA97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Půdorys II.np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3A34119-CD23-4DEB-B98A-C4CC47578A52}"/>
              </a:ext>
            </a:extLst>
          </p:cNvPr>
          <p:cNvSpPr txBox="1"/>
          <p:nvPr/>
        </p:nvSpPr>
        <p:spPr>
          <a:xfrm>
            <a:off x="1297781" y="2130804"/>
            <a:ext cx="51020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Dvě bytové jednotky 2+KK (47,3 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44,0m2).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Jedna bytová jednotka 3+KK (81,0 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Světlá výška 2,63m.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Užitná plocha podlaží 187,55m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cs-CZ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cs-CZ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CACC5BF-561E-40AC-A333-5901CE7A8F64}"/>
              </a:ext>
            </a:extLst>
          </p:cNvPr>
          <p:cNvSpPr txBox="1"/>
          <p:nvPr/>
        </p:nvSpPr>
        <p:spPr>
          <a:xfrm>
            <a:off x="7046165" y="207664"/>
            <a:ext cx="1200316" cy="31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893122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567AA9B-8D7A-44FE-B1D9-497DF7A2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910" y="0"/>
            <a:ext cx="5411645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442AB3-F5FA-48C3-81DA-633AF5E0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Půdorys iii.np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50B8726-5981-412B-BF04-0CF1FC401FA7}"/>
              </a:ext>
            </a:extLst>
          </p:cNvPr>
          <p:cNvSpPr txBox="1"/>
          <p:nvPr/>
        </p:nvSpPr>
        <p:spPr>
          <a:xfrm>
            <a:off x="1297781" y="2130804"/>
            <a:ext cx="51020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Dvě bytové jednotky 2+KK (47,3 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44,0m2).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Jedna bytová jednotka 3+KK (81,0 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Vikýř směrem do dvora.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Sádrokartonový podhled.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Světlá výška 2,63m.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Užitná plocha podlaží 187,45m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cs-CZ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C30FEA4-CDD6-42F2-8325-FD18B8CE67FA}"/>
              </a:ext>
            </a:extLst>
          </p:cNvPr>
          <p:cNvSpPr txBox="1"/>
          <p:nvPr/>
        </p:nvSpPr>
        <p:spPr>
          <a:xfrm>
            <a:off x="6506910" y="207664"/>
            <a:ext cx="1200316" cy="31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073437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A5C05-85F5-4161-AB3D-541B83A70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Skladby konstrukcí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0E9C78-E587-4C88-9C3F-F23A61E18751}"/>
              </a:ext>
            </a:extLst>
          </p:cNvPr>
          <p:cNvSpPr txBox="1"/>
          <p:nvPr/>
        </p:nvSpPr>
        <p:spPr>
          <a:xfrm>
            <a:off x="1334133" y="1937857"/>
            <a:ext cx="72058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PODLAHA NA TERÉNU: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nášlapná vrstva 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keram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. dl. + lepidlo, vinyl)		15 mm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betonová mazanina + PP výztuž					65 mm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PE fólie (separační vrstva)                    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Tepelná izolace EPS 150S						300 mm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Izolační asfaltový modifikovaný pás </a:t>
            </a:r>
          </a:p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Glastek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Mineral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						4 mm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ALP Asfaltový penetrační lak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Železobetonová deska							150mm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se sítí 5/100/100 mm (beton C20/25)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Hutněný podsyp ze štěrkodrtě 8-32mm			150mm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Upravená hutněná zemní pláň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20718B9-B26D-4537-A1A8-47EBB8C39373}"/>
              </a:ext>
            </a:extLst>
          </p:cNvPr>
          <p:cNvSpPr txBox="1"/>
          <p:nvPr/>
        </p:nvSpPr>
        <p:spPr>
          <a:xfrm>
            <a:off x="10750153" y="5733676"/>
            <a:ext cx="1200316" cy="31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20864F1-7B0C-4A55-9102-B01F9C89E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294" y="999751"/>
            <a:ext cx="292417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49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6F2D262-87BE-4E61-AF2B-6A11EAE74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1884137"/>
            <a:ext cx="3505200" cy="37433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EE40866-2C11-405B-8159-0D305818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Skladby konstrukcí</a:t>
            </a:r>
            <a:endParaRPr lang="cs-CZ" sz="4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5F85FC-1D3D-4A2A-A401-1B60A4812FED}"/>
              </a:ext>
            </a:extLst>
          </p:cNvPr>
          <p:cNvSpPr txBox="1"/>
          <p:nvPr/>
        </p:nvSpPr>
        <p:spPr>
          <a:xfrm>
            <a:off x="1090423" y="1884137"/>
            <a:ext cx="7893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PODLAHA V PATŘE: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nášlapná vrstva 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keram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. dl. + lepidlo, vinyl)			15 mm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betonová mazanina + PP výztuž						65 mm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PE-fólie (separační vrstva)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Rockwool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Steprock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ND 								50 mm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Konstrukce stropu z vložkového systému CZ NORD	250mm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Vnitřní sádrová omítka 								15mm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3C4242-A103-416E-B30A-1159D43EFDB5}"/>
              </a:ext>
            </a:extLst>
          </p:cNvPr>
          <p:cNvSpPr txBox="1"/>
          <p:nvPr/>
        </p:nvSpPr>
        <p:spPr>
          <a:xfrm>
            <a:off x="10851708" y="5657845"/>
            <a:ext cx="1200316" cy="31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92269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3A27F95-77DD-4079-9070-4C46CFB04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889" y="1894925"/>
            <a:ext cx="2887470" cy="411562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BC1B723-69F2-4755-AD39-4FED17B90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Skladby konstrukcí</a:t>
            </a:r>
            <a:endParaRPr lang="cs-CZ" sz="4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D65BECA-D827-4CA6-9B71-32372D578AB2}"/>
              </a:ext>
            </a:extLst>
          </p:cNvPr>
          <p:cNvSpPr txBox="1"/>
          <p:nvPr/>
        </p:nvSpPr>
        <p:spPr>
          <a:xfrm>
            <a:off x="1334132" y="1937857"/>
            <a:ext cx="7893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STŘEŠNÍ SOUVRSTVÍ: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Střešní keramická (pálená) skládaná krytina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Bramac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Granát 13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Latě/Kontralatě 40/60mm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Doplňková hydroizolační vrstva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Krokev 100/180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Isover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UNIROL PROFI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180mm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Tepelná izolace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Isover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UNIROL PROFI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180mm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Parotěsná fólie lehkého typu + těsnící pásky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Konstrukce podhledu (SDK desky dle zprávy PBŘ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12,5mm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instalační křížový rošt na fixní závěs)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1F76D45-B025-44EF-9F55-F5D6BE05C3FC}"/>
              </a:ext>
            </a:extLst>
          </p:cNvPr>
          <p:cNvSpPr txBox="1"/>
          <p:nvPr/>
        </p:nvSpPr>
        <p:spPr>
          <a:xfrm>
            <a:off x="9471308" y="5555372"/>
            <a:ext cx="1200316" cy="31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217800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596E4-E513-4BB8-A239-8536341C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závěr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7C2B2A9-AC09-44DF-8C66-B46DDEC539A2}"/>
              </a:ext>
            </a:extLst>
          </p:cNvPr>
          <p:cNvSpPr txBox="1"/>
          <p:nvPr/>
        </p:nvSpPr>
        <p:spPr>
          <a:xfrm>
            <a:off x="1451579" y="2181138"/>
            <a:ext cx="71639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Cíl diplomové práce byl splněn.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Navržení rekonstrukce historického městského domu.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Vypracování PD dle vyhlášky 499/2006 Sb. příloha č. 6 v platném znění – projekt pro provedení stavby.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16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B92E6-37AC-4256-A4B8-4D1292E07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02672"/>
            <a:ext cx="9605111" cy="1702753"/>
          </a:xfrm>
        </p:spPr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Odpovědi na otázky oponenta diplomové práce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79F314-8626-4336-9A20-386CE3ABE545}"/>
              </a:ext>
            </a:extLst>
          </p:cNvPr>
          <p:cNvSpPr txBox="1"/>
          <p:nvPr/>
        </p:nvSpPr>
        <p:spPr>
          <a:xfrm>
            <a:off x="1451579" y="2021535"/>
            <a:ext cx="9756113" cy="3263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Zvažoval jste i využití objektu jako tzv. polyfunkční objekt? Co by to znamenalo pro Váš návrh. 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Nezvažoval. Návrh spočíval s odsouhlasené studie s investorem, který si přál čistě bytoví dům.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Znamenalo by to v objektu navrhnout více funkční provoz s byty, kde souhrnná podlahová plocha bytů je menší než 2/3 celkové podlahové plochy objektu. Například v I.NP by mohl být obchod s malou ordinací a čekárnou. 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141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00AD94B-37EB-4C61-8248-1600BE5A892F}"/>
              </a:ext>
            </a:extLst>
          </p:cNvPr>
          <p:cNvSpPr/>
          <p:nvPr/>
        </p:nvSpPr>
        <p:spPr>
          <a:xfrm>
            <a:off x="2631925" y="559857"/>
            <a:ext cx="7771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DĚKUJI ZA POZORNOST </a:t>
            </a:r>
            <a:r>
              <a:rPr lang="cs-CZ" sz="4000" dirty="0">
                <a:latin typeface="Arial Black" panose="020B0A04020102020204" pitchFamily="34" charset="0"/>
                <a:sym typeface="Wingdings" panose="05000000000000000000" pitchFamily="2" charset="2"/>
              </a:rPr>
              <a:t></a:t>
            </a:r>
            <a:r>
              <a:rPr lang="cs-CZ" sz="40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D29F56-23BF-4477-952F-FA00BED5C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69" y="1578136"/>
            <a:ext cx="3064778" cy="408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49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45E3A-CAC3-4A31-80CE-E1F122A7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871631"/>
            <a:ext cx="9603275" cy="1049235"/>
          </a:xfrm>
        </p:spPr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Osnova obhajoby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9111F44-EE40-4499-AD3D-237879B4F1B1}"/>
              </a:ext>
            </a:extLst>
          </p:cNvPr>
          <p:cNvSpPr txBox="1"/>
          <p:nvPr/>
        </p:nvSpPr>
        <p:spPr>
          <a:xfrm>
            <a:off x="1440109" y="1996580"/>
            <a:ext cx="931178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Cíl diplomové práce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Popis aplikační části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Popis stávajícího objektu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Stávající stav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Historie objektu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Navrhovaný stav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Půdorys I.NP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Půdorys II.NP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Půdorys III.NP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Skladby konstrukcí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Odpovědi na otázky oponenta diplomové práce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3771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0D346-55F3-41E9-AFB8-4315F53C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Cíl diplomové práce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D0BADA4-2789-436C-A776-BC4866E83B6D}"/>
              </a:ext>
            </a:extLst>
          </p:cNvPr>
          <p:cNvSpPr txBox="1"/>
          <p:nvPr/>
        </p:nvSpPr>
        <p:spPr>
          <a:xfrm>
            <a:off x="1451578" y="2122415"/>
            <a:ext cx="9603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Cílem diplomové práce je návrh rekonstrukce historického městského domu v centru Rokycan na bytový dům. Po schválení studie bude vypracována stavebně architektonická část. Projektová dokumentace bude provedena v souladu s vyhláškou 499/2006 příloha 6 v platném znění.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72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4C3FC-233C-4946-A0CD-A00058DF4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Popis aplikační části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D2D34BE-0467-4C49-8757-53F3AE04499F}"/>
              </a:ext>
            </a:extLst>
          </p:cNvPr>
          <p:cNvSpPr txBox="1"/>
          <p:nvPr/>
        </p:nvSpPr>
        <p:spPr>
          <a:xfrm>
            <a:off x="1181584" y="2007594"/>
            <a:ext cx="3690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Centrum města Rokycany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Komenského č. p. 31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Pozemek s p. č. st.35/1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Plocha pozemku 438 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Památková zóna města</a:t>
            </a:r>
          </a:p>
        </p:txBody>
      </p:sp>
      <p:pic>
        <p:nvPicPr>
          <p:cNvPr id="1026" name="Picture 2" descr="Bez názvu">
            <a:extLst>
              <a:ext uri="{FF2B5EF4-FFF2-40B4-BE49-F238E27FC236}">
                <a16:creationId xmlns:a16="http://schemas.microsoft.com/office/drawing/2014/main" id="{CCAEBF0F-78B7-4E64-BEC2-AD7445437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55" y="1954635"/>
            <a:ext cx="4453925" cy="40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B6E161F-7DF3-440A-A4D6-5878FAC4E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4048" y="2916238"/>
            <a:ext cx="542925" cy="512762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2375707-D89F-4C45-9D6E-868B38A15D5D}"/>
              </a:ext>
            </a:extLst>
          </p:cNvPr>
          <p:cNvSpPr txBox="1"/>
          <p:nvPr/>
        </p:nvSpPr>
        <p:spPr>
          <a:xfrm>
            <a:off x="6878973" y="5745704"/>
            <a:ext cx="2163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google.cz/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B26439C-4013-466E-BCF5-A9CF1D12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128" y="2916238"/>
            <a:ext cx="3690872" cy="2781059"/>
          </a:xfrm>
          <a:prstGeom prst="rect">
            <a:avLst/>
          </a:prstGeom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5892ADF5-7594-4C35-A905-05895F2F5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670" y="3336263"/>
            <a:ext cx="542925" cy="512762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4FD825E-ACF8-4B09-A206-BEC6318D4F78}"/>
              </a:ext>
            </a:extLst>
          </p:cNvPr>
          <p:cNvSpPr txBox="1"/>
          <p:nvPr/>
        </p:nvSpPr>
        <p:spPr>
          <a:xfrm>
            <a:off x="10175847" y="5669934"/>
            <a:ext cx="2068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google.cz/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66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B75564-4CF4-4C77-9D53-95E878C7F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Popis stávajícího objektu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85F487F-1B21-4700-8D45-D6BB1F12AB91}"/>
              </a:ext>
            </a:extLst>
          </p:cNvPr>
          <p:cNvSpPr txBox="1"/>
          <p:nvPr/>
        </p:nvSpPr>
        <p:spPr>
          <a:xfrm>
            <a:off x="656799" y="1853754"/>
            <a:ext cx="96032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Patrový rodinný dům se sedlovou střechou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Předpokládané založení na pasech z lomového kamene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Zdivo z cihel plných pálených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Klasický vaznicový krov se stojatou stolicí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Zastavěná plocha objektu 223,6 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Užitná plocha objektu 298,5 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cs-CZ" sz="2000" dirty="0"/>
          </a:p>
          <a:p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8BE6F4-5F65-41CA-8D45-09E2B6B11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02" y="2567855"/>
            <a:ext cx="4725798" cy="354434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8E717AB-BBB3-4295-BD02-62085B927C7F}"/>
              </a:ext>
            </a:extLst>
          </p:cNvPr>
          <p:cNvSpPr txBox="1"/>
          <p:nvPr/>
        </p:nvSpPr>
        <p:spPr>
          <a:xfrm>
            <a:off x="10860964" y="5686279"/>
            <a:ext cx="1331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4022456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31746F-C216-4E4E-AAF5-6B8EBC00E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44" y="820041"/>
            <a:ext cx="9603275" cy="1049235"/>
          </a:xfrm>
        </p:spPr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Stávající stav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F464696-6058-46AB-B630-4D595B7BD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966" y="0"/>
            <a:ext cx="4641034" cy="34807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D9148A8-2608-4DEA-AFAA-F2D89A0D4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0538" y="3210889"/>
            <a:ext cx="3338816" cy="250411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57E128C-42BE-428F-AED7-8931BC2B8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692"/>
            <a:ext cx="5424882" cy="406866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976AE74-580F-4555-B1EE-EE519E19E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4674" y="3383232"/>
            <a:ext cx="3170337" cy="237775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6265631-909D-4755-8CEC-5F3B11B99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47" y="3858414"/>
            <a:ext cx="3031919" cy="22739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F1F427E-9703-41FE-BCBC-6CC9BE5CF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1788" y="1345236"/>
            <a:ext cx="2977636" cy="223322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EE725CC4-4408-4BCF-818E-E61840FA78D3}"/>
              </a:ext>
            </a:extLst>
          </p:cNvPr>
          <p:cNvSpPr txBox="1"/>
          <p:nvPr/>
        </p:nvSpPr>
        <p:spPr>
          <a:xfrm>
            <a:off x="6479613" y="3547581"/>
            <a:ext cx="1317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D57C2EF-24E0-4CD3-A8A2-1D9AB584A428}"/>
              </a:ext>
            </a:extLst>
          </p:cNvPr>
          <p:cNvSpPr txBox="1"/>
          <p:nvPr/>
        </p:nvSpPr>
        <p:spPr>
          <a:xfrm>
            <a:off x="4232954" y="2112569"/>
            <a:ext cx="1331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1B7201C9-F196-4FBB-B5AA-9046A7CF521D}"/>
              </a:ext>
            </a:extLst>
          </p:cNvPr>
          <p:cNvSpPr txBox="1"/>
          <p:nvPr/>
        </p:nvSpPr>
        <p:spPr>
          <a:xfrm>
            <a:off x="4764964" y="5785917"/>
            <a:ext cx="1331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7F54809-786B-4350-B109-0FC16DB6521C}"/>
              </a:ext>
            </a:extLst>
          </p:cNvPr>
          <p:cNvSpPr txBox="1"/>
          <p:nvPr/>
        </p:nvSpPr>
        <p:spPr>
          <a:xfrm>
            <a:off x="7629371" y="5790204"/>
            <a:ext cx="1331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006E49D-C9B4-4F40-B8DF-14CAA5F9B52B}"/>
              </a:ext>
            </a:extLst>
          </p:cNvPr>
          <p:cNvSpPr txBox="1"/>
          <p:nvPr/>
        </p:nvSpPr>
        <p:spPr>
          <a:xfrm>
            <a:off x="9990684" y="3393692"/>
            <a:ext cx="1331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6D7BE09-B97E-44F8-8853-C8EDE856F758}"/>
              </a:ext>
            </a:extLst>
          </p:cNvPr>
          <p:cNvSpPr txBox="1"/>
          <p:nvPr/>
        </p:nvSpPr>
        <p:spPr>
          <a:xfrm>
            <a:off x="10860965" y="54876"/>
            <a:ext cx="1331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90407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02C49F9-8120-4F05-B46D-E6676ABB91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16" y="1997416"/>
            <a:ext cx="5939790" cy="41382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5E6FF5B-F44E-4AC3-AF06-2EB711DB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Historie objektu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4941A69-0A59-4196-86C9-4D173B4EF44A}"/>
              </a:ext>
            </a:extLst>
          </p:cNvPr>
          <p:cNvSpPr txBox="1"/>
          <p:nvPr/>
        </p:nvSpPr>
        <p:spPr>
          <a:xfrm>
            <a:off x="1297497" y="2172749"/>
            <a:ext cx="9597006" cy="3077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Vyhoření města Rokycany roku 1784 včetně řešeného objektu.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 roku 1894 bylo přízemí objektu využíváno jako stáje pro koně, poté bylo přestavěné na byt.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Roku 1910 koupil dům Josef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Splítek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provozoval v objektu zámečnickou dílnu.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60.-80. letech 20.století utrpěl dům značné škody okolními demolicemi.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E46B919-7DCD-4565-8001-A08EBECB0C88}"/>
              </a:ext>
            </a:extLst>
          </p:cNvPr>
          <p:cNvSpPr txBox="1"/>
          <p:nvPr/>
        </p:nvSpPr>
        <p:spPr>
          <a:xfrm>
            <a:off x="10343626" y="5745704"/>
            <a:ext cx="1744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Batěk, 2006</a:t>
            </a:r>
          </a:p>
        </p:txBody>
      </p:sp>
    </p:spTree>
    <p:extLst>
      <p:ext uri="{BB962C8B-B14F-4D97-AF65-F5344CB8AC3E}">
        <p14:creationId xmlns:p14="http://schemas.microsoft.com/office/powerpoint/2010/main" val="424757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1AAE727-AA62-450F-9E1F-B62612FE4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038" y="1933203"/>
            <a:ext cx="5069519" cy="41873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511FCE6-0FE4-4912-8B3C-E0CFC6F8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Navrhovaný stav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DD1C8D-8E1A-4CF1-B194-E6BB59947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509" y="0"/>
            <a:ext cx="2591049" cy="22604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E396C8-AE2A-4C62-854F-8183B1491246}"/>
              </a:ext>
            </a:extLst>
          </p:cNvPr>
          <p:cNvSpPr txBox="1"/>
          <p:nvPr/>
        </p:nvSpPr>
        <p:spPr>
          <a:xfrm>
            <a:off x="453144" y="1853754"/>
            <a:ext cx="665589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Rozsáhle stavební úpravy stávajícího objektu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Zachování totožného uličního vzhledu.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Původní, renovovaná vrata.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Nové základové pasy a výměna pod zachovávanými stěnami.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Zdivo z cihelného bloku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Porotherm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Vložkový stropní systém NORD s předpjatými nosnými trámy.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Vaznicový krov se stojatou stolicí, ocelové vaznice.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krytina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Bramac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Granát 13 cihlové barvy.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Vytápění pomocí dvou tepelných čerpadel AC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AW14-3P.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Odečet vody užitkové a topné – bytové stanice.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Zastavěná plocha 228,7m</a:t>
            </a:r>
            <a:r>
              <a:rPr lang="cs-CZ" sz="17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, užitná plocha 562,4m</a:t>
            </a:r>
            <a:r>
              <a:rPr lang="cs-CZ" sz="17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, výška objektu 13,65m.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Akustické řešení schodiště –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Schöck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Tronsole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typ 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1FF7C40-B363-4CBB-9690-D24E4579AA7C}"/>
              </a:ext>
            </a:extLst>
          </p:cNvPr>
          <p:cNvSpPr txBox="1"/>
          <p:nvPr/>
        </p:nvSpPr>
        <p:spPr>
          <a:xfrm>
            <a:off x="10978242" y="78011"/>
            <a:ext cx="1200316" cy="31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BCB19F0-0E94-4D35-A306-99A2851784BB}"/>
              </a:ext>
            </a:extLst>
          </p:cNvPr>
          <p:cNvSpPr txBox="1"/>
          <p:nvPr/>
        </p:nvSpPr>
        <p:spPr>
          <a:xfrm>
            <a:off x="7109039" y="5800788"/>
            <a:ext cx="1200316" cy="31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B1B2F84-E2FB-4313-8B40-3522D2670B60}"/>
              </a:ext>
            </a:extLst>
          </p:cNvPr>
          <p:cNvSpPr txBox="1"/>
          <p:nvPr/>
        </p:nvSpPr>
        <p:spPr>
          <a:xfrm>
            <a:off x="3110858" y="6538195"/>
            <a:ext cx="1200316" cy="31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</a:t>
            </a:r>
          </a:p>
        </p:txBody>
      </p:sp>
    </p:spTree>
    <p:extLst>
      <p:ext uri="{BB962C8B-B14F-4D97-AF65-F5344CB8AC3E}">
        <p14:creationId xmlns:p14="http://schemas.microsoft.com/office/powerpoint/2010/main" val="1553843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5EBE7EE-002C-4B2F-91AB-25D16D7F6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956" y="516835"/>
            <a:ext cx="8578406" cy="486952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F39B51C-159A-46B3-9AF6-B0BD6A7CE7E2}"/>
              </a:ext>
            </a:extLst>
          </p:cNvPr>
          <p:cNvSpPr txBox="1"/>
          <p:nvPr/>
        </p:nvSpPr>
        <p:spPr>
          <a:xfrm>
            <a:off x="6734330" y="2146852"/>
            <a:ext cx="2648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Schöck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Tronsole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typ T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DEE4B40-5E21-4DB4-913A-6158AA501D5C}"/>
              </a:ext>
            </a:extLst>
          </p:cNvPr>
          <p:cNvSpPr txBox="1"/>
          <p:nvPr/>
        </p:nvSpPr>
        <p:spPr>
          <a:xfrm>
            <a:off x="1638870" y="4024685"/>
            <a:ext cx="2648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Schöck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Tronsole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typ L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814DBB7-3962-4F49-B9D2-7D70A51FACC4}"/>
              </a:ext>
            </a:extLst>
          </p:cNvPr>
          <p:cNvSpPr txBox="1"/>
          <p:nvPr/>
        </p:nvSpPr>
        <p:spPr>
          <a:xfrm>
            <a:off x="7802621" y="4952147"/>
            <a:ext cx="2359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Zdroj: schoeck-wittek.cz</a:t>
            </a:r>
          </a:p>
        </p:txBody>
      </p:sp>
    </p:spTree>
    <p:extLst>
      <p:ext uri="{BB962C8B-B14F-4D97-AF65-F5344CB8AC3E}">
        <p14:creationId xmlns:p14="http://schemas.microsoft.com/office/powerpoint/2010/main" val="28565029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690</TotalTime>
  <Words>644</Words>
  <Application>Microsoft Office PowerPoint</Application>
  <PresentationFormat>Širokoúhlá obrazovka</PresentationFormat>
  <Paragraphs>141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Gill Sans MT</vt:lpstr>
      <vt:lpstr>Wingdings</vt:lpstr>
      <vt:lpstr>Galerie</vt:lpstr>
      <vt:lpstr>Rekonstrukce historického objektu na bytový dům v centru Rokycan</vt:lpstr>
      <vt:lpstr>Osnova obhajoby</vt:lpstr>
      <vt:lpstr>Cíl diplomové práce</vt:lpstr>
      <vt:lpstr>Popis aplikační části</vt:lpstr>
      <vt:lpstr>Popis stávajícího objektu</vt:lpstr>
      <vt:lpstr>Stávající stav</vt:lpstr>
      <vt:lpstr>Historie objektu</vt:lpstr>
      <vt:lpstr>Navrhovaný stav</vt:lpstr>
      <vt:lpstr>Prezentace aplikace PowerPoint</vt:lpstr>
      <vt:lpstr>Půdorys i.np</vt:lpstr>
      <vt:lpstr>Půdorys II.np</vt:lpstr>
      <vt:lpstr>Půdorys iii.np</vt:lpstr>
      <vt:lpstr>Skladby konstrukcí</vt:lpstr>
      <vt:lpstr>Skladby konstrukcí</vt:lpstr>
      <vt:lpstr>Skladby konstrukcí</vt:lpstr>
      <vt:lpstr>závěr</vt:lpstr>
      <vt:lpstr>Odpovědi na otázky oponenta diplomové práce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Rekonstrukce historického objektu na bytový dům v centru Rokycan</dc:title>
  <dc:creator>ADS</dc:creator>
  <cp:lastModifiedBy>ADS</cp:lastModifiedBy>
  <cp:revision>34</cp:revision>
  <dcterms:created xsi:type="dcterms:W3CDTF">2018-01-20T19:46:09Z</dcterms:created>
  <dcterms:modified xsi:type="dcterms:W3CDTF">2018-01-21T20:50:08Z</dcterms:modified>
</cp:coreProperties>
</file>