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87" r:id="rId4"/>
    <p:sldId id="288" r:id="rId5"/>
    <p:sldId id="270" r:id="rId6"/>
    <p:sldId id="294" r:id="rId7"/>
    <p:sldId id="271" r:id="rId8"/>
    <p:sldId id="297" r:id="rId9"/>
    <p:sldId id="275" r:id="rId10"/>
    <p:sldId id="298" r:id="rId11"/>
    <p:sldId id="301" r:id="rId12"/>
    <p:sldId id="300" r:id="rId13"/>
    <p:sldId id="303" r:id="rId14"/>
    <p:sldId id="274" r:id="rId15"/>
    <p:sldId id="305" r:id="rId16"/>
    <p:sldId id="284" r:id="rId17"/>
    <p:sldId id="293" r:id="rId18"/>
    <p:sldId id="307" r:id="rId19"/>
    <p:sldId id="285" r:id="rId20"/>
    <p:sldId id="264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25D"/>
    <a:srgbClr val="F4DA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zivatel\Desktop\VSTE\N_DIP\Vyhodnocen&#237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zivatel\Desktop\VSTE\N_DIP\Vyhodnocen&#237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zivatel\Desktop\VSTE\N_DIP\Vyhodnocen&#237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sz="1400"/>
            </a:pPr>
            <a:r>
              <a:rPr lang="cs-CZ" sz="1400"/>
              <a:t>T</a:t>
            </a:r>
            <a:r>
              <a:rPr lang="cs-CZ" sz="1400" baseline="-25000"/>
              <a:t>30</a:t>
            </a:r>
            <a:r>
              <a:rPr lang="cs-CZ" sz="1400"/>
              <a:t> - stávající stav X návrh pro řeč</a:t>
            </a:r>
          </a:p>
        </c:rich>
      </c:tx>
      <c:layout>
        <c:manualLayout>
          <c:xMode val="edge"/>
          <c:yMode val="edge"/>
          <c:x val="0.31601561764301345"/>
          <c:y val="1.8867924528301893E-2"/>
        </c:manualLayout>
      </c:layout>
    </c:title>
    <c:plotArea>
      <c:layout>
        <c:manualLayout>
          <c:layoutTarget val="inner"/>
          <c:xMode val="edge"/>
          <c:yMode val="edge"/>
          <c:x val="5.8886508038954163E-2"/>
          <c:y val="0.10219135343931079"/>
          <c:w val="0.67509219455676162"/>
          <c:h val="0.80959589956916311"/>
        </c:manualLayout>
      </c:layout>
      <c:lineChart>
        <c:grouping val="standard"/>
        <c:ser>
          <c:idx val="2"/>
          <c:order val="0"/>
          <c:tx>
            <c:strRef>
              <c:f>'Souhrn T30'!$B$10</c:f>
              <c:strCache>
                <c:ptCount val="1"/>
                <c:pt idx="0">
                  <c:v>Návrh pro řeč 100%</c:v>
                </c:pt>
              </c:strCache>
            </c:strRef>
          </c:tx>
          <c:spPr>
            <a:ln w="31750">
              <a:solidFill>
                <a:srgbClr val="0070C0"/>
              </a:solidFill>
            </a:ln>
          </c:spPr>
          <c:marker>
            <c:symbol val="none"/>
          </c:marker>
          <c:dLbls>
            <c:dLblPos val="t"/>
            <c:showVal val="1"/>
          </c:dLbls>
          <c:val>
            <c:numRef>
              <c:f>'Souhrn T30'!$C$10:$H$10</c:f>
              <c:numCache>
                <c:formatCode>0.00</c:formatCode>
                <c:ptCount val="6"/>
                <c:pt idx="0">
                  <c:v>0.83000000000000063</c:v>
                </c:pt>
                <c:pt idx="1">
                  <c:v>0.8</c:v>
                </c:pt>
                <c:pt idx="2">
                  <c:v>0.86000000000000065</c:v>
                </c:pt>
                <c:pt idx="3">
                  <c:v>0.82000000000000062</c:v>
                </c:pt>
                <c:pt idx="4">
                  <c:v>0.78</c:v>
                </c:pt>
                <c:pt idx="5">
                  <c:v>0.76000000000000378</c:v>
                </c:pt>
              </c:numCache>
            </c:numRef>
          </c:val>
        </c:ser>
        <c:ser>
          <c:idx val="3"/>
          <c:order val="1"/>
          <c:tx>
            <c:strRef>
              <c:f>'Souhrn T30'!$B$8</c:f>
              <c:strCache>
                <c:ptCount val="1"/>
                <c:pt idx="0">
                  <c:v>Stávající 100% </c:v>
                </c:pt>
              </c:strCache>
            </c:strRef>
          </c:tx>
          <c:spPr>
            <a:ln w="31750">
              <a:solidFill>
                <a:srgbClr val="00B050"/>
              </a:solidFill>
            </a:ln>
          </c:spPr>
          <c:marker>
            <c:symbol val="none"/>
          </c:marker>
          <c:dLbls>
            <c:dLblPos val="b"/>
            <c:showVal val="1"/>
          </c:dLbls>
          <c:val>
            <c:numRef>
              <c:f>'Souhrn T30'!$C$8:$H$8</c:f>
              <c:numCache>
                <c:formatCode>0.00</c:formatCode>
                <c:ptCount val="6"/>
                <c:pt idx="0">
                  <c:v>0.84000000000000064</c:v>
                </c:pt>
                <c:pt idx="1">
                  <c:v>0.75000000000000344</c:v>
                </c:pt>
                <c:pt idx="2">
                  <c:v>0.69000000000000083</c:v>
                </c:pt>
                <c:pt idx="3">
                  <c:v>0.69000000000000083</c:v>
                </c:pt>
                <c:pt idx="4">
                  <c:v>0.69000000000000083</c:v>
                </c:pt>
                <c:pt idx="5">
                  <c:v>0.68000000000000038</c:v>
                </c:pt>
              </c:numCache>
            </c:numRef>
          </c:val>
        </c:ser>
        <c:ser>
          <c:idx val="6"/>
          <c:order val="2"/>
          <c:tx>
            <c:strRef>
              <c:f>'Souhrn T30'!$B$25</c:f>
              <c:strCache>
                <c:ptCount val="1"/>
                <c:pt idx="0">
                  <c:v>Tmin/T0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'Souhrn T30'!$C$3:$H$3</c:f>
              <c:numCache>
                <c:formatCode>General</c:formatCode>
                <c:ptCount val="6"/>
                <c:pt idx="0">
                  <c:v>125</c:v>
                </c:pt>
                <c:pt idx="1">
                  <c:v>250</c:v>
                </c:pt>
                <c:pt idx="2">
                  <c:v>500</c:v>
                </c:pt>
                <c:pt idx="3">
                  <c:v>1000</c:v>
                </c:pt>
                <c:pt idx="4">
                  <c:v>2000</c:v>
                </c:pt>
                <c:pt idx="5">
                  <c:v>4000</c:v>
                </c:pt>
              </c:numCache>
            </c:numRef>
          </c:cat>
          <c:val>
            <c:numRef>
              <c:f>'Souhrn T30'!$C$25:$H$25</c:f>
              <c:numCache>
                <c:formatCode>0.00</c:formatCode>
                <c:ptCount val="6"/>
                <c:pt idx="0">
                  <c:v>0.61749999999999994</c:v>
                </c:pt>
                <c:pt idx="1">
                  <c:v>0.76000000000000378</c:v>
                </c:pt>
                <c:pt idx="2">
                  <c:v>0.76000000000000378</c:v>
                </c:pt>
                <c:pt idx="3">
                  <c:v>0.76000000000000378</c:v>
                </c:pt>
                <c:pt idx="4">
                  <c:v>0.76000000000000378</c:v>
                </c:pt>
                <c:pt idx="5">
                  <c:v>0.61749999999999994</c:v>
                </c:pt>
              </c:numCache>
            </c:numRef>
          </c:val>
        </c:ser>
        <c:ser>
          <c:idx val="1"/>
          <c:order val="3"/>
          <c:tx>
            <c:strRef>
              <c:f>'Souhrn T30'!$B$24</c:f>
              <c:strCache>
                <c:ptCount val="1"/>
                <c:pt idx="0">
                  <c:v>Tmax/T0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'Souhrn T30'!$C$3:$H$3</c:f>
              <c:numCache>
                <c:formatCode>General</c:formatCode>
                <c:ptCount val="6"/>
                <c:pt idx="0">
                  <c:v>125</c:v>
                </c:pt>
                <c:pt idx="1">
                  <c:v>250</c:v>
                </c:pt>
                <c:pt idx="2">
                  <c:v>500</c:v>
                </c:pt>
                <c:pt idx="3">
                  <c:v>1000</c:v>
                </c:pt>
                <c:pt idx="4">
                  <c:v>2000</c:v>
                </c:pt>
                <c:pt idx="5">
                  <c:v>4000</c:v>
                </c:pt>
              </c:numCache>
            </c:numRef>
          </c:cat>
          <c:val>
            <c:numRef>
              <c:f>'Souhrn T30'!$C$24:$H$24</c:f>
              <c:numCache>
                <c:formatCode>0.00</c:formatCode>
                <c:ptCount val="6"/>
                <c:pt idx="0">
                  <c:v>1.1399999999999926</c:v>
                </c:pt>
                <c:pt idx="1">
                  <c:v>1.1399999999999926</c:v>
                </c:pt>
                <c:pt idx="2">
                  <c:v>1.1399999999999926</c:v>
                </c:pt>
                <c:pt idx="3">
                  <c:v>1.1399999999999926</c:v>
                </c:pt>
                <c:pt idx="4">
                  <c:v>1.1399999999999926</c:v>
                </c:pt>
                <c:pt idx="5">
                  <c:v>1.1399999999999926</c:v>
                </c:pt>
              </c:numCache>
            </c:numRef>
          </c:val>
        </c:ser>
        <c:marker val="1"/>
        <c:axId val="96759808"/>
        <c:axId val="96761728"/>
      </c:lineChart>
      <c:catAx>
        <c:axId val="96759808"/>
        <c:scaling>
          <c:orientation val="minMax"/>
        </c:scaling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cs-CZ" i="1"/>
                  <a:t>f</a:t>
                </a:r>
                <a:r>
                  <a:rPr lang="cs-CZ" i="1" baseline="0"/>
                  <a:t> </a:t>
                </a:r>
                <a:r>
                  <a:rPr lang="cs-CZ" i="0" baseline="0"/>
                  <a:t>[Hz]</a:t>
                </a:r>
                <a:endParaRPr lang="cs-CZ" i="1"/>
              </a:p>
            </c:rich>
          </c:tx>
          <c:layout>
            <c:manualLayout>
              <c:xMode val="edge"/>
              <c:yMode val="edge"/>
              <c:x val="0.83733698421091407"/>
              <c:y val="0.92702817808151361"/>
            </c:manualLayout>
          </c:layout>
        </c:title>
        <c:numFmt formatCode="General" sourceLinked="1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96761728"/>
        <c:crosses val="autoZero"/>
        <c:auto val="1"/>
        <c:lblAlgn val="ctr"/>
        <c:lblOffset val="100"/>
      </c:catAx>
      <c:valAx>
        <c:axId val="96761728"/>
        <c:scaling>
          <c:orientation val="minMax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 i="1"/>
                  <a:t>t </a:t>
                </a:r>
                <a:r>
                  <a:rPr lang="cs-CZ" i="0"/>
                  <a:t>[s]</a:t>
                </a:r>
              </a:p>
            </c:rich>
          </c:tx>
          <c:layout>
            <c:manualLayout>
              <c:xMode val="edge"/>
              <c:yMode val="edge"/>
              <c:x val="1.4571927359126107E-2"/>
              <c:y val="2.396251176150151E-2"/>
            </c:manualLayout>
          </c:layout>
        </c:title>
        <c:numFmt formatCode="0.00" sourceLinked="1"/>
        <c:tickLblPos val="nextTo"/>
        <c:crossAx val="9675980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0785643744854641"/>
          <c:y val="0.27735007180706694"/>
          <c:w val="0.14813310249742512"/>
          <c:h val="0.37430676636836308"/>
        </c:manualLayout>
      </c:layout>
      <c:spPr>
        <a:ln>
          <a:solidFill>
            <a:schemeClr val="tx1"/>
          </a:solidFill>
        </a:ln>
      </c:sp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sz="1400"/>
            </a:pPr>
            <a:r>
              <a:rPr lang="cs-CZ" sz="1400"/>
              <a:t>T</a:t>
            </a:r>
            <a:r>
              <a:rPr lang="cs-CZ" sz="1400" baseline="-25000"/>
              <a:t>30</a:t>
            </a:r>
            <a:r>
              <a:rPr lang="cs-CZ" sz="1400"/>
              <a:t> - porovnání návrhů pro hudbu</a:t>
            </a:r>
          </a:p>
        </c:rich>
      </c:tx>
      <c:layout>
        <c:manualLayout>
          <c:xMode val="edge"/>
          <c:yMode val="edge"/>
          <c:x val="0.31601561764301339"/>
          <c:y val="1.8867924528301886E-2"/>
        </c:manualLayout>
      </c:layout>
    </c:title>
    <c:plotArea>
      <c:layout>
        <c:manualLayout>
          <c:layoutTarget val="inner"/>
          <c:xMode val="edge"/>
          <c:yMode val="edge"/>
          <c:x val="5.888650803895415E-2"/>
          <c:y val="0.10219135343931079"/>
          <c:w val="0.67509219455676162"/>
          <c:h val="0.809595899569163"/>
        </c:manualLayout>
      </c:layout>
      <c:lineChart>
        <c:grouping val="standard"/>
        <c:ser>
          <c:idx val="2"/>
          <c:order val="0"/>
          <c:tx>
            <c:strRef>
              <c:f>'Souhrn T30'!$B$16</c:f>
              <c:strCache>
                <c:ptCount val="1"/>
                <c:pt idx="0">
                  <c:v>Hudba 2 -100%</c:v>
                </c:pt>
              </c:strCache>
            </c:strRef>
          </c:tx>
          <c:spPr>
            <a:ln w="31750">
              <a:solidFill>
                <a:srgbClr val="00B0F0"/>
              </a:solidFill>
            </a:ln>
          </c:spPr>
          <c:marker>
            <c:symbol val="none"/>
          </c:marker>
          <c:dLbls>
            <c:dLblPos val="t"/>
            <c:showVal val="1"/>
          </c:dLbls>
          <c:val>
            <c:numRef>
              <c:f>'Souhrn T30'!$C$16:$H$16</c:f>
              <c:numCache>
                <c:formatCode>0.00</c:formatCode>
                <c:ptCount val="6"/>
                <c:pt idx="0">
                  <c:v>1.23</c:v>
                </c:pt>
                <c:pt idx="1">
                  <c:v>1.1100000000000001</c:v>
                </c:pt>
                <c:pt idx="2">
                  <c:v>1.1499999999999928</c:v>
                </c:pt>
                <c:pt idx="3">
                  <c:v>1.1599999999999928</c:v>
                </c:pt>
                <c:pt idx="4">
                  <c:v>1.02</c:v>
                </c:pt>
                <c:pt idx="5">
                  <c:v>0.8</c:v>
                </c:pt>
              </c:numCache>
            </c:numRef>
          </c:val>
        </c:ser>
        <c:ser>
          <c:idx val="3"/>
          <c:order val="1"/>
          <c:tx>
            <c:strRef>
              <c:f>'Souhrn T30'!$B$13</c:f>
              <c:strCache>
                <c:ptCount val="1"/>
                <c:pt idx="0">
                  <c:v>Hudba 1 -100%</c:v>
                </c:pt>
              </c:strCache>
            </c:strRef>
          </c:tx>
          <c:spPr>
            <a:ln w="31750"/>
          </c:spPr>
          <c:marker>
            <c:symbol val="none"/>
          </c:marker>
          <c:dLbls>
            <c:dLblPos val="b"/>
            <c:showVal val="1"/>
          </c:dLbls>
          <c:val>
            <c:numRef>
              <c:f>'Souhrn T30'!$C$13:$H$13</c:f>
              <c:numCache>
                <c:formatCode>0.00</c:formatCode>
                <c:ptCount val="6"/>
                <c:pt idx="0">
                  <c:v>0.89</c:v>
                </c:pt>
                <c:pt idx="1">
                  <c:v>0.88</c:v>
                </c:pt>
                <c:pt idx="2">
                  <c:v>0.94000000000000061</c:v>
                </c:pt>
                <c:pt idx="3">
                  <c:v>0.93</c:v>
                </c:pt>
                <c:pt idx="4">
                  <c:v>0.87000000000000322</c:v>
                </c:pt>
                <c:pt idx="5">
                  <c:v>0.82000000000000062</c:v>
                </c:pt>
              </c:numCache>
            </c:numRef>
          </c:val>
        </c:ser>
        <c:ser>
          <c:idx val="6"/>
          <c:order val="2"/>
          <c:tx>
            <c:strRef>
              <c:f>'Souhrn T30'!$B$36</c:f>
              <c:strCache>
                <c:ptCount val="1"/>
                <c:pt idx="0">
                  <c:v>Tmax/T0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'Souhrn T30'!$C$3:$H$3</c:f>
              <c:numCache>
                <c:formatCode>General</c:formatCode>
                <c:ptCount val="6"/>
                <c:pt idx="0">
                  <c:v>125</c:v>
                </c:pt>
                <c:pt idx="1">
                  <c:v>250</c:v>
                </c:pt>
                <c:pt idx="2">
                  <c:v>500</c:v>
                </c:pt>
                <c:pt idx="3">
                  <c:v>1000</c:v>
                </c:pt>
                <c:pt idx="4">
                  <c:v>2000</c:v>
                </c:pt>
                <c:pt idx="5">
                  <c:v>4000</c:v>
                </c:pt>
              </c:numCache>
            </c:numRef>
          </c:cat>
          <c:val>
            <c:numRef>
              <c:f>'Souhrn T30'!$C$36:$H$36</c:f>
              <c:numCache>
                <c:formatCode>0.00</c:formatCode>
                <c:ptCount val="6"/>
                <c:pt idx="0">
                  <c:v>1.7544999999999935</c:v>
                </c:pt>
                <c:pt idx="1">
                  <c:v>1.452</c:v>
                </c:pt>
                <c:pt idx="2">
                  <c:v>1.452</c:v>
                </c:pt>
                <c:pt idx="3">
                  <c:v>1.452</c:v>
                </c:pt>
                <c:pt idx="4">
                  <c:v>1.452</c:v>
                </c:pt>
                <c:pt idx="5">
                  <c:v>1.452</c:v>
                </c:pt>
              </c:numCache>
            </c:numRef>
          </c:val>
        </c:ser>
        <c:ser>
          <c:idx val="1"/>
          <c:order val="3"/>
          <c:tx>
            <c:strRef>
              <c:f>'Souhrn T30'!$B$37</c:f>
              <c:strCache>
                <c:ptCount val="1"/>
                <c:pt idx="0">
                  <c:v>Tmin/T0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'Souhrn T30'!$C$3:$H$3</c:f>
              <c:numCache>
                <c:formatCode>General</c:formatCode>
                <c:ptCount val="6"/>
                <c:pt idx="0">
                  <c:v>125</c:v>
                </c:pt>
                <c:pt idx="1">
                  <c:v>250</c:v>
                </c:pt>
                <c:pt idx="2">
                  <c:v>500</c:v>
                </c:pt>
                <c:pt idx="3">
                  <c:v>1000</c:v>
                </c:pt>
                <c:pt idx="4">
                  <c:v>2000</c:v>
                </c:pt>
                <c:pt idx="5">
                  <c:v>4000</c:v>
                </c:pt>
              </c:numCache>
            </c:numRef>
          </c:cat>
          <c:val>
            <c:numRef>
              <c:f>'Souhrn T30'!$C$37:$H$37</c:f>
              <c:numCache>
                <c:formatCode>0.00</c:formatCode>
                <c:ptCount val="6"/>
                <c:pt idx="0">
                  <c:v>1.21</c:v>
                </c:pt>
                <c:pt idx="1">
                  <c:v>0.96800000000000064</c:v>
                </c:pt>
                <c:pt idx="2">
                  <c:v>0.96800000000000064</c:v>
                </c:pt>
                <c:pt idx="3">
                  <c:v>0.96800000000000064</c:v>
                </c:pt>
                <c:pt idx="4">
                  <c:v>0.96800000000000064</c:v>
                </c:pt>
                <c:pt idx="5">
                  <c:v>0.78649999999999998</c:v>
                </c:pt>
              </c:numCache>
            </c:numRef>
          </c:val>
        </c:ser>
        <c:marker val="1"/>
        <c:axId val="97588736"/>
        <c:axId val="97590656"/>
      </c:lineChart>
      <c:catAx>
        <c:axId val="97588736"/>
        <c:scaling>
          <c:orientation val="minMax"/>
        </c:scaling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cs-CZ" i="1"/>
                  <a:t>f</a:t>
                </a:r>
                <a:r>
                  <a:rPr lang="cs-CZ" i="1" baseline="0"/>
                  <a:t> </a:t>
                </a:r>
                <a:r>
                  <a:rPr lang="cs-CZ" i="0" baseline="0"/>
                  <a:t>[Hz]</a:t>
                </a:r>
                <a:endParaRPr lang="cs-CZ" i="1"/>
              </a:p>
            </c:rich>
          </c:tx>
          <c:layout>
            <c:manualLayout>
              <c:xMode val="edge"/>
              <c:yMode val="edge"/>
              <c:x val="0.83733698421091418"/>
              <c:y val="0.92702817808151361"/>
            </c:manualLayout>
          </c:layout>
        </c:title>
        <c:numFmt formatCode="General" sourceLinked="1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97590656"/>
        <c:crosses val="autoZero"/>
        <c:auto val="1"/>
        <c:lblAlgn val="ctr"/>
        <c:lblOffset val="100"/>
      </c:catAx>
      <c:valAx>
        <c:axId val="97590656"/>
        <c:scaling>
          <c:orientation val="minMax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 i="1"/>
                  <a:t>t </a:t>
                </a:r>
                <a:r>
                  <a:rPr lang="cs-CZ" i="0"/>
                  <a:t>[s]</a:t>
                </a:r>
              </a:p>
            </c:rich>
          </c:tx>
          <c:layout>
            <c:manualLayout>
              <c:xMode val="edge"/>
              <c:yMode val="edge"/>
              <c:x val="1.4571927359126106E-2"/>
              <c:y val="2.3962511761501507E-2"/>
            </c:manualLayout>
          </c:layout>
        </c:title>
        <c:numFmt formatCode="0.00" sourceLinked="1"/>
        <c:tickLblPos val="nextTo"/>
        <c:crossAx val="9758873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0785643744854618"/>
          <c:y val="0.27735007180706683"/>
          <c:w val="0.14813310249742506"/>
          <c:h val="0.28432253751300263"/>
        </c:manualLayout>
      </c:layout>
      <c:spPr>
        <a:ln>
          <a:solidFill>
            <a:schemeClr val="tx1"/>
          </a:solidFill>
        </a:ln>
      </c:sp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sz="1400"/>
            </a:pPr>
            <a:r>
              <a:rPr lang="cs-CZ" sz="1400"/>
              <a:t>T</a:t>
            </a:r>
            <a:r>
              <a:rPr lang="cs-CZ" sz="1400" baseline="-25000"/>
              <a:t>30</a:t>
            </a:r>
            <a:r>
              <a:rPr lang="cs-CZ" sz="1400"/>
              <a:t> - porovnání jednotlivých  návrhů při plném obsazení </a:t>
            </a:r>
          </a:p>
        </c:rich>
      </c:tx>
      <c:layout>
        <c:manualLayout>
          <c:xMode val="edge"/>
          <c:yMode val="edge"/>
          <c:x val="0.14668266368509855"/>
          <c:y val="1.886794053760522E-2"/>
        </c:manualLayout>
      </c:layout>
    </c:title>
    <c:plotArea>
      <c:layout>
        <c:manualLayout>
          <c:layoutTarget val="inner"/>
          <c:xMode val="edge"/>
          <c:yMode val="edge"/>
          <c:x val="5.888650803895415E-2"/>
          <c:y val="0.10219135343931079"/>
          <c:w val="0.67509219455676162"/>
          <c:h val="0.80959589956916378"/>
        </c:manualLayout>
      </c:layout>
      <c:lineChart>
        <c:grouping val="standard"/>
        <c:ser>
          <c:idx val="2"/>
          <c:order val="0"/>
          <c:tx>
            <c:strRef>
              <c:f>'Souhrn T30'!$B$16</c:f>
              <c:strCache>
                <c:ptCount val="1"/>
                <c:pt idx="0">
                  <c:v>Hudba 2 -100%</c:v>
                </c:pt>
              </c:strCache>
            </c:strRef>
          </c:tx>
          <c:spPr>
            <a:ln w="31750">
              <a:solidFill>
                <a:srgbClr val="7030A0"/>
              </a:solidFill>
            </a:ln>
          </c:spPr>
          <c:marker>
            <c:symbol val="none"/>
          </c:marker>
          <c:dLbls>
            <c:dLblPos val="t"/>
            <c:showVal val="1"/>
          </c:dLbls>
          <c:val>
            <c:numRef>
              <c:f>'Souhrn T30'!$C$16:$H$16</c:f>
              <c:numCache>
                <c:formatCode>0.00</c:formatCode>
                <c:ptCount val="6"/>
                <c:pt idx="0">
                  <c:v>1.23</c:v>
                </c:pt>
                <c:pt idx="1">
                  <c:v>1.1100000000000001</c:v>
                </c:pt>
                <c:pt idx="2">
                  <c:v>1.1499999999999926</c:v>
                </c:pt>
                <c:pt idx="3">
                  <c:v>1.1599999999999926</c:v>
                </c:pt>
                <c:pt idx="4">
                  <c:v>1.02</c:v>
                </c:pt>
                <c:pt idx="5">
                  <c:v>0.8</c:v>
                </c:pt>
              </c:numCache>
            </c:numRef>
          </c:val>
        </c:ser>
        <c:ser>
          <c:idx val="3"/>
          <c:order val="1"/>
          <c:tx>
            <c:strRef>
              <c:f>'Souhrn T30'!$B$13</c:f>
              <c:strCache>
                <c:ptCount val="1"/>
                <c:pt idx="0">
                  <c:v>Hudba 1 -100%</c:v>
                </c:pt>
              </c:strCache>
            </c:strRef>
          </c:tx>
          <c:spPr>
            <a:ln w="31750"/>
          </c:spPr>
          <c:marker>
            <c:symbol val="none"/>
          </c:marker>
          <c:dLbls>
            <c:dLblPos val="t"/>
            <c:showVal val="1"/>
          </c:dLbls>
          <c:val>
            <c:numRef>
              <c:f>'Souhrn T30'!$C$13:$H$13</c:f>
              <c:numCache>
                <c:formatCode>0.00</c:formatCode>
                <c:ptCount val="6"/>
                <c:pt idx="0">
                  <c:v>0.89</c:v>
                </c:pt>
                <c:pt idx="1">
                  <c:v>0.88</c:v>
                </c:pt>
                <c:pt idx="2">
                  <c:v>0.94000000000000061</c:v>
                </c:pt>
                <c:pt idx="3">
                  <c:v>0.93</c:v>
                </c:pt>
                <c:pt idx="4">
                  <c:v>0.87000000000000333</c:v>
                </c:pt>
                <c:pt idx="5">
                  <c:v>0.82000000000000062</c:v>
                </c:pt>
              </c:numCache>
            </c:numRef>
          </c:val>
        </c:ser>
        <c:ser>
          <c:idx val="6"/>
          <c:order val="2"/>
          <c:tx>
            <c:strRef>
              <c:f>'Souhrn T30'!$B$10</c:f>
              <c:strCache>
                <c:ptCount val="1"/>
                <c:pt idx="0">
                  <c:v>Návrh pro řeč 100%</c:v>
                </c:pt>
              </c:strCache>
            </c:strRef>
          </c:tx>
          <c:spPr>
            <a:ln w="3175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dLbls>
            <c:dLblPos val="b"/>
            <c:showVal val="1"/>
          </c:dLbls>
          <c:cat>
            <c:numRef>
              <c:f>'Souhrn T30'!$C$3:$H$3</c:f>
              <c:numCache>
                <c:formatCode>General</c:formatCode>
                <c:ptCount val="6"/>
                <c:pt idx="0">
                  <c:v>125</c:v>
                </c:pt>
                <c:pt idx="1">
                  <c:v>250</c:v>
                </c:pt>
                <c:pt idx="2">
                  <c:v>500</c:v>
                </c:pt>
                <c:pt idx="3">
                  <c:v>1000</c:v>
                </c:pt>
                <c:pt idx="4">
                  <c:v>2000</c:v>
                </c:pt>
                <c:pt idx="5">
                  <c:v>4000</c:v>
                </c:pt>
              </c:numCache>
            </c:numRef>
          </c:cat>
          <c:val>
            <c:numRef>
              <c:f>'Souhrn T30'!$C$10:$H$10</c:f>
              <c:numCache>
                <c:formatCode>0.00</c:formatCode>
                <c:ptCount val="6"/>
                <c:pt idx="0">
                  <c:v>0.83000000000000063</c:v>
                </c:pt>
                <c:pt idx="1">
                  <c:v>0.8</c:v>
                </c:pt>
                <c:pt idx="2">
                  <c:v>0.86000000000000065</c:v>
                </c:pt>
                <c:pt idx="3">
                  <c:v>0.82000000000000062</c:v>
                </c:pt>
                <c:pt idx="4">
                  <c:v>0.78</c:v>
                </c:pt>
                <c:pt idx="5">
                  <c:v>0.76000000000000378</c:v>
                </c:pt>
              </c:numCache>
            </c:numRef>
          </c:val>
        </c:ser>
        <c:ser>
          <c:idx val="1"/>
          <c:order val="3"/>
          <c:tx>
            <c:strRef>
              <c:f>'Souhrn T30'!$B$8</c:f>
              <c:strCache>
                <c:ptCount val="1"/>
                <c:pt idx="0">
                  <c:v>Stávající 100% </c:v>
                </c:pt>
              </c:strCache>
            </c:strRef>
          </c:tx>
          <c:spPr>
            <a:ln w="31750"/>
          </c:spPr>
          <c:marker>
            <c:symbol val="none"/>
          </c:marker>
          <c:dLbls>
            <c:dLblPos val="b"/>
            <c:showVal val="1"/>
          </c:dLbls>
          <c:cat>
            <c:numRef>
              <c:f>'Souhrn T30'!$C$3:$H$3</c:f>
              <c:numCache>
                <c:formatCode>General</c:formatCode>
                <c:ptCount val="6"/>
                <c:pt idx="0">
                  <c:v>125</c:v>
                </c:pt>
                <c:pt idx="1">
                  <c:v>250</c:v>
                </c:pt>
                <c:pt idx="2">
                  <c:v>500</c:v>
                </c:pt>
                <c:pt idx="3">
                  <c:v>1000</c:v>
                </c:pt>
                <c:pt idx="4">
                  <c:v>2000</c:v>
                </c:pt>
                <c:pt idx="5">
                  <c:v>4000</c:v>
                </c:pt>
              </c:numCache>
            </c:numRef>
          </c:cat>
          <c:val>
            <c:numRef>
              <c:f>'Souhrn T30'!$C$8:$H$8</c:f>
              <c:numCache>
                <c:formatCode>0.00</c:formatCode>
                <c:ptCount val="6"/>
                <c:pt idx="0">
                  <c:v>0.84000000000000064</c:v>
                </c:pt>
                <c:pt idx="1">
                  <c:v>0.75000000000000344</c:v>
                </c:pt>
                <c:pt idx="2">
                  <c:v>0.69000000000000061</c:v>
                </c:pt>
                <c:pt idx="3">
                  <c:v>0.69000000000000061</c:v>
                </c:pt>
                <c:pt idx="4">
                  <c:v>0.69000000000000061</c:v>
                </c:pt>
                <c:pt idx="5">
                  <c:v>0.68</c:v>
                </c:pt>
              </c:numCache>
            </c:numRef>
          </c:val>
        </c:ser>
        <c:marker val="1"/>
        <c:axId val="97763712"/>
        <c:axId val="97765632"/>
      </c:lineChart>
      <c:catAx>
        <c:axId val="97763712"/>
        <c:scaling>
          <c:orientation val="minMax"/>
        </c:scaling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cs-CZ" i="1"/>
                  <a:t>f</a:t>
                </a:r>
                <a:r>
                  <a:rPr lang="cs-CZ" i="1" baseline="0"/>
                  <a:t> </a:t>
                </a:r>
                <a:r>
                  <a:rPr lang="cs-CZ" i="0" baseline="0"/>
                  <a:t>[Hz]</a:t>
                </a:r>
                <a:endParaRPr lang="cs-CZ" i="1"/>
              </a:p>
            </c:rich>
          </c:tx>
          <c:layout>
            <c:manualLayout>
              <c:xMode val="edge"/>
              <c:yMode val="edge"/>
              <c:x val="0.83733698421091329"/>
              <c:y val="0.92702817808151361"/>
            </c:manualLayout>
          </c:layout>
        </c:title>
        <c:numFmt formatCode="General" sourceLinked="1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97765632"/>
        <c:crosses val="autoZero"/>
        <c:auto val="1"/>
        <c:lblAlgn val="ctr"/>
        <c:lblOffset val="100"/>
      </c:catAx>
      <c:valAx>
        <c:axId val="97765632"/>
        <c:scaling>
          <c:orientation val="minMax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 i="1"/>
                  <a:t>t </a:t>
                </a:r>
                <a:r>
                  <a:rPr lang="cs-CZ" i="0"/>
                  <a:t>[s]</a:t>
                </a:r>
              </a:p>
            </c:rich>
          </c:tx>
          <c:layout>
            <c:manualLayout>
              <c:xMode val="edge"/>
              <c:yMode val="edge"/>
              <c:x val="1.4571927359126106E-2"/>
              <c:y val="2.3962511761501507E-2"/>
            </c:manualLayout>
          </c:layout>
        </c:title>
        <c:numFmt formatCode="0.00" sourceLinked="1"/>
        <c:tickLblPos val="nextTo"/>
        <c:crossAx val="9776371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0785643426728082"/>
          <c:y val="0.20910291655353422"/>
          <c:w val="0.14813310249742545"/>
          <c:h val="0.62555830844420313"/>
        </c:manualLayout>
      </c:layout>
      <c:spPr>
        <a:ln>
          <a:solidFill>
            <a:schemeClr val="tx1"/>
          </a:solidFill>
        </a:ln>
      </c:sp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8077200" cy="1673352"/>
          </a:xfrm>
        </p:spPr>
        <p:txBody>
          <a:bodyPr/>
          <a:lstStyle/>
          <a:p>
            <a:pPr algn="ctr"/>
            <a:r>
              <a:rPr lang="cs-CZ" dirty="0" smtClean="0"/>
              <a:t>Prostorová akustika ve veřejných prostorech staveb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5301208"/>
            <a:ext cx="7768952" cy="1556792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Vypracoval:			Bc. Pavel Jelínek</a:t>
            </a:r>
          </a:p>
          <a:p>
            <a:pPr algn="just"/>
            <a:r>
              <a:rPr lang="cs-CZ" dirty="0" smtClean="0"/>
              <a:t>Vedoucí  diplomové práce:	Ing. Vladimír Nývlt, MBA,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Oponent  diplomové práce:	Ing. Jana Dolejší</a:t>
            </a:r>
          </a:p>
          <a:p>
            <a:pPr algn="just"/>
            <a:r>
              <a:rPr lang="cs-CZ" smtClean="0"/>
              <a:t>Leden 2018</a:t>
            </a:r>
            <a:endParaRPr lang="cs-CZ" dirty="0" smtClean="0"/>
          </a:p>
          <a:p>
            <a:pPr algn="just"/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179512" y="621166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Zdroj: Autor</a:t>
            </a:r>
          </a:p>
          <a:p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23528" y="155448"/>
            <a:ext cx="8820472" cy="12527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Návrh pro hudbu ve stávajícím objemu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201912" y="1902546"/>
            <a:ext cx="401955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Šipka dolů 10"/>
          <p:cNvSpPr/>
          <p:nvPr/>
        </p:nvSpPr>
        <p:spPr>
          <a:xfrm rot="16200000">
            <a:off x="539552" y="227687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215008" y="19168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VSTUP</a:t>
            </a:r>
            <a:endParaRPr lang="cs-CZ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5580112" y="3140968"/>
            <a:ext cx="3563888" cy="216024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cs-CZ" sz="2800" dirty="0" smtClean="0"/>
              <a:t>Sádrokarton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1331640" y="2132856"/>
            <a:ext cx="1152128" cy="3600400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2627784" y="2132856"/>
            <a:ext cx="1152128" cy="3600400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3851920" y="2132856"/>
            <a:ext cx="1152128" cy="3600400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ravoúhlá spojovací čára 39"/>
          <p:cNvCxnSpPr/>
          <p:nvPr/>
        </p:nvCxnSpPr>
        <p:spPr>
          <a:xfrm rot="10800000" flipV="1">
            <a:off x="4788024" y="3429000"/>
            <a:ext cx="1008112" cy="50405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179512" y="621166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Zdroj: Autor</a:t>
            </a:r>
          </a:p>
          <a:p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892480" cy="12527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Návrh pro hudbu v upraveném objemu</a:t>
            </a:r>
            <a:endParaRPr lang="cs-CZ" dirty="0"/>
          </a:p>
        </p:txBody>
      </p:sp>
      <p:sp>
        <p:nvSpPr>
          <p:cNvPr id="28" name="Obdélník 27"/>
          <p:cNvSpPr/>
          <p:nvPr/>
        </p:nvSpPr>
        <p:spPr>
          <a:xfrm>
            <a:off x="1331640" y="2636912"/>
            <a:ext cx="1152128" cy="2376264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2627784" y="2636912"/>
            <a:ext cx="1152128" cy="2376264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3851920" y="2636912"/>
            <a:ext cx="1152128" cy="2376264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3672408" cy="276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70780" y="2060848"/>
            <a:ext cx="4605821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4437112"/>
            <a:ext cx="458359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179512" y="621166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Zdroj: Autor</a:t>
            </a:r>
          </a:p>
          <a:p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892480" cy="12527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Návrh pro hudbu v upraveném objemu</a:t>
            </a:r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5580112" y="1556792"/>
            <a:ext cx="3563888" cy="201622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Materiál podhledu: </a:t>
            </a:r>
            <a:r>
              <a:rPr lang="cs-CZ" sz="2800" dirty="0" err="1" smtClean="0"/>
              <a:t>Focus</a:t>
            </a:r>
            <a:r>
              <a:rPr lang="cs-CZ" sz="2800" dirty="0" smtClean="0"/>
              <a:t> E</a:t>
            </a:r>
          </a:p>
          <a:p>
            <a:endParaRPr lang="cs-CZ" sz="28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201912" y="1902546"/>
            <a:ext cx="401955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Šipka dolů 10"/>
          <p:cNvSpPr/>
          <p:nvPr/>
        </p:nvSpPr>
        <p:spPr>
          <a:xfrm rot="16200000">
            <a:off x="539552" y="227687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215008" y="19168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VSTUP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1331640" y="2204864"/>
            <a:ext cx="1152128" cy="432048"/>
          </a:xfrm>
          <a:prstGeom prst="rect">
            <a:avLst/>
          </a:prstGeom>
          <a:solidFill>
            <a:srgbClr val="FFD25D">
              <a:alpha val="69804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2627784" y="2204864"/>
            <a:ext cx="1152128" cy="432048"/>
          </a:xfrm>
          <a:prstGeom prst="rect">
            <a:avLst/>
          </a:prstGeom>
          <a:solidFill>
            <a:srgbClr val="FFD25D">
              <a:alpha val="69804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3851920" y="2204864"/>
            <a:ext cx="1152128" cy="432048"/>
          </a:xfrm>
          <a:prstGeom prst="rect">
            <a:avLst/>
          </a:prstGeom>
          <a:solidFill>
            <a:srgbClr val="FFD25D">
              <a:alpha val="69804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5580112" y="3140968"/>
            <a:ext cx="3563888" cy="216024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cs-CZ" sz="2800" dirty="0" err="1" smtClean="0"/>
              <a:t>Focus</a:t>
            </a:r>
            <a:r>
              <a:rPr lang="cs-CZ" sz="2800" dirty="0" smtClean="0"/>
              <a:t> B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Zástupný symbol pro obsah 2"/>
          <p:cNvSpPr txBox="1">
            <a:spLocks/>
          </p:cNvSpPr>
          <p:nvPr/>
        </p:nvSpPr>
        <p:spPr>
          <a:xfrm>
            <a:off x="5580112" y="4293096"/>
            <a:ext cx="3131840" cy="2016224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Focus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 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5508104" y="5301208"/>
            <a:ext cx="3131840" cy="2016224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Focus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1331640" y="5517232"/>
            <a:ext cx="1152128" cy="216024"/>
          </a:xfrm>
          <a:prstGeom prst="rect">
            <a:avLst/>
          </a:prstGeom>
          <a:solidFill>
            <a:srgbClr val="F4DADA">
              <a:alpha val="69804"/>
            </a:srgb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2627784" y="5517232"/>
            <a:ext cx="1152128" cy="216024"/>
          </a:xfrm>
          <a:prstGeom prst="rect">
            <a:avLst/>
          </a:prstGeom>
          <a:solidFill>
            <a:srgbClr val="F4DADA">
              <a:alpha val="69804"/>
            </a:srgb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3851920" y="5517232"/>
            <a:ext cx="1152128" cy="216024"/>
          </a:xfrm>
          <a:prstGeom prst="rect">
            <a:avLst/>
          </a:prstGeom>
          <a:solidFill>
            <a:srgbClr val="F4DADA">
              <a:alpha val="69804"/>
            </a:srgb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1331640" y="5013176"/>
            <a:ext cx="1152128" cy="432048"/>
          </a:xfrm>
          <a:prstGeom prst="rect">
            <a:avLst/>
          </a:prstGeom>
          <a:solidFill>
            <a:srgbClr val="FFD25D">
              <a:alpha val="69804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2627784" y="5013176"/>
            <a:ext cx="1152128" cy="432048"/>
          </a:xfrm>
          <a:prstGeom prst="rect">
            <a:avLst/>
          </a:prstGeom>
          <a:solidFill>
            <a:srgbClr val="FFD25D">
              <a:alpha val="69804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3851920" y="5013176"/>
            <a:ext cx="1152128" cy="432048"/>
          </a:xfrm>
          <a:prstGeom prst="rect">
            <a:avLst/>
          </a:prstGeom>
          <a:solidFill>
            <a:srgbClr val="FFD25D">
              <a:alpha val="69804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1331640" y="2636912"/>
            <a:ext cx="1152128" cy="2376264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2627784" y="2636912"/>
            <a:ext cx="1152128" cy="2376264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3851920" y="2636912"/>
            <a:ext cx="1152128" cy="2376264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" name="Pravoúhlá spojovací čára 35"/>
          <p:cNvCxnSpPr/>
          <p:nvPr/>
        </p:nvCxnSpPr>
        <p:spPr>
          <a:xfrm rot="10800000" flipV="1">
            <a:off x="4788024" y="4581128"/>
            <a:ext cx="1008112" cy="504056"/>
          </a:xfrm>
          <a:prstGeom prst="bentConnector3">
            <a:avLst>
              <a:gd name="adj1" fmla="val 46221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ravoúhlá spojovací čára 37"/>
          <p:cNvCxnSpPr/>
          <p:nvPr/>
        </p:nvCxnSpPr>
        <p:spPr>
          <a:xfrm rot="10800000">
            <a:off x="4860032" y="5589240"/>
            <a:ext cx="864096" cy="504056"/>
          </a:xfrm>
          <a:prstGeom prst="bentConnector3">
            <a:avLst>
              <a:gd name="adj1" fmla="val 45591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ravoúhlá spojovací čára 39"/>
          <p:cNvCxnSpPr/>
          <p:nvPr/>
        </p:nvCxnSpPr>
        <p:spPr>
          <a:xfrm rot="10800000" flipV="1">
            <a:off x="4788024" y="3429000"/>
            <a:ext cx="1008112" cy="50405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ravoúhlá spojovací čára 41"/>
          <p:cNvCxnSpPr/>
          <p:nvPr/>
        </p:nvCxnSpPr>
        <p:spPr>
          <a:xfrm rot="10800000" flipV="1">
            <a:off x="4788024" y="1844824"/>
            <a:ext cx="1008112" cy="576064"/>
          </a:xfrm>
          <a:prstGeom prst="bentConnector3">
            <a:avLst>
              <a:gd name="adj1" fmla="val 44961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55448"/>
            <a:ext cx="9324528" cy="1252728"/>
          </a:xfrm>
        </p:spPr>
        <p:txBody>
          <a:bodyPr>
            <a:normAutofit/>
          </a:bodyPr>
          <a:lstStyle/>
          <a:p>
            <a:r>
              <a:rPr lang="cs-CZ" sz="4400" dirty="0" smtClean="0"/>
              <a:t>Porovnání návrhů na hudbu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7571184" cy="3310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83569" y="5301208"/>
          <a:ext cx="6120681" cy="981456"/>
        </p:xfrm>
        <a:graphic>
          <a:graphicData uri="http://schemas.openxmlformats.org/drawingml/2006/table">
            <a:tbl>
              <a:tblPr/>
              <a:tblGrid>
                <a:gridCol w="1818960"/>
                <a:gridCol w="640580"/>
                <a:gridCol w="640580"/>
                <a:gridCol w="726628"/>
                <a:gridCol w="726628"/>
                <a:gridCol w="726628"/>
                <a:gridCol w="840677"/>
              </a:tblGrid>
              <a:tr h="20002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f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[Hz]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00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125</a:t>
                      </a:r>
                      <a:endParaRPr lang="cs-CZ" sz="16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250</a:t>
                      </a:r>
                      <a:endParaRPr lang="cs-CZ" sz="16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500</a:t>
                      </a:r>
                      <a:endParaRPr lang="cs-CZ" sz="16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1000</a:t>
                      </a:r>
                      <a:endParaRPr lang="cs-CZ" sz="16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2000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4000</a:t>
                      </a:r>
                      <a:endParaRPr lang="cs-CZ" sz="16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Stávající objem 100%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0,89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+mn-cs"/>
                        </a:rPr>
                        <a:t>0,88</a:t>
                      </a:r>
                      <a:endParaRPr kumimoji="0" lang="cs-CZ" sz="14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0,94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0,93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0,84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0,82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Upravený</a:t>
                      </a:r>
                      <a:r>
                        <a:rPr lang="cs-CZ" sz="14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objem 100%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1,23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0,11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1,15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1,16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1,02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0,80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/>
          <p:cNvSpPr txBox="1"/>
          <p:nvPr/>
        </p:nvSpPr>
        <p:spPr>
          <a:xfrm>
            <a:off x="251520" y="621166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Zdroj: Autor</a:t>
            </a:r>
          </a:p>
          <a:p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686800" cy="1252728"/>
          </a:xfrm>
        </p:spPr>
        <p:txBody>
          <a:bodyPr>
            <a:noAutofit/>
          </a:bodyPr>
          <a:lstStyle/>
          <a:p>
            <a:r>
              <a:rPr lang="cs-CZ" sz="4000" dirty="0" smtClean="0"/>
              <a:t>Dosažené výsledky - Doba dozvuku T</a:t>
            </a:r>
            <a:r>
              <a:rPr lang="cs-CZ" sz="4000" baseline="-25000" dirty="0" smtClean="0"/>
              <a:t>30</a:t>
            </a:r>
          </a:p>
        </p:txBody>
      </p:sp>
      <p:graphicFrame>
        <p:nvGraphicFramePr>
          <p:cNvPr id="5" name="Graf 4"/>
          <p:cNvGraphicFramePr/>
          <p:nvPr/>
        </p:nvGraphicFramePr>
        <p:xfrm>
          <a:off x="899592" y="1700808"/>
          <a:ext cx="748883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Hypotéza 1: </a:t>
            </a:r>
          </a:p>
          <a:p>
            <a:pPr lvl="1"/>
            <a:r>
              <a:rPr lang="cs-CZ" dirty="0" smtClean="0"/>
              <a:t>Je třeba snížit dobu dozvuku v aule, současná doba dozvuku je nadlimitní z pohledu normy ČSN 73 0527. VYVRÁCENA</a:t>
            </a:r>
          </a:p>
          <a:p>
            <a:r>
              <a:rPr lang="cs-CZ" sz="3600" dirty="0" smtClean="0"/>
              <a:t>Hypotéza 2:</a:t>
            </a:r>
          </a:p>
          <a:p>
            <a:pPr lvl="1"/>
            <a:r>
              <a:rPr lang="cs-CZ" dirty="0" smtClean="0"/>
              <a:t>Akustickými úpravami se zvýší srozumitelnost řeči STI. VYVRÁCENA</a:t>
            </a:r>
          </a:p>
          <a:p>
            <a:r>
              <a:rPr lang="cs-CZ" sz="3600" dirty="0" smtClean="0"/>
              <a:t>Hypotéza 3: </a:t>
            </a:r>
          </a:p>
          <a:p>
            <a:pPr lvl="1"/>
            <a:r>
              <a:rPr lang="cs-CZ" dirty="0" smtClean="0"/>
              <a:t>U akustických úprav pro změnu produkce bude znatelný vliv objemu místnosti. POTVRZENA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4625609"/>
          </a:xfrm>
        </p:spPr>
        <p:txBody>
          <a:bodyPr>
            <a:normAutofit/>
          </a:bodyPr>
          <a:lstStyle/>
          <a:p>
            <a:r>
              <a:rPr lang="cs-CZ" dirty="0" smtClean="0"/>
              <a:t>Z pohledu normy ČSN 73 0527:</a:t>
            </a:r>
          </a:p>
          <a:p>
            <a:pPr lvl="1"/>
            <a:r>
              <a:rPr lang="cs-CZ" dirty="0" smtClean="0"/>
              <a:t>Současný stav nevyhovuje pro přednes řeči ani produkci hudby</a:t>
            </a:r>
          </a:p>
          <a:p>
            <a:pPr lvl="1"/>
            <a:r>
              <a:rPr lang="cs-CZ" dirty="0" smtClean="0"/>
              <a:t>Návrh pro řeč vyhovuje pro přednes řeči</a:t>
            </a:r>
          </a:p>
          <a:p>
            <a:pPr lvl="1"/>
            <a:r>
              <a:rPr lang="cs-CZ" dirty="0" smtClean="0"/>
              <a:t>Upravený objem vyhovuje pro produkci hudby</a:t>
            </a:r>
          </a:p>
          <a:p>
            <a:endParaRPr lang="cs-CZ" dirty="0" smtClean="0"/>
          </a:p>
          <a:p>
            <a:r>
              <a:rPr lang="cs-CZ" dirty="0" smtClean="0"/>
              <a:t>Cíl práce byl splněn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Otázky vedoucího a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Vedoucí práce</a:t>
            </a:r>
          </a:p>
          <a:p>
            <a:pPr lvl="1"/>
            <a:r>
              <a:rPr lang="cs-CZ" dirty="0" smtClean="0"/>
              <a:t>Jaký by byl Váš návrh na úpravy auly z hlediska akustiky, vzhledem k jejímu současnému využívání a velice omezeným finančním prostředkům?</a:t>
            </a:r>
          </a:p>
          <a:p>
            <a:r>
              <a:rPr lang="cs-CZ" dirty="0" smtClean="0"/>
              <a:t>Oponent</a:t>
            </a:r>
          </a:p>
          <a:p>
            <a:pPr lvl="1"/>
            <a:r>
              <a:rPr lang="cs-CZ" dirty="0" smtClean="0"/>
              <a:t>Bez otázek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Otázky vedoucího a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Zvýšení akustického tlaku </a:t>
            </a:r>
          </a:p>
          <a:p>
            <a:pPr lvl="1"/>
            <a:r>
              <a:rPr lang="cs-CZ" dirty="0" smtClean="0"/>
              <a:t>Pomocí </a:t>
            </a:r>
            <a:r>
              <a:rPr lang="cs-CZ" dirty="0" err="1" smtClean="0"/>
              <a:t>reprosoustavy</a:t>
            </a:r>
            <a:endParaRPr lang="cs-CZ" dirty="0" smtClean="0"/>
          </a:p>
          <a:p>
            <a:r>
              <a:rPr lang="cs-CZ" dirty="0" smtClean="0"/>
              <a:t>Zamezení odrazu od zadní stěny</a:t>
            </a:r>
          </a:p>
          <a:p>
            <a:pPr lvl="1"/>
            <a:r>
              <a:rPr lang="cs-CZ" dirty="0" smtClean="0"/>
              <a:t>Akustický obklad zadní stěny místnosti</a:t>
            </a:r>
          </a:p>
          <a:p>
            <a:r>
              <a:rPr lang="cs-CZ" dirty="0" smtClean="0"/>
              <a:t>Směrování zvukových paprsků do zadních řad</a:t>
            </a:r>
          </a:p>
          <a:p>
            <a:pPr lvl="1"/>
            <a:r>
              <a:rPr lang="cs-CZ" dirty="0" smtClean="0"/>
              <a:t>Zásady geometrické akustiky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252728"/>
          </a:xfrm>
        </p:spPr>
        <p:txBody>
          <a:bodyPr/>
          <a:lstStyle/>
          <a:p>
            <a:pPr algn="ctr"/>
            <a:r>
              <a:rPr lang="cs-CZ" dirty="0" smtClean="0"/>
              <a:t>Prostor pro dotazy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Motivace</a:t>
            </a:r>
          </a:p>
          <a:p>
            <a:r>
              <a:rPr lang="cs-CZ" dirty="0" smtClean="0"/>
              <a:t>Cíl práce</a:t>
            </a:r>
          </a:p>
          <a:p>
            <a:r>
              <a:rPr lang="cs-CZ" dirty="0" smtClean="0"/>
              <a:t>Použité metody </a:t>
            </a:r>
          </a:p>
          <a:p>
            <a:r>
              <a:rPr lang="cs-CZ" dirty="0" smtClean="0"/>
              <a:t>Dosažené výsledky</a:t>
            </a:r>
          </a:p>
          <a:p>
            <a:r>
              <a:rPr lang="cs-CZ" dirty="0" smtClean="0"/>
              <a:t>Hypotézy</a:t>
            </a:r>
          </a:p>
          <a:p>
            <a:r>
              <a:rPr lang="cs-CZ" dirty="0" smtClean="0"/>
              <a:t>Závěr</a:t>
            </a:r>
          </a:p>
          <a:p>
            <a:r>
              <a:rPr lang="cs-CZ" dirty="0" smtClean="0"/>
              <a:t>Otázky vedoucího práce a oponenta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252728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63272" cy="1401344"/>
          </a:xfrm>
        </p:spPr>
        <p:txBody>
          <a:bodyPr>
            <a:normAutofit/>
          </a:bodyPr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Zájem o obor akustiky</a:t>
            </a:r>
          </a:p>
          <a:p>
            <a:endParaRPr lang="cs-CZ" dirty="0" smtClean="0"/>
          </a:p>
          <a:p>
            <a:r>
              <a:rPr lang="cs-CZ" dirty="0" smtClean="0"/>
              <a:t>Rozšíření obzorů v oboru </a:t>
            </a:r>
          </a:p>
          <a:p>
            <a:endParaRPr lang="cs-CZ" dirty="0" smtClean="0"/>
          </a:p>
          <a:p>
            <a:r>
              <a:rPr lang="cs-CZ" dirty="0" smtClean="0"/>
              <a:t>Řešení pro více situací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Cílem práce je vyhodnocení významu správného akustického řešení veřejných prostor a jeho vliv na zasažené osoby a návrh akustické úpravy daného veřejného prostoru tak, aby vyhověl požadavkům na prostorovou akustiku, včetně návrhu různých teoretických řešení prostoru v závislosti na změně druhu produkce a vyhodnocení jednotlivých řešení.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3200" dirty="0" smtClean="0"/>
              <a:t>Měření stávajícího stavu</a:t>
            </a:r>
          </a:p>
          <a:p>
            <a:pPr lvl="1"/>
            <a:r>
              <a:rPr lang="cs-CZ" sz="2800" dirty="0" smtClean="0"/>
              <a:t>Akustické veličiny</a:t>
            </a:r>
          </a:p>
          <a:p>
            <a:pPr lvl="1"/>
            <a:r>
              <a:rPr lang="cs-CZ" dirty="0" smtClean="0"/>
              <a:t>Ověření rozměrů z projektové dokumentace</a:t>
            </a:r>
            <a:endParaRPr lang="cs-CZ" sz="2800" dirty="0" smtClean="0"/>
          </a:p>
          <a:p>
            <a:pPr lvl="0"/>
            <a:r>
              <a:rPr lang="cs-CZ" sz="3200" dirty="0" smtClean="0"/>
              <a:t>Návrh</a:t>
            </a:r>
          </a:p>
          <a:p>
            <a:pPr lvl="1"/>
            <a:r>
              <a:rPr lang="cs-CZ" sz="2800" dirty="0" smtClean="0"/>
              <a:t>Pro řeč</a:t>
            </a:r>
          </a:p>
          <a:p>
            <a:pPr lvl="1"/>
            <a:r>
              <a:rPr lang="cs-CZ" dirty="0" smtClean="0"/>
              <a:t>Pro hudbu ve stávajícím objemu místnosti</a:t>
            </a:r>
          </a:p>
          <a:p>
            <a:pPr lvl="1"/>
            <a:r>
              <a:rPr lang="cs-CZ" sz="2800" dirty="0" smtClean="0"/>
              <a:t>Pro hudbu v upraveném objemu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cs-CZ" dirty="0" smtClean="0"/>
              <a:t>Použité metody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4392488" cy="313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metody </a:t>
            </a:r>
            <a:endParaRPr lang="cs-CZ" dirty="0"/>
          </a:p>
        </p:txBody>
      </p:sp>
      <p:pic>
        <p:nvPicPr>
          <p:cNvPr id="4" name="Picture 2" descr="C:\Users\uzivatel\Desktop\VSTE\N_DIP\obrázky\Výstřiže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077072"/>
            <a:ext cx="5382159" cy="2592288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628800"/>
            <a:ext cx="4211960" cy="2096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23528" y="621166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Zdroj: Autor</a:t>
            </a:r>
          </a:p>
          <a:p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179512" y="621166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Zdroj: Autor</a:t>
            </a:r>
          </a:p>
          <a:p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cs-CZ" dirty="0" smtClean="0"/>
              <a:t>Stávající stav</a:t>
            </a:r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5580112" y="2708920"/>
            <a:ext cx="3419872" cy="304380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Materiál podhledu: </a:t>
            </a:r>
            <a:r>
              <a:rPr lang="cs-CZ" sz="2800" dirty="0" err="1" smtClean="0"/>
              <a:t>Gyptone</a:t>
            </a:r>
            <a:r>
              <a:rPr lang="cs-CZ" sz="2800" dirty="0" smtClean="0"/>
              <a:t> BIG </a:t>
            </a:r>
            <a:r>
              <a:rPr lang="cs-CZ" sz="2800" dirty="0" err="1" smtClean="0"/>
              <a:t>Quattro</a:t>
            </a:r>
            <a:r>
              <a:rPr lang="cs-CZ" sz="2800" dirty="0" smtClean="0"/>
              <a:t> 42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87624" y="1916832"/>
            <a:ext cx="401955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Šipka dolů 10"/>
          <p:cNvSpPr/>
          <p:nvPr/>
        </p:nvSpPr>
        <p:spPr>
          <a:xfrm rot="16200000">
            <a:off x="539552" y="227687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215008" y="19168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VSTUP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1331640" y="2204864"/>
            <a:ext cx="1152128" cy="3600400"/>
          </a:xfrm>
          <a:prstGeom prst="rect">
            <a:avLst/>
          </a:prstGeom>
          <a:solidFill>
            <a:schemeClr val="accent6">
              <a:lumMod val="60000"/>
              <a:lumOff val="40000"/>
              <a:alpha val="69804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2627784" y="2204864"/>
            <a:ext cx="1152128" cy="3600400"/>
          </a:xfrm>
          <a:prstGeom prst="rect">
            <a:avLst/>
          </a:prstGeom>
          <a:solidFill>
            <a:schemeClr val="accent6">
              <a:lumMod val="60000"/>
              <a:lumOff val="40000"/>
              <a:alpha val="69804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3851920" y="2204864"/>
            <a:ext cx="1152128" cy="3600400"/>
          </a:xfrm>
          <a:prstGeom prst="rect">
            <a:avLst/>
          </a:prstGeom>
          <a:solidFill>
            <a:schemeClr val="accent6">
              <a:lumMod val="60000"/>
              <a:lumOff val="40000"/>
              <a:alpha val="69804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ravoúhlá spojovací čára 17"/>
          <p:cNvCxnSpPr/>
          <p:nvPr/>
        </p:nvCxnSpPr>
        <p:spPr>
          <a:xfrm rot="10800000" flipV="1">
            <a:off x="4860032" y="2996952"/>
            <a:ext cx="936104" cy="36004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179512" y="621166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Zdroj: Autor</a:t>
            </a:r>
          </a:p>
          <a:p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cs-CZ" dirty="0" smtClean="0"/>
              <a:t>Návrh pro řeč</a:t>
            </a:r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5580112" y="1556792"/>
            <a:ext cx="3563888" cy="201622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Materiál podhledu: Master </a:t>
            </a:r>
            <a:r>
              <a:rPr lang="cs-CZ" sz="2800" dirty="0" err="1" smtClean="0"/>
              <a:t>rigid</a:t>
            </a:r>
            <a:r>
              <a:rPr lang="cs-CZ" sz="2800" dirty="0" smtClean="0"/>
              <a:t> </a:t>
            </a:r>
            <a:r>
              <a:rPr lang="cs-CZ" sz="2800" dirty="0" err="1" smtClean="0"/>
              <a:t>Dp</a:t>
            </a:r>
            <a:r>
              <a:rPr lang="cs-CZ" sz="2800" dirty="0" smtClean="0"/>
              <a:t>/</a:t>
            </a:r>
            <a:r>
              <a:rPr lang="cs-CZ" sz="2800" dirty="0" err="1" smtClean="0"/>
              <a:t>gamma</a:t>
            </a:r>
            <a:endParaRPr lang="cs-CZ" sz="2800" dirty="0" smtClean="0"/>
          </a:p>
          <a:p>
            <a:endParaRPr lang="cs-CZ" sz="28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201912" y="1902546"/>
            <a:ext cx="401955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Šipka dolů 10"/>
          <p:cNvSpPr/>
          <p:nvPr/>
        </p:nvSpPr>
        <p:spPr>
          <a:xfrm rot="16200000">
            <a:off x="539552" y="227687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215008" y="19168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VSTUP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1331640" y="2204864"/>
            <a:ext cx="1152128" cy="432048"/>
          </a:xfrm>
          <a:prstGeom prst="rect">
            <a:avLst/>
          </a:prstGeom>
          <a:solidFill>
            <a:srgbClr val="FFD25D">
              <a:alpha val="69804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2627784" y="2204864"/>
            <a:ext cx="1152128" cy="432048"/>
          </a:xfrm>
          <a:prstGeom prst="rect">
            <a:avLst/>
          </a:prstGeom>
          <a:solidFill>
            <a:srgbClr val="FFD25D">
              <a:alpha val="69804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3851920" y="2204864"/>
            <a:ext cx="1152128" cy="432048"/>
          </a:xfrm>
          <a:prstGeom prst="rect">
            <a:avLst/>
          </a:prstGeom>
          <a:solidFill>
            <a:srgbClr val="FFD25D">
              <a:alpha val="69804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5580112" y="3140968"/>
            <a:ext cx="3563888" cy="216024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cs-CZ" sz="2800" dirty="0" smtClean="0"/>
              <a:t>Sádrokarton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Zástupný symbol pro obsah 2"/>
          <p:cNvSpPr txBox="1">
            <a:spLocks/>
          </p:cNvSpPr>
          <p:nvPr/>
        </p:nvSpPr>
        <p:spPr>
          <a:xfrm>
            <a:off x="5580112" y="4293096"/>
            <a:ext cx="3131840" cy="2016224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rigid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Dp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gamma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5508104" y="5301208"/>
            <a:ext cx="3131840" cy="2016224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rigid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Dp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1331640" y="5373216"/>
            <a:ext cx="1152128" cy="360040"/>
          </a:xfrm>
          <a:prstGeom prst="rect">
            <a:avLst/>
          </a:prstGeom>
          <a:solidFill>
            <a:srgbClr val="F4DADA">
              <a:alpha val="69804"/>
            </a:srgb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2627784" y="5373216"/>
            <a:ext cx="1152128" cy="360040"/>
          </a:xfrm>
          <a:prstGeom prst="rect">
            <a:avLst/>
          </a:prstGeom>
          <a:solidFill>
            <a:srgbClr val="F4DADA">
              <a:alpha val="69804"/>
            </a:srgb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3851920" y="5373216"/>
            <a:ext cx="1152128" cy="360040"/>
          </a:xfrm>
          <a:prstGeom prst="rect">
            <a:avLst/>
          </a:prstGeom>
          <a:solidFill>
            <a:srgbClr val="F4DADA">
              <a:alpha val="69804"/>
            </a:srgb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1331640" y="4869160"/>
            <a:ext cx="1152128" cy="432048"/>
          </a:xfrm>
          <a:prstGeom prst="rect">
            <a:avLst/>
          </a:prstGeom>
          <a:solidFill>
            <a:srgbClr val="FFD25D">
              <a:alpha val="69804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2627784" y="4869160"/>
            <a:ext cx="1152128" cy="432048"/>
          </a:xfrm>
          <a:prstGeom prst="rect">
            <a:avLst/>
          </a:prstGeom>
          <a:solidFill>
            <a:srgbClr val="FFD25D">
              <a:alpha val="69804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3851920" y="4869160"/>
            <a:ext cx="1152128" cy="432048"/>
          </a:xfrm>
          <a:prstGeom prst="rect">
            <a:avLst/>
          </a:prstGeom>
          <a:solidFill>
            <a:srgbClr val="FFD25D">
              <a:alpha val="69804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1331640" y="2636912"/>
            <a:ext cx="1152128" cy="2232248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2627784" y="2636912"/>
            <a:ext cx="1152128" cy="2232248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3851920" y="2636912"/>
            <a:ext cx="1152128" cy="2232248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" name="Pravoúhlá spojovací čára 35"/>
          <p:cNvCxnSpPr/>
          <p:nvPr/>
        </p:nvCxnSpPr>
        <p:spPr>
          <a:xfrm rot="10800000" flipV="1">
            <a:off x="4788024" y="4581128"/>
            <a:ext cx="1008112" cy="504056"/>
          </a:xfrm>
          <a:prstGeom prst="bentConnector3">
            <a:avLst>
              <a:gd name="adj1" fmla="val 46221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ravoúhlá spojovací čára 37"/>
          <p:cNvCxnSpPr/>
          <p:nvPr/>
        </p:nvCxnSpPr>
        <p:spPr>
          <a:xfrm rot="10800000">
            <a:off x="4860032" y="5589240"/>
            <a:ext cx="864096" cy="504056"/>
          </a:xfrm>
          <a:prstGeom prst="bentConnector3">
            <a:avLst>
              <a:gd name="adj1" fmla="val 45591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ravoúhlá spojovací čára 39"/>
          <p:cNvCxnSpPr/>
          <p:nvPr/>
        </p:nvCxnSpPr>
        <p:spPr>
          <a:xfrm rot="10800000" flipV="1">
            <a:off x="4788024" y="3429000"/>
            <a:ext cx="1008112" cy="50405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ravoúhlá spojovací čára 41"/>
          <p:cNvCxnSpPr/>
          <p:nvPr/>
        </p:nvCxnSpPr>
        <p:spPr>
          <a:xfrm rot="10800000" flipV="1">
            <a:off x="4788024" y="1844824"/>
            <a:ext cx="1008112" cy="576064"/>
          </a:xfrm>
          <a:prstGeom prst="bentConnector3">
            <a:avLst>
              <a:gd name="adj1" fmla="val 44961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6211669"/>
            <a:ext cx="7668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Zdroj: Autor</a:t>
            </a:r>
          </a:p>
          <a:p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683568" y="5301208"/>
          <a:ext cx="5760641" cy="981456"/>
        </p:xfrm>
        <a:graphic>
          <a:graphicData uri="http://schemas.openxmlformats.org/drawingml/2006/table">
            <a:tbl>
              <a:tblPr/>
              <a:tblGrid>
                <a:gridCol w="1711963"/>
                <a:gridCol w="602899"/>
                <a:gridCol w="602899"/>
                <a:gridCol w="683885"/>
                <a:gridCol w="683885"/>
                <a:gridCol w="683885"/>
                <a:gridCol w="791225"/>
              </a:tblGrid>
              <a:tr h="20002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f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[Hz]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00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125</a:t>
                      </a:r>
                      <a:endParaRPr lang="cs-CZ" sz="16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250</a:t>
                      </a:r>
                      <a:endParaRPr lang="cs-CZ" sz="16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500</a:t>
                      </a:r>
                      <a:endParaRPr lang="cs-CZ" sz="16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1000</a:t>
                      </a:r>
                      <a:endParaRPr lang="cs-CZ" sz="16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2000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4000</a:t>
                      </a:r>
                      <a:endParaRPr lang="cs-CZ" sz="16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Stávající stav 100%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0,84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+mn-cs"/>
                        </a:rPr>
                        <a:t>0,75</a:t>
                      </a:r>
                      <a:endParaRPr kumimoji="0" lang="cs-CZ" sz="14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0,69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0,69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0,69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0,68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Návrh</a:t>
                      </a:r>
                      <a:r>
                        <a:rPr lang="cs-CZ" sz="14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pro řeč 100%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0,83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0,80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0,86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0,82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0,78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0,76</a:t>
                      </a:r>
                      <a:endParaRPr lang="cs-CZ" sz="16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892480" cy="1252728"/>
          </a:xfrm>
        </p:spPr>
        <p:txBody>
          <a:bodyPr>
            <a:noAutofit/>
          </a:bodyPr>
          <a:lstStyle/>
          <a:p>
            <a:r>
              <a:rPr lang="cs-CZ" sz="4000" dirty="0" smtClean="0"/>
              <a:t>Porovnání: stávající stav X návrh pro řeč</a:t>
            </a:r>
            <a:endParaRPr lang="cs-CZ" sz="4000" baseline="-25000" dirty="0" smtClean="0"/>
          </a:p>
        </p:txBody>
      </p:sp>
      <p:graphicFrame>
        <p:nvGraphicFramePr>
          <p:cNvPr id="9" name="Graf 8"/>
          <p:cNvGraphicFramePr/>
          <p:nvPr/>
        </p:nvGraphicFramePr>
        <p:xfrm>
          <a:off x="395536" y="1700808"/>
          <a:ext cx="8064896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2917</TotalTime>
  <Words>429</Words>
  <Application>Microsoft Office PowerPoint</Application>
  <PresentationFormat>Předvádění na obrazovce (4:3)</PresentationFormat>
  <Paragraphs>148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Modul</vt:lpstr>
      <vt:lpstr>Prostorová akustika ve veřejných prostorech staveb</vt:lpstr>
      <vt:lpstr>Obsah</vt:lpstr>
      <vt:lpstr>Motivace</vt:lpstr>
      <vt:lpstr>Cíl práce</vt:lpstr>
      <vt:lpstr>Použité metody </vt:lpstr>
      <vt:lpstr>Použité metody </vt:lpstr>
      <vt:lpstr>Stávající stav</vt:lpstr>
      <vt:lpstr>Návrh pro řeč</vt:lpstr>
      <vt:lpstr>Porovnání: stávající stav X návrh pro řeč</vt:lpstr>
      <vt:lpstr>Návrh pro hudbu ve stávajícím objemu</vt:lpstr>
      <vt:lpstr>Návrh pro hudbu v upraveném objemu</vt:lpstr>
      <vt:lpstr>Návrh pro hudbu v upraveném objemu</vt:lpstr>
      <vt:lpstr>Porovnání návrhů na hudbu</vt:lpstr>
      <vt:lpstr>Dosažené výsledky - Doba dozvuku T30</vt:lpstr>
      <vt:lpstr>Hypotézy</vt:lpstr>
      <vt:lpstr>Závěr</vt:lpstr>
      <vt:lpstr>Otázky vedoucího a oponenta</vt:lpstr>
      <vt:lpstr>Otázky vedoucího a oponenta</vt:lpstr>
      <vt:lpstr>Prostor pro dotazy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Průzkum vlhkosti</dc:title>
  <dc:creator>uzivatel</dc:creator>
  <cp:lastModifiedBy>uzivatel</cp:lastModifiedBy>
  <cp:revision>152</cp:revision>
  <dcterms:created xsi:type="dcterms:W3CDTF">2016-03-09T08:50:11Z</dcterms:created>
  <dcterms:modified xsi:type="dcterms:W3CDTF">2018-01-22T21:17:15Z</dcterms:modified>
</cp:coreProperties>
</file>