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72" r:id="rId3"/>
    <p:sldId id="273" r:id="rId4"/>
    <p:sldId id="274" r:id="rId5"/>
    <p:sldId id="275" r:id="rId6"/>
    <p:sldId id="258" r:id="rId7"/>
    <p:sldId id="279" r:id="rId8"/>
    <p:sldId id="280" r:id="rId9"/>
    <p:sldId id="276" r:id="rId10"/>
    <p:sldId id="281" r:id="rId11"/>
    <p:sldId id="283" r:id="rId12"/>
    <p:sldId id="282" r:id="rId13"/>
    <p:sldId id="285" r:id="rId14"/>
    <p:sldId id="284" r:id="rId15"/>
    <p:sldId id="286" r:id="rId16"/>
    <p:sldId id="277" r:id="rId17"/>
    <p:sldId id="278" r:id="rId18"/>
    <p:sldId id="287" r:id="rId19"/>
    <p:sldId id="288" r:id="rId20"/>
    <p:sldId id="26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7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84" autoAdjust="0"/>
  </p:normalViewPr>
  <p:slideViewPr>
    <p:cSldViewPr>
      <p:cViewPr>
        <p:scale>
          <a:sx n="100" d="100"/>
          <a:sy n="100" d="100"/>
        </p:scale>
        <p:origin x="-13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D728-C6C6-48A1-9FE6-11182B11670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0803-9AF4-4B84-8358-38E62218B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0803-9AF4-4B84-8358-38E62218B2E6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B7FEC-A7C4-4F41-BD8E-B21238071F1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81E3-CF38-418E-BD3A-9CCD4FD606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B7FEC-A7C4-4F41-BD8E-B21238071F1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81E3-CF38-418E-BD3A-9CCD4FD606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B7FEC-A7C4-4F41-BD8E-B21238071F1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81E3-CF38-418E-BD3A-9CCD4FD606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B7FEC-A7C4-4F41-BD8E-B21238071F1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81E3-CF38-418E-BD3A-9CCD4FD606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B7FEC-A7C4-4F41-BD8E-B21238071F1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81E3-CF38-418E-BD3A-9CCD4FD606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B7FEC-A7C4-4F41-BD8E-B21238071F1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81E3-CF38-418E-BD3A-9CCD4FD606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B7FEC-A7C4-4F41-BD8E-B21238071F1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81E3-CF38-418E-BD3A-9CCD4FD606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B7FEC-A7C4-4F41-BD8E-B21238071F1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81E3-CF38-418E-BD3A-9CCD4FD606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B7FEC-A7C4-4F41-BD8E-B21238071F1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81E3-CF38-418E-BD3A-9CCD4FD606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B7FEC-A7C4-4F41-BD8E-B21238071F1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81E3-CF38-418E-BD3A-9CCD4FD606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B7FEC-A7C4-4F41-BD8E-B21238071F1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281E3-CF38-418E-BD3A-9CCD4FD606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74B7FEC-A7C4-4F41-BD8E-B21238071F12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5A281E3-CF38-418E-BD3A-9CCD4FD606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48884"/>
            <a:ext cx="7772400" cy="1470025"/>
          </a:xfrm>
        </p:spPr>
        <p:txBody>
          <a:bodyPr>
            <a:noAutofit/>
          </a:bodyPr>
          <a:lstStyle/>
          <a:p>
            <a:r>
              <a:rPr lang="cs-CZ" sz="3600" b="1" dirty="0"/>
              <a:t>Revitalizace panelových sídlišť 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1540" y="4005064"/>
            <a:ext cx="8280920" cy="2256656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Diplomová práce</a:t>
            </a:r>
          </a:p>
          <a:p>
            <a:pPr algn="l"/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Autor diplomové práce: 		Bc.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Ondřej Martíšek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Vedoucí diplomové práce: 		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Ing. arch. Filip Landa</a:t>
            </a:r>
          </a:p>
          <a:p>
            <a:pPr algn="l"/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Oponent diplomové práce: 		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Ing. Jan 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Zugárek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3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016224" cy="20162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6457890"/>
            <a:ext cx="493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 Českých Budějovicích, Leden 2018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Řešení: návrh podzemního parkoviště + obchodního domu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71600" y="1700808"/>
            <a:ext cx="8003232" cy="3240359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cs-CZ" dirty="0" smtClean="0"/>
              <a:t>Podzemní parkoviště s přístupem z ulic K. </a:t>
            </a:r>
            <a:r>
              <a:rPr lang="cs-CZ" dirty="0" err="1" smtClean="0"/>
              <a:t>Štěcha</a:t>
            </a:r>
            <a:r>
              <a:rPr lang="cs-CZ" dirty="0" smtClean="0"/>
              <a:t> a V. Volfa s kapacitou 108 míst, propojeno s obchodním domem</a:t>
            </a:r>
          </a:p>
          <a:p>
            <a:pPr>
              <a:buFontTx/>
              <a:buChar char="-"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- 	Obchodní dům se supermarketem, třemi obchody a restaurací pro 80 osob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5626968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Umístění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043608" y="6381328"/>
            <a:ext cx="2959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 err="1" smtClean="0"/>
              <a:t>Google</a:t>
            </a:r>
            <a:r>
              <a:rPr lang="cs-CZ" sz="1400" dirty="0" smtClean="0"/>
              <a:t> </a:t>
            </a:r>
            <a:r>
              <a:rPr lang="cs-CZ" sz="1400" dirty="0" err="1" smtClean="0"/>
              <a:t>m</a:t>
            </a:r>
            <a:r>
              <a:rPr lang="cs-CZ" sz="1400" dirty="0" err="1" smtClean="0"/>
              <a:t>aps</a:t>
            </a:r>
            <a:endParaRPr lang="cs-CZ" sz="1400" dirty="0"/>
          </a:p>
        </p:txBody>
      </p:sp>
      <p:pic>
        <p:nvPicPr>
          <p:cNvPr id="10" name="Obrázek 9" descr="C:\Users\DELL\Desktop\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7768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1043608" y="638132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 err="1" smtClean="0"/>
              <a:t>Google</a:t>
            </a:r>
            <a:r>
              <a:rPr lang="cs-CZ" sz="1400" dirty="0" smtClean="0"/>
              <a:t> </a:t>
            </a:r>
            <a:r>
              <a:rPr lang="cs-CZ" sz="1400" dirty="0" err="1" smtClean="0"/>
              <a:t>maps</a:t>
            </a:r>
            <a:endParaRPr lang="cs-CZ" sz="1400" dirty="0"/>
          </a:p>
        </p:txBody>
      </p:sp>
      <p:pic>
        <p:nvPicPr>
          <p:cNvPr id="21" name="Obrázek 20" descr="C:\Users\DELL\Desktop\dip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41682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1043608" y="6550223"/>
            <a:ext cx="18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Vlastní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1115616" y="116632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/>
              <a:t>Situace</a:t>
            </a:r>
            <a:endParaRPr lang="cs-CZ" sz="4400" dirty="0"/>
          </a:p>
        </p:txBody>
      </p:sp>
      <p:pic>
        <p:nvPicPr>
          <p:cNvPr id="2050" name="Picture 2" descr="C:\Users\DELL\Desktop\s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96325"/>
            <a:ext cx="8496944" cy="5699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0"/>
            <a:ext cx="4330824" cy="850105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Půdorys 1.PP</a:t>
            </a:r>
            <a:endParaRPr lang="cs-CZ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115616" y="6550223"/>
            <a:ext cx="147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Vlastní</a:t>
            </a:r>
            <a:endParaRPr lang="cs-CZ" sz="1400" dirty="0"/>
          </a:p>
        </p:txBody>
      </p:sp>
      <p:pic>
        <p:nvPicPr>
          <p:cNvPr id="3074" name="Picture 2" descr="C:\Users\DELL\Desktop\1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6895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0"/>
            <a:ext cx="4032448" cy="620688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/>
              <a:t>Půdorys 1. NP</a:t>
            </a:r>
            <a:endParaRPr lang="cs-CZ" sz="4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43608" y="6550223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Vlastní</a:t>
            </a:r>
            <a:endParaRPr lang="cs-CZ" sz="1400" dirty="0"/>
          </a:p>
        </p:txBody>
      </p:sp>
      <p:pic>
        <p:nvPicPr>
          <p:cNvPr id="4098" name="Picture 2" descr="C:\Users\DELL\Desktop\1N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0"/>
            <a:ext cx="6923112" cy="764704"/>
          </a:xfrm>
        </p:spPr>
        <p:txBody>
          <a:bodyPr>
            <a:normAutofit/>
          </a:bodyPr>
          <a:lstStyle/>
          <a:p>
            <a:r>
              <a:rPr lang="cs-CZ" b="1" dirty="0" smtClean="0"/>
              <a:t>Otázky vedoucího práce</a:t>
            </a:r>
            <a:endParaRPr lang="cs-CZ" b="1" dirty="0"/>
          </a:p>
        </p:txBody>
      </p:sp>
      <p:sp>
        <p:nvSpPr>
          <p:cNvPr id="19" name="Zástupný symbol pro obsah 18"/>
          <p:cNvSpPr>
            <a:spLocks noGrp="1"/>
          </p:cNvSpPr>
          <p:nvPr>
            <p:ph sz="half" idx="1"/>
          </p:nvPr>
        </p:nvSpPr>
        <p:spPr>
          <a:xfrm>
            <a:off x="1115616" y="1124744"/>
            <a:ext cx="7776864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Které z budějovických sídlišť považujete za urbanisticky nejhodnotnější?</a:t>
            </a:r>
          </a:p>
          <a:p>
            <a:pPr>
              <a:buNone/>
            </a:pPr>
            <a:endParaRPr lang="cs-CZ" dirty="0"/>
          </a:p>
          <a:p>
            <a:pPr algn="just">
              <a:buNone/>
            </a:pPr>
            <a:r>
              <a:rPr lang="cs-CZ" dirty="0" smtClean="0"/>
              <a:t>	Sídliště na Pražském předměstí – dostatek občanské vybavenosti i parkovacích míst, umístění blízko centra, urbanisticky povedený koncept (nepůsobí jako šedý monolitický kolos).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1259632" y="692696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cs-CZ" sz="2800" b="1" dirty="0" smtClean="0"/>
              <a:t>Jaký je vás osobní názor na stavbu komunitního centra Máj od ateliéru SLLA</a:t>
            </a:r>
            <a:r>
              <a:rPr lang="cs-CZ" sz="2800" b="1" dirty="0" smtClean="0"/>
              <a:t>?</a:t>
            </a:r>
          </a:p>
          <a:p>
            <a:pPr>
              <a:buNone/>
            </a:pPr>
            <a:endParaRPr lang="cs-CZ" sz="2800" dirty="0" smtClean="0"/>
          </a:p>
          <a:p>
            <a:pPr algn="just">
              <a:buNone/>
            </a:pPr>
            <a:r>
              <a:rPr lang="cs-CZ" sz="2800" dirty="0" smtClean="0"/>
              <a:t>Povedený architektonický projekt, změnil bych masivní betonovou konstrukci za lehčí ocelový skelet, zvláště pak mohutné schodiště.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648072"/>
          </a:xfrm>
        </p:spPr>
        <p:txBody>
          <a:bodyPr>
            <a:noAutofit/>
          </a:bodyPr>
          <a:lstStyle/>
          <a:p>
            <a:pPr algn="l"/>
            <a:r>
              <a:rPr lang="cs-CZ" b="1" dirty="0" smtClean="0"/>
              <a:t>Otázky oponenta práce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1043608" y="1196752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b="1" dirty="0" smtClean="0"/>
              <a:t>Jaký máte názor k omezení přístupu OA na sídliště</a:t>
            </a:r>
            <a:r>
              <a:rPr lang="cs-CZ" sz="2800" b="1" dirty="0" smtClean="0"/>
              <a:t>?</a:t>
            </a:r>
          </a:p>
          <a:p>
            <a:pPr>
              <a:buNone/>
            </a:pPr>
            <a:endParaRPr lang="cs-CZ" sz="2800" dirty="0" smtClean="0"/>
          </a:p>
          <a:p>
            <a:pPr algn="just">
              <a:buNone/>
            </a:pPr>
            <a:r>
              <a:rPr lang="cs-CZ" sz="2800" dirty="0" smtClean="0"/>
              <a:t>Jsem názoru, že omezení přístupu automobilů není adekvátním řešením, dopravní obslužnost je základem sociální i ekonomické prosperity, problematika nedostatku parkovacích míst musí být řešena jinými metodami než omezováním přístupu (podzemní a nadzemní parkoviště, lepší návaznost spojů MHD…).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331640" y="620688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cs-CZ" sz="2800" b="1" dirty="0" smtClean="0"/>
              <a:t>Nezhorší se spíše dopravní situace v dané lokalitě s nárůstem dalších parkovacích míst</a:t>
            </a:r>
            <a:r>
              <a:rPr lang="cs-CZ" sz="2800" b="1" dirty="0" smtClean="0"/>
              <a:t>?</a:t>
            </a:r>
          </a:p>
          <a:p>
            <a:pPr>
              <a:buNone/>
            </a:pPr>
            <a:endParaRPr lang="cs-CZ" sz="2800" dirty="0" smtClean="0"/>
          </a:p>
          <a:p>
            <a:pPr algn="just">
              <a:buNone/>
            </a:pPr>
            <a:r>
              <a:rPr lang="cs-CZ" sz="2800" dirty="0" smtClean="0"/>
              <a:t>Nemyslím si, že by došlo ke zhoršení dopravní situace, naprostá většina parkovacích míst je určena pro rezidenty bydlící v okruhu 1 km od podzemního parkoviště. 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1"/>
            <a:ext cx="748883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Motivace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Cíl </a:t>
            </a:r>
            <a:r>
              <a:rPr lang="cs-CZ" dirty="0" smtClean="0"/>
              <a:t>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Metody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Panelové sídliště obecně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Problémy sídliště Máj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Urbanistický návrh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Doplňující otázky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2204864"/>
            <a:ext cx="5832648" cy="1143000"/>
          </a:xfrm>
        </p:spPr>
        <p:txBody>
          <a:bodyPr/>
          <a:lstStyle/>
          <a:p>
            <a:r>
              <a:rPr lang="cs-CZ" b="1" dirty="0" smtClean="0"/>
              <a:t>Děkuji za pozornost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410944" cy="1143000"/>
          </a:xfrm>
        </p:spPr>
        <p:txBody>
          <a:bodyPr/>
          <a:lstStyle/>
          <a:p>
            <a:pPr algn="l"/>
            <a:r>
              <a:rPr lang="cs-CZ" b="1" dirty="0" smtClean="0"/>
              <a:t>Motivace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196752"/>
            <a:ext cx="8229600" cy="2304256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Aktuálnost tohoto </a:t>
            </a:r>
            <a:r>
              <a:rPr lang="cs-CZ" sz="2400" dirty="0" smtClean="0"/>
              <a:t>problému (zavádění modrých zón) </a:t>
            </a:r>
          </a:p>
          <a:p>
            <a:pPr algn="just"/>
            <a:r>
              <a:rPr lang="cs-CZ" sz="2400" dirty="0" smtClean="0"/>
              <a:t>Problematika se týká širokého spektra obyvatel </a:t>
            </a:r>
          </a:p>
          <a:p>
            <a:pPr algn="just"/>
            <a:r>
              <a:rPr lang="cs-CZ" sz="2400" dirty="0" smtClean="0"/>
              <a:t>Obsáhlost tématu – historické řešení zasahující do dnešní doby i do budoucna, urbanistický i technický pohled na danou problematiku</a:t>
            </a:r>
          </a:p>
        </p:txBody>
      </p:sp>
      <p:pic>
        <p:nvPicPr>
          <p:cNvPr id="1026" name="Picture 2" descr="C:\Users\DELL\Desktop\KHR4b12fd_m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4680520" cy="2622577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043608" y="6237312"/>
            <a:ext cx="625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https://1gr.cz/fotky/idnes/13/051/cl6/KHR4b12fd_maj.jpg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smtClean="0"/>
              <a:t>Cílem </a:t>
            </a:r>
            <a:r>
              <a:rPr lang="cs-CZ" dirty="0" smtClean="0"/>
              <a:t>diplomové práce je historický pohled na realizaci sídlišť, rešerše českobudějovických sídlišť a návrh architektonické studie konkrétního objektu zvyšující standard bydlení v dané lokalitě.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Použité </a:t>
            </a:r>
            <a:r>
              <a:rPr lang="cs-CZ" b="1" dirty="0" smtClean="0"/>
              <a:t>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141440"/>
          </a:xfrm>
        </p:spPr>
        <p:txBody>
          <a:bodyPr>
            <a:normAutofit fontScale="92500" lnSpcReduction="10000"/>
          </a:bodyPr>
          <a:lstStyle/>
          <a:p>
            <a:pPr lvl="1" indent="-742950" algn="just">
              <a:buFont typeface="Wingdings" pitchFamily="2" charset="2"/>
              <a:buChar char="§"/>
            </a:pPr>
            <a:r>
              <a:rPr lang="cs-CZ" dirty="0" smtClean="0"/>
              <a:t>Studium odborné literatury a aktuálních článků týkající se dané problematiky</a:t>
            </a:r>
          </a:p>
          <a:p>
            <a:pPr lvl="1" indent="-742950" algn="just">
              <a:buFont typeface="Wingdings" pitchFamily="2" charset="2"/>
              <a:buChar char="§"/>
            </a:pPr>
            <a:endParaRPr lang="cs-CZ" dirty="0" smtClean="0"/>
          </a:p>
          <a:p>
            <a:pPr lvl="1" indent="-742950">
              <a:buFont typeface="Wingdings" pitchFamily="2" charset="2"/>
              <a:buChar char="§"/>
            </a:pPr>
            <a:r>
              <a:rPr lang="cs-CZ" dirty="0" smtClean="0"/>
              <a:t>Terénní obchůzka a </a:t>
            </a:r>
            <a:r>
              <a:rPr lang="cs-CZ" dirty="0" smtClean="0"/>
              <a:t>průzkum českobudějovických     </a:t>
            </a:r>
            <a:r>
              <a:rPr lang="cs-CZ" dirty="0" smtClean="0"/>
              <a:t>sídlišť</a:t>
            </a:r>
          </a:p>
          <a:p>
            <a:pPr lvl="1" indent="-742950">
              <a:buFont typeface="Wingdings" pitchFamily="2" charset="2"/>
              <a:buChar char="§"/>
            </a:pPr>
            <a:endParaRPr lang="cs-CZ" dirty="0" smtClean="0"/>
          </a:p>
          <a:p>
            <a:pPr lvl="1" indent="-742950" algn="just">
              <a:buFont typeface="Wingdings" pitchFamily="2" charset="2"/>
              <a:buChar char="§"/>
            </a:pPr>
            <a:r>
              <a:rPr lang="cs-CZ" dirty="0" smtClean="0"/>
              <a:t>Návrh urbanistické studie obchodního domu </a:t>
            </a:r>
            <a:br>
              <a:rPr lang="cs-CZ" dirty="0" smtClean="0"/>
            </a:br>
            <a:r>
              <a:rPr lang="cs-CZ" dirty="0" smtClean="0"/>
              <a:t>a podzemního parkoviště v programu </a:t>
            </a:r>
            <a:r>
              <a:rPr lang="cs-CZ" dirty="0" err="1" smtClean="0"/>
              <a:t>AutoCad</a:t>
            </a:r>
            <a:endParaRPr lang="cs-CZ" dirty="0" smtClean="0"/>
          </a:p>
          <a:p>
            <a:pPr lvl="1" indent="-742950" algn="just">
              <a:buFont typeface="Wingdings" pitchFamily="2" charset="2"/>
              <a:buChar char="§"/>
            </a:pPr>
            <a:endParaRPr lang="cs-CZ" dirty="0"/>
          </a:p>
          <a:p>
            <a:pPr lvl="1" indent="-742950" algn="just">
              <a:buFont typeface="Wingdings" pitchFamily="2" charset="2"/>
              <a:buChar char="§"/>
            </a:pPr>
            <a:r>
              <a:rPr lang="cs-CZ" dirty="0" smtClean="0"/>
              <a:t>Odborné konzultace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906072" cy="648073"/>
          </a:xfrm>
        </p:spPr>
        <p:txBody>
          <a:bodyPr>
            <a:noAutofit/>
          </a:bodyPr>
          <a:lstStyle/>
          <a:p>
            <a:pPr algn="l"/>
            <a:r>
              <a:rPr lang="cs-CZ" b="1" dirty="0" smtClean="0"/>
              <a:t>Důvody vzniku panelové výstavby</a:t>
            </a:r>
            <a:endParaRPr lang="cs-CZ" b="1" dirty="0"/>
          </a:p>
        </p:txBody>
      </p:sp>
      <p:sp>
        <p:nvSpPr>
          <p:cNvPr id="12" name="Obdélník 11"/>
          <p:cNvSpPr/>
          <p:nvPr/>
        </p:nvSpPr>
        <p:spPr>
          <a:xfrm>
            <a:off x="1403648" y="2132856"/>
            <a:ext cx="69127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742950">
              <a:buFont typeface="Wingdings" pitchFamily="2" charset="2"/>
              <a:buChar char="§"/>
            </a:pPr>
            <a:r>
              <a:rPr lang="cs-CZ" sz="2800" dirty="0" smtClean="0"/>
              <a:t>Rapidní přírůstek obyvatel</a:t>
            </a:r>
          </a:p>
          <a:p>
            <a:pPr lvl="1" indent="-742950">
              <a:buFont typeface="Wingdings" pitchFamily="2" charset="2"/>
              <a:buChar char="§"/>
            </a:pPr>
            <a:endParaRPr lang="cs-CZ" sz="2800" dirty="0" smtClean="0"/>
          </a:p>
          <a:p>
            <a:pPr lvl="1" indent="-742950">
              <a:buFont typeface="Wingdings" pitchFamily="2" charset="2"/>
              <a:buChar char="§"/>
            </a:pPr>
            <a:r>
              <a:rPr lang="cs-CZ" sz="2800" dirty="0" smtClean="0"/>
              <a:t>Rychlá a ekonomická výstavba</a:t>
            </a:r>
          </a:p>
          <a:p>
            <a:pPr lvl="1" indent="-742950">
              <a:buFont typeface="Wingdings" pitchFamily="2" charset="2"/>
              <a:buChar char="§"/>
            </a:pPr>
            <a:endParaRPr lang="cs-CZ" sz="2800" dirty="0" smtClean="0"/>
          </a:p>
          <a:p>
            <a:pPr lvl="1" indent="-742950">
              <a:buFont typeface="Wingdings" pitchFamily="2" charset="2"/>
              <a:buChar char="§"/>
            </a:pPr>
            <a:r>
              <a:rPr lang="cs-CZ" sz="2800" dirty="0" smtClean="0"/>
              <a:t>Komfortní bydlení</a:t>
            </a:r>
          </a:p>
          <a:p>
            <a:pPr lvl="1" indent="-742950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635080" cy="88235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Výhody a nevýhody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187624" y="1412776"/>
            <a:ext cx="7848872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Výhody:</a:t>
            </a:r>
          </a:p>
          <a:p>
            <a:pPr>
              <a:buFontTx/>
              <a:buChar char="-"/>
            </a:pPr>
            <a:r>
              <a:rPr lang="cs-CZ" dirty="0" smtClean="0"/>
              <a:t>rychlá a levná výstavba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enší  chybnost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Nevýhody: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onstrukční vady panelových domů</a:t>
            </a:r>
          </a:p>
          <a:p>
            <a:pPr>
              <a:buFontTx/>
              <a:buChar char="-"/>
            </a:pPr>
            <a:r>
              <a:rPr lang="cs-CZ" dirty="0" smtClean="0"/>
              <a:t>odloučenost, absence sociálního vybavení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971600" y="6550223"/>
            <a:ext cx="2959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Vlastní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355160" cy="1143000"/>
          </a:xfrm>
        </p:spPr>
        <p:txBody>
          <a:bodyPr/>
          <a:lstStyle/>
          <a:p>
            <a:pPr algn="l"/>
            <a:r>
              <a:rPr lang="cs-CZ" b="1" dirty="0" smtClean="0"/>
              <a:t>Českobudějovické sídliště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1187624" y="908720"/>
            <a:ext cx="5915000" cy="576064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Lidická třída</a:t>
            </a:r>
          </a:p>
          <a:p>
            <a:pPr>
              <a:buNone/>
            </a:pPr>
            <a:r>
              <a:rPr lang="cs-CZ" dirty="0" smtClean="0"/>
              <a:t>(1959-1965, 4 500 obyvatel)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 smtClean="0"/>
              <a:t>Pražské sídliště</a:t>
            </a:r>
          </a:p>
          <a:p>
            <a:pPr>
              <a:buNone/>
            </a:pPr>
            <a:r>
              <a:rPr lang="cs-CZ" dirty="0" smtClean="0"/>
              <a:t>(1965-1976, 9 000 obyvatel)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 smtClean="0"/>
              <a:t>Sídliště Vltava</a:t>
            </a:r>
          </a:p>
          <a:p>
            <a:pPr>
              <a:buNone/>
            </a:pPr>
            <a:r>
              <a:rPr lang="cs-CZ" dirty="0" smtClean="0"/>
              <a:t>(1975-1987, 13 500 obyvatel)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 smtClean="0"/>
              <a:t>Sídliště Máj</a:t>
            </a:r>
          </a:p>
          <a:p>
            <a:pPr>
              <a:buNone/>
            </a:pPr>
            <a:r>
              <a:rPr lang="cs-CZ" dirty="0" smtClean="0"/>
              <a:t>(1981-1991, 18 000 obyvatel)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88832" cy="608311"/>
          </a:xfrm>
        </p:spPr>
        <p:txBody>
          <a:bodyPr>
            <a:noAutofit/>
          </a:bodyPr>
          <a:lstStyle/>
          <a:p>
            <a:pPr algn="l"/>
            <a:r>
              <a:rPr lang="cs-CZ" sz="3600" b="1" dirty="0" smtClean="0"/>
              <a:t>Zásadní nedostatky sídliště Máj</a:t>
            </a:r>
            <a:endParaRPr lang="cs-CZ" sz="3600" b="1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half" idx="1"/>
          </p:nvPr>
        </p:nvSpPr>
        <p:spPr>
          <a:xfrm>
            <a:off x="899592" y="1196752"/>
            <a:ext cx="8147248" cy="4209331"/>
          </a:xfrm>
        </p:spPr>
        <p:txBody>
          <a:bodyPr/>
          <a:lstStyle/>
          <a:p>
            <a:pPr algn="just"/>
            <a:r>
              <a:rPr lang="cs-CZ" dirty="0" smtClean="0"/>
              <a:t>Nedostatek parkovacího stání, převážně v centrální části sídliště</a:t>
            </a:r>
          </a:p>
          <a:p>
            <a:endParaRPr lang="cs-CZ" dirty="0"/>
          </a:p>
          <a:p>
            <a:r>
              <a:rPr lang="cs-CZ" dirty="0" smtClean="0"/>
              <a:t>Chybějící restaurace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43608" y="6453336"/>
            <a:ext cx="2959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Vlastní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2057</TotalTime>
  <Words>409</Words>
  <Application>Microsoft Office PowerPoint</Application>
  <PresentationFormat>Předvádění na obrazovce (4:3)</PresentationFormat>
  <Paragraphs>90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Slunovrat</vt:lpstr>
      <vt:lpstr>Revitalizace panelových sídlišť </vt:lpstr>
      <vt:lpstr>Obsah</vt:lpstr>
      <vt:lpstr>Motivace</vt:lpstr>
      <vt:lpstr>Cíl práce</vt:lpstr>
      <vt:lpstr>Použité metody</vt:lpstr>
      <vt:lpstr>Důvody vzniku panelové výstavby</vt:lpstr>
      <vt:lpstr>Výhody a nevýhody</vt:lpstr>
      <vt:lpstr>Českobudějovické sídliště</vt:lpstr>
      <vt:lpstr>Zásadní nedostatky sídliště Máj</vt:lpstr>
      <vt:lpstr>Řešení: návrh podzemního parkoviště + obchodního domu</vt:lpstr>
      <vt:lpstr>Umístění</vt:lpstr>
      <vt:lpstr>Snímek 12</vt:lpstr>
      <vt:lpstr>Snímek 13</vt:lpstr>
      <vt:lpstr>Půdorys 1.PP</vt:lpstr>
      <vt:lpstr>Půdorys 1. NP</vt:lpstr>
      <vt:lpstr>Otázky vedoucího práce</vt:lpstr>
      <vt:lpstr>Snímek 17</vt:lpstr>
      <vt:lpstr>Otázky oponenta práce</vt:lpstr>
      <vt:lpstr>Snímek 19</vt:lpstr>
      <vt:lpstr>Děkuji za pozornost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DOSTAVBA OBJEKTU JIHOČESKÉ VĚDECKÉ KNIHOVNY V ČB</dc:title>
  <dc:creator>Bc. Josef Švagr</dc:creator>
  <cp:lastModifiedBy>DELL</cp:lastModifiedBy>
  <cp:revision>154</cp:revision>
  <dcterms:created xsi:type="dcterms:W3CDTF">2017-01-22T17:14:52Z</dcterms:created>
  <dcterms:modified xsi:type="dcterms:W3CDTF">2018-01-21T18:16:59Z</dcterms:modified>
</cp:coreProperties>
</file>