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4" r:id="rId14"/>
    <p:sldId id="275" r:id="rId15"/>
    <p:sldId id="276" r:id="rId16"/>
    <p:sldId id="267" r:id="rId17"/>
    <p:sldId id="268" r:id="rId18"/>
    <p:sldId id="272" r:id="rId19"/>
    <p:sldId id="277" r:id="rId20"/>
    <p:sldId id="269" r:id="rId21"/>
    <p:sldId id="270" r:id="rId22"/>
    <p:sldId id="273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4" autoAdjust="0"/>
  </p:normalViewPr>
  <p:slideViewPr>
    <p:cSldViewPr>
      <p:cViewPr>
        <p:scale>
          <a:sx n="100" d="100"/>
          <a:sy n="100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0F05-628B-462A-B62B-3B05AE1E210C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61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0F05-628B-462A-B62B-3B05AE1E210C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0F05-628B-462A-B62B-3B05AE1E210C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72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0F05-628B-462A-B62B-3B05AE1E210C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63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0F05-628B-462A-B62B-3B05AE1E210C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05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0F05-628B-462A-B62B-3B05AE1E210C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76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0F05-628B-462A-B62B-3B05AE1E210C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8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0F05-628B-462A-B62B-3B05AE1E210C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88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0F05-628B-462A-B62B-3B05AE1E210C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3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0F05-628B-462A-B62B-3B05AE1E210C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22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0F05-628B-462A-B62B-3B05AE1E210C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44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A0F05-628B-462A-B62B-3B05AE1E210C}" type="datetimeFigureOut">
              <a:rPr lang="cs-CZ" smtClean="0"/>
              <a:t>21.1.2018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E47F-C922-4717-8196-52D71349FC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19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Projekt novostavby zadaného objektu v rozsahu projektu pro provedení stavby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1080120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>
                <a:solidFill>
                  <a:schemeClr val="bg1"/>
                </a:solidFill>
              </a:rPr>
              <a:t>	</a:t>
            </a:r>
            <a:r>
              <a:rPr lang="cs-CZ" sz="2400" dirty="0">
                <a:solidFill>
                  <a:schemeClr val="bg1"/>
                </a:solidFill>
              </a:rPr>
              <a:t>	</a:t>
            </a:r>
            <a:r>
              <a:rPr lang="cs-CZ" sz="2400" dirty="0" smtClean="0">
                <a:solidFill>
                  <a:schemeClr val="tx1"/>
                </a:solidFill>
              </a:rPr>
              <a:t>Vysoká škola technická a ekonomická v				Českých Budějovicích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5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3557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838200" y="5085184"/>
            <a:ext cx="466990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dirty="0" smtClean="0"/>
              <a:t>Autor: Bc. Milan Oktábec</a:t>
            </a:r>
          </a:p>
          <a:p>
            <a:pPr algn="l"/>
            <a:r>
              <a:rPr lang="cs-CZ" sz="2500" dirty="0" smtClean="0"/>
              <a:t>Vedoucí: doc. Dr. Ing. Luboš </a:t>
            </a:r>
            <a:r>
              <a:rPr lang="cs-CZ" sz="2500" dirty="0" err="1" smtClean="0"/>
              <a:t>Podolka</a:t>
            </a:r>
            <a:endParaRPr lang="cs-CZ" sz="2500" dirty="0" smtClean="0"/>
          </a:p>
          <a:p>
            <a:pPr algn="l"/>
            <a:r>
              <a:rPr lang="cs-CZ" sz="2500" dirty="0"/>
              <a:t>Oponent: Ing. arch. Jan Pala</a:t>
            </a:r>
          </a:p>
        </p:txBody>
      </p:sp>
    </p:spTree>
    <p:extLst>
      <p:ext uri="{BB962C8B-B14F-4D97-AF65-F5344CB8AC3E}">
        <p14:creationId xmlns:p14="http://schemas.microsoft.com/office/powerpoint/2010/main" val="1651069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0" y="6525344"/>
            <a:ext cx="3995936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/>
              <a:t>Zdroj: vlastní 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u="sng" dirty="0" smtClean="0"/>
              <a:t>D.1.1 - 3.NP</a:t>
            </a:r>
            <a:endParaRPr lang="cs-CZ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1" y="1268760"/>
            <a:ext cx="79724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086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0" y="6525344"/>
            <a:ext cx="3995936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/>
              <a:t>Zdroj: </a:t>
            </a:r>
            <a:r>
              <a:rPr lang="cs-CZ" dirty="0"/>
              <a:t>v</a:t>
            </a:r>
            <a:r>
              <a:rPr lang="cs-CZ" dirty="0" smtClean="0"/>
              <a:t>lastní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u="sng" dirty="0"/>
              <a:t>D.1.1 - </a:t>
            </a:r>
            <a:r>
              <a:rPr lang="cs-CZ" u="sng" dirty="0" smtClean="0"/>
              <a:t>7.NP</a:t>
            </a:r>
            <a:endParaRPr lang="cs-CZ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217340"/>
            <a:ext cx="80391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08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0" y="6525344"/>
            <a:ext cx="3995936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/>
              <a:t>Zdroj: vlastní 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u="sng" dirty="0"/>
              <a:t>D.1.1 - </a:t>
            </a:r>
            <a:r>
              <a:rPr lang="cs-CZ" u="sng" dirty="0" smtClean="0"/>
              <a:t>ŘEZ A-A</a:t>
            </a:r>
            <a:endParaRPr lang="cs-CZ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" b="16903"/>
          <a:stretch/>
        </p:blipFill>
        <p:spPr bwMode="auto">
          <a:xfrm>
            <a:off x="1450876" y="1223763"/>
            <a:ext cx="6505575" cy="519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086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cs-CZ" sz="4400" u="sng" dirty="0" smtClean="0">
                <a:solidFill>
                  <a:schemeClr val="tx1"/>
                </a:solidFill>
              </a:rPr>
              <a:t>D.1.2 –Stavebně konstrukční řešení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u="sng" dirty="0" smtClean="0">
                <a:solidFill>
                  <a:schemeClr val="bg1"/>
                </a:solidFill>
              </a:rPr>
              <a:t> </a:t>
            </a:r>
            <a:endParaRPr lang="cs-CZ" u="sng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1844824"/>
            <a:ext cx="80648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cs-CZ" sz="2800" b="1" dirty="0" smtClean="0"/>
              <a:t>Uvažovaná užitná zatížení:</a:t>
            </a:r>
            <a:endParaRPr lang="cs-CZ" sz="2800" b="1" dirty="0"/>
          </a:p>
          <a:p>
            <a:r>
              <a:rPr lang="cs-CZ" sz="2400" dirty="0"/>
              <a:t>Sníh                                                                      </a:t>
            </a:r>
            <a:r>
              <a:rPr lang="cs-CZ" sz="2400" dirty="0" smtClean="0"/>
              <a:t>  0,70kN/m</a:t>
            </a:r>
            <a:r>
              <a:rPr lang="cs-CZ" sz="2400" baseline="30000" dirty="0" smtClean="0"/>
              <a:t>2</a:t>
            </a:r>
            <a:endParaRPr lang="cs-CZ" sz="2400" dirty="0"/>
          </a:p>
          <a:p>
            <a:r>
              <a:rPr lang="cs-CZ" sz="2400" dirty="0"/>
              <a:t>Nepřístupná střecha	 </a:t>
            </a:r>
            <a:r>
              <a:rPr lang="cs-CZ" sz="2400" dirty="0" smtClean="0"/>
              <a:t>                        ´             0,75kN/m</a:t>
            </a:r>
            <a:r>
              <a:rPr lang="cs-CZ" sz="2400" baseline="30000" dirty="0" smtClean="0"/>
              <a:t>2</a:t>
            </a:r>
            <a:endParaRPr lang="cs-CZ" sz="2400" dirty="0"/>
          </a:p>
          <a:p>
            <a:r>
              <a:rPr lang="cs-CZ" sz="2400" dirty="0"/>
              <a:t>Technologie na </a:t>
            </a:r>
            <a:r>
              <a:rPr lang="cs-CZ" sz="2400" dirty="0" smtClean="0"/>
              <a:t>střeše                                        4,00kN/m</a:t>
            </a:r>
            <a:r>
              <a:rPr lang="cs-CZ" sz="2400" baseline="30000" dirty="0" smtClean="0"/>
              <a:t>2</a:t>
            </a:r>
            <a:endParaRPr lang="cs-CZ" sz="2400" dirty="0"/>
          </a:p>
          <a:p>
            <a:r>
              <a:rPr lang="cs-CZ" sz="2400" dirty="0"/>
              <a:t>Byty			                          </a:t>
            </a:r>
            <a:r>
              <a:rPr lang="cs-CZ" sz="2400" dirty="0" smtClean="0"/>
              <a:t>             2,00kN/m</a:t>
            </a:r>
            <a:r>
              <a:rPr lang="cs-CZ" sz="2400" baseline="30000" dirty="0" smtClean="0"/>
              <a:t>2</a:t>
            </a:r>
            <a:endParaRPr lang="cs-CZ" sz="2400" dirty="0"/>
          </a:p>
          <a:p>
            <a:r>
              <a:rPr lang="cs-CZ" sz="2400" dirty="0"/>
              <a:t>Kanceláře		                                        </a:t>
            </a:r>
            <a:r>
              <a:rPr lang="cs-CZ" sz="2400" dirty="0" smtClean="0"/>
              <a:t>3,00kN/m</a:t>
            </a:r>
            <a:r>
              <a:rPr lang="cs-CZ" sz="2400" baseline="30000" dirty="0" smtClean="0"/>
              <a:t>2</a:t>
            </a:r>
            <a:endParaRPr lang="cs-CZ" sz="2400" dirty="0"/>
          </a:p>
          <a:p>
            <a:r>
              <a:rPr lang="cs-CZ" sz="2400" dirty="0"/>
              <a:t>Komerční plochy		 </a:t>
            </a:r>
            <a:r>
              <a:rPr lang="cs-CZ" sz="2400" dirty="0" smtClean="0"/>
              <a:t>                          5,00kN/m</a:t>
            </a:r>
            <a:r>
              <a:rPr lang="cs-CZ" sz="2400" baseline="30000" dirty="0" smtClean="0"/>
              <a:t>2</a:t>
            </a:r>
            <a:endParaRPr lang="cs-CZ" sz="2400" dirty="0"/>
          </a:p>
          <a:p>
            <a:r>
              <a:rPr lang="cs-CZ" sz="2400" dirty="0"/>
              <a:t>Podzemní parkovací stání		</a:t>
            </a:r>
            <a:r>
              <a:rPr lang="cs-CZ" sz="2400" dirty="0" smtClean="0"/>
              <a:t>             2,50kN/m</a:t>
            </a:r>
            <a:r>
              <a:rPr lang="cs-CZ" sz="2400" baseline="30000" dirty="0" smtClean="0"/>
              <a:t>2</a:t>
            </a:r>
            <a:endParaRPr lang="cs-CZ" sz="2400" dirty="0"/>
          </a:p>
          <a:p>
            <a:r>
              <a:rPr lang="cs-CZ" sz="2400" dirty="0" smtClean="0"/>
              <a:t>Přemístitelné </a:t>
            </a:r>
            <a:r>
              <a:rPr lang="cs-CZ" sz="2400" dirty="0"/>
              <a:t>příčky &lt; 3kN/m		</a:t>
            </a:r>
            <a:r>
              <a:rPr lang="cs-CZ" sz="2400" dirty="0" smtClean="0"/>
              <a:t>             1,20kN/m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 </a:t>
            </a:r>
            <a:endParaRPr lang="cs-CZ" sz="2400" dirty="0"/>
          </a:p>
          <a:p>
            <a:r>
              <a:rPr lang="cs-CZ" sz="2400" dirty="0"/>
              <a:t>Zatížení na zábradlí                                             </a:t>
            </a:r>
            <a:r>
              <a:rPr lang="cs-CZ" sz="2400" dirty="0" smtClean="0"/>
              <a:t>1,00kN/m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58774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69343" y="620688"/>
            <a:ext cx="80511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cs-CZ" sz="2400" b="1" dirty="0" smtClean="0"/>
              <a:t>Zajištění stavební jámy</a:t>
            </a:r>
          </a:p>
          <a:p>
            <a:pPr marL="266700" lvl="1" indent="-266700" algn="just"/>
            <a:r>
              <a:rPr lang="cs-CZ" sz="2400" dirty="0" smtClean="0"/>
              <a:t>    Kombinace </a:t>
            </a:r>
            <a:r>
              <a:rPr lang="cs-CZ" sz="2400" dirty="0"/>
              <a:t>dočasného </a:t>
            </a:r>
            <a:r>
              <a:rPr lang="cs-CZ" sz="2400" dirty="0" smtClean="0"/>
              <a:t> záporového </a:t>
            </a:r>
            <a:r>
              <a:rPr lang="cs-CZ" sz="2400" dirty="0"/>
              <a:t>pažení nad </a:t>
            </a:r>
            <a:r>
              <a:rPr lang="cs-CZ" sz="2400" dirty="0" smtClean="0"/>
              <a:t>hladinou   podzemní </a:t>
            </a:r>
            <a:r>
              <a:rPr lang="cs-CZ" sz="2400" dirty="0"/>
              <a:t>vody </a:t>
            </a:r>
            <a:r>
              <a:rPr lang="cs-CZ" sz="2400" dirty="0" smtClean="0"/>
              <a:t>v</a:t>
            </a:r>
            <a:r>
              <a:rPr lang="cs-CZ" sz="2400" dirty="0"/>
              <a:t> kombinaci s pažením </a:t>
            </a:r>
            <a:r>
              <a:rPr lang="cs-CZ" sz="2400" dirty="0" smtClean="0"/>
              <a:t>pomocí konstrukčních podzemních </a:t>
            </a:r>
            <a:r>
              <a:rPr lang="cs-CZ" sz="2400" dirty="0"/>
              <a:t>monolitických </a:t>
            </a:r>
            <a:r>
              <a:rPr lang="cs-CZ" sz="2400" dirty="0" smtClean="0"/>
              <a:t>stěn vetknutých </a:t>
            </a:r>
            <a:r>
              <a:rPr lang="cs-CZ" sz="2400" dirty="0"/>
              <a:t>do </a:t>
            </a:r>
            <a:r>
              <a:rPr lang="cs-CZ" sz="2400" dirty="0" smtClean="0"/>
              <a:t>skalního podloží. 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cs-CZ" sz="2400" b="1" dirty="0" smtClean="0"/>
              <a:t>Založení stavby</a:t>
            </a:r>
          </a:p>
          <a:p>
            <a:pPr marL="0" lvl="1" algn="just"/>
            <a:r>
              <a:rPr lang="cs-CZ" sz="2400" dirty="0" smtClean="0"/>
              <a:t>     Navrhuje </a:t>
            </a:r>
            <a:r>
              <a:rPr lang="cs-CZ" sz="2400" dirty="0"/>
              <a:t>se založení objektu na základové desce z </a:t>
            </a:r>
          </a:p>
          <a:p>
            <a:pPr marL="0" lvl="1" algn="just"/>
            <a:r>
              <a:rPr lang="cs-CZ" sz="2400" dirty="0" smtClean="0"/>
              <a:t>     </a:t>
            </a:r>
            <a:r>
              <a:rPr lang="cs-CZ" sz="2400" dirty="0" err="1" smtClean="0"/>
              <a:t>vodonepropustného</a:t>
            </a:r>
            <a:r>
              <a:rPr lang="cs-CZ" sz="2400" dirty="0" smtClean="0"/>
              <a:t> </a:t>
            </a:r>
            <a:r>
              <a:rPr lang="cs-CZ" sz="2400" dirty="0"/>
              <a:t>železobetonu  </a:t>
            </a:r>
            <a:r>
              <a:rPr lang="cs-CZ" sz="2400" dirty="0" smtClean="0"/>
              <a:t>+ </a:t>
            </a:r>
            <a:r>
              <a:rPr lang="cs-CZ" sz="2400" dirty="0" err="1" smtClean="0"/>
              <a:t>velkoprůměrové</a:t>
            </a:r>
            <a:r>
              <a:rPr lang="cs-CZ" sz="2400" dirty="0" smtClean="0"/>
              <a:t> vrtané </a:t>
            </a:r>
          </a:p>
          <a:p>
            <a:pPr marL="0" lvl="1" algn="just"/>
            <a:r>
              <a:rPr lang="cs-CZ" sz="2400" dirty="0"/>
              <a:t> </a:t>
            </a:r>
            <a:r>
              <a:rPr lang="cs-CZ" sz="2400" dirty="0" smtClean="0"/>
              <a:t>    piloty, které jsou vetknuté </a:t>
            </a:r>
            <a:r>
              <a:rPr lang="cs-CZ" sz="2400" dirty="0"/>
              <a:t>do skalního podloží. </a:t>
            </a:r>
            <a:endParaRPr lang="cs-CZ" sz="2400" b="1" dirty="0" smtClean="0"/>
          </a:p>
          <a:p>
            <a:pPr marL="0" lvl="1"/>
            <a:endParaRPr lang="cs-CZ" sz="2400" b="1" dirty="0" smtClean="0"/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cs-CZ" sz="2400" b="1" dirty="0" smtClean="0"/>
          </a:p>
          <a:p>
            <a:pPr marL="0" lvl="1"/>
            <a:r>
              <a:rPr lang="cs-CZ" sz="2400" b="1" dirty="0" smtClean="0"/>
              <a:t>    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251364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27584" y="332656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cs-CZ" sz="2400" b="1" dirty="0"/>
              <a:t>Spodní stavba</a:t>
            </a:r>
          </a:p>
          <a:p>
            <a:pPr marL="361950" lvl="1" algn="just">
              <a:tabLst>
                <a:tab pos="85725" algn="l"/>
                <a:tab pos="361950" algn="l"/>
              </a:tabLst>
            </a:pPr>
            <a:r>
              <a:rPr lang="cs-CZ" sz="2400" dirty="0" smtClean="0"/>
              <a:t>Stropní </a:t>
            </a:r>
            <a:r>
              <a:rPr lang="cs-CZ" sz="2400" dirty="0"/>
              <a:t>deska nad 2.PP se navrhuje tloušťky 250mm </a:t>
            </a:r>
            <a:r>
              <a:rPr lang="cs-CZ" sz="2400" dirty="0" smtClean="0"/>
              <a:t>  s</a:t>
            </a:r>
            <a:r>
              <a:rPr lang="cs-CZ" sz="2400" dirty="0"/>
              <a:t> </a:t>
            </a:r>
            <a:r>
              <a:rPr lang="cs-CZ" sz="2400" dirty="0" smtClean="0"/>
              <a:t>viditelnými </a:t>
            </a:r>
            <a:r>
              <a:rPr lang="cs-CZ" sz="2400" dirty="0"/>
              <a:t>průvlaky výšky 600mm, stropní deska nad 1.PP </a:t>
            </a:r>
          </a:p>
          <a:p>
            <a:pPr marL="0" lvl="1" algn="just">
              <a:tabLst>
                <a:tab pos="361950" algn="l"/>
              </a:tabLst>
            </a:pPr>
            <a:r>
              <a:rPr lang="cs-CZ" sz="2400" dirty="0"/>
              <a:t>     je tloušťky 250mm s viditelnými průvlaky výšky 650mm. </a:t>
            </a:r>
            <a:endParaRPr lang="cs-CZ" sz="2400" b="1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cs-CZ" sz="2400" b="1" dirty="0"/>
              <a:t>Vrchní stavba </a:t>
            </a:r>
          </a:p>
          <a:p>
            <a:pPr marL="361950" lvl="1" algn="just">
              <a:tabLst>
                <a:tab pos="361950" algn="l"/>
              </a:tabLst>
            </a:pPr>
            <a:r>
              <a:rPr lang="cs-CZ" sz="2400" dirty="0" smtClean="0"/>
              <a:t>Konstrukce </a:t>
            </a:r>
            <a:r>
              <a:rPr lang="cs-CZ" sz="2400" dirty="0"/>
              <a:t>vrchní stavby je navržena jako monolitický </a:t>
            </a:r>
            <a:r>
              <a:rPr lang="cs-CZ" sz="2400" dirty="0" smtClean="0"/>
              <a:t>    železobetonový </a:t>
            </a:r>
            <a:r>
              <a:rPr lang="cs-CZ" sz="2400" dirty="0"/>
              <a:t>skelet</a:t>
            </a:r>
            <a:r>
              <a:rPr lang="cs-CZ" sz="2400" dirty="0" smtClean="0"/>
              <a:t>. </a:t>
            </a:r>
            <a:r>
              <a:rPr lang="cs-CZ" sz="2400" dirty="0"/>
              <a:t>Stropní desky nad 1.NP až 7.NP </a:t>
            </a:r>
            <a:r>
              <a:rPr lang="cs-CZ" sz="2400" dirty="0" smtClean="0"/>
              <a:t>jsou </a:t>
            </a:r>
            <a:r>
              <a:rPr lang="cs-CZ" sz="2400" dirty="0"/>
              <a:t>navrženy v tl. 250mm s viditelnými průvlaky výšky </a:t>
            </a:r>
            <a:r>
              <a:rPr lang="cs-CZ" sz="2400" dirty="0" smtClean="0"/>
              <a:t> 600 mm</a:t>
            </a:r>
            <a:r>
              <a:rPr lang="cs-CZ" sz="2400" dirty="0"/>
              <a:t>. Stabilita a prostorová tuhost budovy </a:t>
            </a:r>
            <a:r>
              <a:rPr lang="cs-CZ" sz="2400" dirty="0" smtClean="0"/>
              <a:t>je zajištěna pomocí </a:t>
            </a:r>
            <a:r>
              <a:rPr lang="cs-CZ" sz="2400" dirty="0"/>
              <a:t>ztužujících jader</a:t>
            </a:r>
            <a:r>
              <a:rPr lang="cs-CZ" sz="2400" dirty="0" smtClean="0"/>
              <a:t>.</a:t>
            </a:r>
          </a:p>
          <a:p>
            <a:pPr marL="438150" lvl="1" indent="-342900" algn="just">
              <a:buFont typeface="Wingdings" panose="05000000000000000000" pitchFamily="2" charset="2"/>
              <a:buChar char="Ø"/>
            </a:pPr>
            <a:r>
              <a:rPr lang="cs-CZ" sz="2400" b="1" dirty="0" smtClean="0"/>
              <a:t>Materiály</a:t>
            </a:r>
          </a:p>
          <a:p>
            <a:pPr marL="361950" lvl="1" algn="just">
              <a:tabLst>
                <a:tab pos="361950" algn="l"/>
              </a:tabLst>
            </a:pPr>
            <a:r>
              <a:rPr lang="cs-CZ" sz="2400" dirty="0"/>
              <a:t>Betonové konstrukce jsou navrženy z konstrukčního betonu C </a:t>
            </a:r>
            <a:r>
              <a:rPr lang="cs-CZ" sz="2400" dirty="0" smtClean="0"/>
              <a:t>30/37. Výztuž </a:t>
            </a:r>
            <a:r>
              <a:rPr lang="cs-CZ" sz="2400" dirty="0"/>
              <a:t>betonářská 10 505 (R). Ocel </a:t>
            </a:r>
            <a:r>
              <a:rPr lang="cs-CZ" sz="2400" dirty="0" smtClean="0"/>
              <a:t>S</a:t>
            </a:r>
            <a:r>
              <a:rPr lang="cs-CZ" sz="2400" dirty="0"/>
              <a:t> </a:t>
            </a:r>
            <a:r>
              <a:rPr lang="cs-CZ" sz="2400" dirty="0" smtClean="0"/>
              <a:t>235.</a:t>
            </a:r>
            <a:endParaRPr lang="cs-CZ" sz="2400" dirty="0"/>
          </a:p>
          <a:p>
            <a:pPr marL="361950" lvl="1" indent="-266700" algn="just"/>
            <a:endParaRPr lang="cs-CZ" sz="2400" dirty="0" smtClean="0"/>
          </a:p>
          <a:p>
            <a:pPr marL="361950" lvl="1" indent="-266700" algn="just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98540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0" y="6525344"/>
            <a:ext cx="3995936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/>
              <a:t>Zdroj: vlastní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u="sng" dirty="0" smtClean="0"/>
              <a:t>D.1.3 (PBŘ) - 1.NP</a:t>
            </a:r>
            <a:endParaRPr lang="cs-CZ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0" y="1268760"/>
            <a:ext cx="789823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220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0" y="6525344"/>
            <a:ext cx="3995936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/>
              <a:t>Zdroj: vlastní 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u="sng" dirty="0" smtClean="0"/>
              <a:t>D.1.3 (PBŘ) </a:t>
            </a:r>
            <a:r>
              <a:rPr lang="cs-CZ" u="sng" dirty="0"/>
              <a:t>- </a:t>
            </a:r>
            <a:r>
              <a:rPr lang="cs-CZ" u="sng" dirty="0" smtClean="0"/>
              <a:t>3.NP</a:t>
            </a:r>
            <a:endParaRPr lang="cs-CZ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83" y="1340768"/>
            <a:ext cx="77819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220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u="sng" dirty="0" smtClean="0"/>
              <a:t>D.1.3 (PBŘ)- 7.NP</a:t>
            </a:r>
            <a:endParaRPr lang="cs-CZ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052736"/>
            <a:ext cx="80581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0" y="6525344"/>
            <a:ext cx="3995936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/>
              <a:t>Zdroj: vlastní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148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548680"/>
            <a:ext cx="8460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cs-CZ" sz="4400" u="sng" dirty="0"/>
              <a:t>D.1.4 - Technika prostředí </a:t>
            </a:r>
            <a:r>
              <a:rPr lang="cs-CZ" sz="4400" u="sng" dirty="0" smtClean="0"/>
              <a:t>staveb</a:t>
            </a:r>
            <a:endParaRPr lang="cs-CZ" sz="4400" u="sng" dirty="0"/>
          </a:p>
        </p:txBody>
      </p:sp>
      <p:sp>
        <p:nvSpPr>
          <p:cNvPr id="3" name="Obdélník 2"/>
          <p:cNvSpPr/>
          <p:nvPr/>
        </p:nvSpPr>
        <p:spPr>
          <a:xfrm>
            <a:off x="899592" y="1700808"/>
            <a:ext cx="5958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800" dirty="0" smtClean="0"/>
              <a:t>Odvodnění střechy a teras </a:t>
            </a:r>
            <a:endParaRPr lang="cs-CZ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800" dirty="0" smtClean="0"/>
              <a:t>Kanalizace v nadzemních podlažích</a:t>
            </a:r>
            <a:endParaRPr lang="cs-CZ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800" dirty="0"/>
              <a:t>Kanalizace v </a:t>
            </a:r>
            <a:r>
              <a:rPr lang="cs-CZ" sz="2800" dirty="0" smtClean="0"/>
              <a:t>podzemních podlažích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5007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Cíl práce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Cílem </a:t>
            </a:r>
            <a:r>
              <a:rPr lang="cs-CZ" dirty="0"/>
              <a:t>práce je pro zadaný objekt (předána studie objektu, nebo projekt pro stavební povolení stavební část) vypracovat min. 4 části projektové dokumentace definované ve stavebním zákonu, tj. textovou i výkresovou část.</a:t>
            </a:r>
          </a:p>
        </p:txBody>
      </p:sp>
    </p:spTree>
    <p:extLst>
      <p:ext uri="{BB962C8B-B14F-4D97-AF65-F5344CB8AC3E}">
        <p14:creationId xmlns:p14="http://schemas.microsoft.com/office/powerpoint/2010/main" val="806788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Závěrečné shrnutí</a:t>
            </a:r>
            <a:endParaRPr lang="cs-CZ" u="sng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800" dirty="0" smtClean="0"/>
              <a:t>Vytvoření PD v rozsahu pro DPS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800" dirty="0" smtClean="0"/>
              <a:t>     Architektonicko-stavební řešení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800" dirty="0" smtClean="0"/>
              <a:t>     Stavebně konstrukční řešení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800" dirty="0" smtClean="0"/>
              <a:t>     Požárně bezpečnostní řešení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800" dirty="0" smtClean="0"/>
              <a:t>     Technika prostředí staveb (ZTI)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 smtClean="0"/>
              <a:t>Cíl práce byl splněn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31626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 smtClean="0"/>
              <a:t>Doplňující dotazy od oponenta práce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V architektonické studii jsou z dispozic patrné v západní fasádě balkony, proč nebyly tyto konstrukce navrženy a zohledněny</a:t>
            </a:r>
            <a:r>
              <a:rPr lang="cs-CZ" sz="2800" dirty="0" smtClean="0"/>
              <a:t>?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Jaké lze očekávat komplikace při provádění výkopových prací, které bude nezbytné projekčně vyřešit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1938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87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 smtClean="0"/>
              <a:t>Výzkumný problém a metodika práce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Začlenění objektu do již stávající zástavby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 Vytvoření projektové dokumentace v rozsahu pro provedení stavby </a:t>
            </a:r>
            <a:r>
              <a:rPr lang="cs-CZ" dirty="0" smtClean="0"/>
              <a:t>polyfunkčního </a:t>
            </a:r>
            <a:r>
              <a:rPr lang="cs-CZ" dirty="0"/>
              <a:t>objektu  METEOR D</a:t>
            </a:r>
            <a:endParaRPr lang="cs-CZ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 D.1.1 - Architektonicko-stavební řešení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 D.1.2 - Stavebně konstrukční řešení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/>
              <a:t> D.1.3 - Požárně bezpečnostní řešení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D.1.4 - Technika prostředí staveb (ZTI)</a:t>
            </a:r>
          </a:p>
        </p:txBody>
      </p:sp>
    </p:spTree>
    <p:extLst>
      <p:ext uri="{BB962C8B-B14F-4D97-AF65-F5344CB8AC3E}">
        <p14:creationId xmlns:p14="http://schemas.microsoft.com/office/powerpoint/2010/main" val="80620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Umístění stavby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1940" y="1268760"/>
            <a:ext cx="8229600" cy="4525963"/>
          </a:xfrm>
        </p:spPr>
        <p:txBody>
          <a:bodyPr/>
          <a:lstStyle/>
          <a:p>
            <a:pPr marL="714375" indent="276225"/>
            <a:r>
              <a:rPr lang="cs-CZ" sz="2800" dirty="0" smtClean="0"/>
              <a:t>Sokolovská ulice, Praha 8-Karlín </a:t>
            </a:r>
            <a:endParaRPr lang="cs-CZ" dirty="0" smtClean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25344"/>
            <a:ext cx="3995936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>
                <a:solidFill>
                  <a:schemeClr val="bg1"/>
                </a:solidFill>
              </a:rPr>
              <a:t>Zdroj: mapy.cz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4"/>
          <a:stretch/>
        </p:blipFill>
        <p:spPr bwMode="auto">
          <a:xfrm>
            <a:off x="1115615" y="1772816"/>
            <a:ext cx="6945585" cy="460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16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u="sng" dirty="0" smtClean="0"/>
              <a:t>Popis stavby</a:t>
            </a:r>
            <a:endParaRPr lang="cs-CZ" u="sng" dirty="0"/>
          </a:p>
        </p:txBody>
      </p:sp>
      <p:sp>
        <p:nvSpPr>
          <p:cNvPr id="6" name="Obdélník 5"/>
          <p:cNvSpPr/>
          <p:nvPr/>
        </p:nvSpPr>
        <p:spPr>
          <a:xfrm>
            <a:off x="467544" y="148478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 smtClean="0"/>
              <a:t>Novostavba </a:t>
            </a:r>
            <a:r>
              <a:rPr lang="cs-CZ" sz="2400" dirty="0"/>
              <a:t>polyfunkčního objektu METEOR D na pozemku p. č. 470 v Praze </a:t>
            </a:r>
            <a:r>
              <a:rPr lang="cs-CZ" sz="2400" dirty="0" smtClean="0"/>
              <a:t>8.  </a:t>
            </a:r>
            <a:r>
              <a:rPr lang="cs-CZ" sz="2400" dirty="0"/>
              <a:t>Půdorysný rozměr budovy je cca 24,1 × 42,60 m. </a:t>
            </a:r>
            <a:r>
              <a:rPr lang="cs-CZ" sz="2400" dirty="0" smtClean="0"/>
              <a:t>Polyfunkční objekt Meteor D má sedm nadzemních podlaží a dvě podzemní podlaží. </a:t>
            </a:r>
            <a:r>
              <a:rPr lang="cs-CZ" sz="2400" dirty="0"/>
              <a:t>Konstrukční výška podlaží v 2. PP  je 3,1 m, v 1. PP je 3,6 m, v 1.NP  je 4,5 m, v 2 až  6. NP je 4,05 m, v 7.NP je 3,92m.</a:t>
            </a:r>
            <a:r>
              <a:rPr lang="cs-CZ" sz="2400" dirty="0" smtClean="0"/>
              <a:t> </a:t>
            </a:r>
            <a:r>
              <a:rPr lang="cs-CZ" sz="2400" dirty="0"/>
              <a:t>Objekt je zastřešen plochou střechou a výška atiky je +29,45 m. </a:t>
            </a:r>
            <a:r>
              <a:rPr lang="cs-CZ" sz="2400" dirty="0" smtClean="0"/>
              <a:t>V </a:t>
            </a:r>
            <a:r>
              <a:rPr lang="cs-CZ" sz="2400" dirty="0"/>
              <a:t>podzemních prostorách je umístěn parking a technická zázemí objektu (strojovna VZT atd.), včetně sociálního zázemí pro údržbu. V typických nadzemních podlažích jsou kancelářské prostory se společným sociálním </a:t>
            </a:r>
            <a:r>
              <a:rPr lang="cs-CZ" sz="2400" dirty="0" smtClean="0"/>
              <a:t>zázemím. V </a:t>
            </a:r>
            <a:r>
              <a:rPr lang="cs-CZ" sz="2400" dirty="0"/>
              <a:t>přízemí se nachází recepce </a:t>
            </a:r>
            <a:r>
              <a:rPr lang="cs-CZ" sz="2400" dirty="0" smtClean="0"/>
              <a:t>objektu, obchodní </a:t>
            </a:r>
            <a:r>
              <a:rPr lang="cs-CZ" sz="2400" dirty="0"/>
              <a:t>jednotky a pasáž. V nejvyšším podlaží jsou navrženy byty. </a:t>
            </a:r>
            <a:r>
              <a:rPr lang="cs-CZ" sz="2400" dirty="0" smtClean="0"/>
              <a:t>Pro </a:t>
            </a:r>
            <a:r>
              <a:rPr lang="cs-CZ" sz="2400" dirty="0"/>
              <a:t>komunikaci v budově jsou navrženy výtahy a schodiště. 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05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Kapacitní </a:t>
            </a:r>
            <a:r>
              <a:rPr lang="cs-CZ" u="sng" dirty="0" smtClean="0"/>
              <a:t>údaje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3300" dirty="0"/>
              <a:t>Zastavěná plocha:	                                      </a:t>
            </a:r>
            <a:r>
              <a:rPr lang="cs-CZ" sz="3300" dirty="0" smtClean="0"/>
              <a:t>       </a:t>
            </a:r>
            <a:r>
              <a:rPr lang="cs-CZ" sz="3300" dirty="0" smtClean="0"/>
              <a:t>978 </a:t>
            </a:r>
            <a:r>
              <a:rPr lang="cs-CZ" sz="3300" dirty="0"/>
              <a:t>m</a:t>
            </a:r>
            <a:r>
              <a:rPr lang="cs-CZ" sz="3300" baseline="30000" dirty="0"/>
              <a:t>2</a:t>
            </a:r>
            <a:r>
              <a:rPr lang="cs-CZ" sz="3300" dirty="0"/>
              <a:t> </a:t>
            </a:r>
          </a:p>
          <a:p>
            <a:pPr marL="0" indent="0">
              <a:buNone/>
            </a:pPr>
            <a:r>
              <a:rPr lang="cs-CZ" sz="3300" dirty="0"/>
              <a:t>Plochy pro obchod a služby:                             </a:t>
            </a:r>
            <a:r>
              <a:rPr lang="cs-CZ" sz="3300" dirty="0" smtClean="0"/>
              <a:t>538 </a:t>
            </a:r>
            <a:r>
              <a:rPr lang="cs-CZ" sz="3300" dirty="0"/>
              <a:t>m</a:t>
            </a:r>
            <a:r>
              <a:rPr lang="cs-CZ" sz="3300" baseline="30000" dirty="0"/>
              <a:t>2</a:t>
            </a:r>
            <a:r>
              <a:rPr lang="cs-CZ" sz="3300" dirty="0"/>
              <a:t> </a:t>
            </a:r>
          </a:p>
          <a:p>
            <a:pPr marL="0" indent="0">
              <a:buNone/>
            </a:pPr>
            <a:r>
              <a:rPr lang="cs-CZ" sz="3300" dirty="0"/>
              <a:t>Plochy pro kanceláře:                                       </a:t>
            </a:r>
            <a:r>
              <a:rPr lang="cs-CZ" sz="3300" dirty="0" smtClean="0"/>
              <a:t>4250 </a:t>
            </a:r>
            <a:r>
              <a:rPr lang="cs-CZ" sz="3300" dirty="0"/>
              <a:t>m</a:t>
            </a:r>
            <a:r>
              <a:rPr lang="cs-CZ" sz="3300" baseline="30000" dirty="0"/>
              <a:t>2</a:t>
            </a:r>
          </a:p>
          <a:p>
            <a:pPr marL="0" indent="0">
              <a:buNone/>
            </a:pPr>
            <a:r>
              <a:rPr lang="cs-CZ" sz="3300" dirty="0"/>
              <a:t>Plochy pro byty                                                    </a:t>
            </a:r>
            <a:r>
              <a:rPr lang="cs-CZ" sz="3300" dirty="0" smtClean="0"/>
              <a:t>734 </a:t>
            </a:r>
            <a:r>
              <a:rPr lang="cs-CZ" sz="3300" dirty="0"/>
              <a:t>m</a:t>
            </a:r>
            <a:r>
              <a:rPr lang="cs-CZ" sz="3300" baseline="30000" dirty="0"/>
              <a:t>2</a:t>
            </a:r>
          </a:p>
          <a:p>
            <a:pPr marL="0" indent="0">
              <a:buNone/>
            </a:pPr>
            <a:r>
              <a:rPr lang="cs-CZ" sz="3300" dirty="0"/>
              <a:t>Plochy podzemních parkingů:                         </a:t>
            </a:r>
            <a:r>
              <a:rPr lang="cs-CZ" sz="3300" dirty="0" smtClean="0"/>
              <a:t>1173 </a:t>
            </a:r>
            <a:r>
              <a:rPr lang="cs-CZ" sz="3300" dirty="0"/>
              <a:t>m</a:t>
            </a:r>
            <a:r>
              <a:rPr lang="cs-CZ" sz="3300" baseline="30000" dirty="0"/>
              <a:t>2</a:t>
            </a:r>
          </a:p>
          <a:p>
            <a:pPr marL="0" indent="0">
              <a:buNone/>
            </a:pPr>
            <a:r>
              <a:rPr lang="cs-CZ" sz="3300" dirty="0"/>
              <a:t>Obestavěný prostor:                                       </a:t>
            </a:r>
            <a:r>
              <a:rPr lang="cs-CZ" sz="3300" dirty="0" smtClean="0"/>
              <a:t>34 </a:t>
            </a:r>
            <a:r>
              <a:rPr lang="cs-CZ" sz="3300" dirty="0"/>
              <a:t>230 m</a:t>
            </a:r>
            <a:r>
              <a:rPr lang="cs-CZ" sz="3300" baseline="30000" dirty="0"/>
              <a:t>3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6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D.1.1 - </a:t>
            </a:r>
            <a:r>
              <a:rPr lang="cs-CZ" u="sng" dirty="0" smtClean="0"/>
              <a:t>2.PP</a:t>
            </a:r>
            <a:endParaRPr lang="cs-CZ" u="sng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73" y="6389029"/>
            <a:ext cx="3995936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2"/>
          <a:stretch/>
        </p:blipFill>
        <p:spPr bwMode="auto">
          <a:xfrm>
            <a:off x="666750" y="1196752"/>
            <a:ext cx="78105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6378785"/>
            <a:ext cx="3995936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/>
              <a:t>Zdroj: 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09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D.1.1 - </a:t>
            </a:r>
            <a:r>
              <a:rPr lang="cs-CZ" u="sng" dirty="0" smtClean="0"/>
              <a:t>1.PP</a:t>
            </a:r>
            <a:endParaRPr lang="cs-CZ" u="sng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525344"/>
            <a:ext cx="3995936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196752"/>
            <a:ext cx="76390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0" y="6378785"/>
            <a:ext cx="3995936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/>
              <a:t>Zdroj: 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52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6525344"/>
            <a:ext cx="3995936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/>
              <a:t>Zdroj: vlastní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u="sng" dirty="0"/>
              <a:t>D.1.1 - </a:t>
            </a:r>
            <a:r>
              <a:rPr lang="cs-CZ" u="sng" dirty="0" smtClean="0"/>
              <a:t>1.NP</a:t>
            </a:r>
            <a:endParaRPr lang="cs-CZ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7" y="1196752"/>
            <a:ext cx="7731129" cy="515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846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345</Words>
  <Application>Microsoft Office PowerPoint</Application>
  <PresentationFormat>Předvádění na obrazovce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Projekt novostavby zadaného objektu v rozsahu projektu pro provedení stavby</vt:lpstr>
      <vt:lpstr>Cíl práce</vt:lpstr>
      <vt:lpstr>Výzkumný problém a metodika práce</vt:lpstr>
      <vt:lpstr>Umístění stavby</vt:lpstr>
      <vt:lpstr>Popis stavby</vt:lpstr>
      <vt:lpstr>Kapacitní údaje</vt:lpstr>
      <vt:lpstr>D.1.1 - 2.PP</vt:lpstr>
      <vt:lpstr>D.1.1 - 1.PP</vt:lpstr>
      <vt:lpstr>D.1.1 - 1.NP</vt:lpstr>
      <vt:lpstr>D.1.1 - 3.NP</vt:lpstr>
      <vt:lpstr>D.1.1 - 7.NP</vt:lpstr>
      <vt:lpstr>D.1.1 - ŘEZ A-A</vt:lpstr>
      <vt:lpstr>D.1.2 –Stavebně konstrukční řešení  </vt:lpstr>
      <vt:lpstr>Prezentace aplikace PowerPoint</vt:lpstr>
      <vt:lpstr>Prezentace aplikace PowerPoint</vt:lpstr>
      <vt:lpstr>D.1.3 (PBŘ) - 1.NP</vt:lpstr>
      <vt:lpstr>D.1.3 (PBŘ) - 3.NP</vt:lpstr>
      <vt:lpstr>Prezentace aplikace PowerPoint</vt:lpstr>
      <vt:lpstr>Prezentace aplikace PowerPoint</vt:lpstr>
      <vt:lpstr>Závěrečné shrnutí</vt:lpstr>
      <vt:lpstr>Doplňující dotazy od oponenta práce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Lenty</dc:creator>
  <cp:lastModifiedBy>a8000</cp:lastModifiedBy>
  <cp:revision>40</cp:revision>
  <dcterms:created xsi:type="dcterms:W3CDTF">2017-06-12T15:06:51Z</dcterms:created>
  <dcterms:modified xsi:type="dcterms:W3CDTF">2018-01-21T09:38:32Z</dcterms:modified>
</cp:coreProperties>
</file>