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1" r:id="rId6"/>
    <p:sldId id="273" r:id="rId7"/>
    <p:sldId id="276" r:id="rId8"/>
    <p:sldId id="281" r:id="rId9"/>
    <p:sldId id="282" r:id="rId10"/>
    <p:sldId id="283" r:id="rId11"/>
    <p:sldId id="284" r:id="rId12"/>
    <p:sldId id="27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9" r:id="rId21"/>
    <p:sldId id="292" r:id="rId22"/>
    <p:sldId id="293" r:id="rId23"/>
    <p:sldId id="298" r:id="rId24"/>
    <p:sldId id="270" r:id="rId25"/>
    <p:sldId id="278" r:id="rId26"/>
    <p:sldId id="295" r:id="rId27"/>
    <p:sldId id="297" r:id="rId28"/>
    <p:sldId id="296" r:id="rId29"/>
    <p:sldId id="26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52CC-7C75-46B9-85FB-01817EE3A6FD}" type="datetimeFigureOut">
              <a:rPr lang="cs-CZ" smtClean="0"/>
              <a:pPr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B835-8CBA-470F-B18B-738A000C214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 noChangeAspect="1"/>
          </p:cNvSpPr>
          <p:nvPr>
            <p:ph type="ctrTitle"/>
          </p:nvPr>
        </p:nvSpPr>
        <p:spPr>
          <a:xfrm>
            <a:off x="214282" y="1428736"/>
            <a:ext cx="8715436" cy="32861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Návrh budovy s nízkou spotřebou energie s integrovanými prvky zeleně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8715436" cy="1714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Autor: Bc. Lukáš Pečenka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Vedoucí: Ing. Michal Kraus, Ph.D.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Oponent: Ing. arch. Jan Pala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České Budějovice, Leden 2018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282" y="214290"/>
            <a:ext cx="7522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dirty="0" smtClean="0">
                <a:latin typeface="+mj-lt"/>
              </a:rPr>
              <a:t>Vysoká škola technická a ekonomická</a:t>
            </a:r>
          </a:p>
          <a:p>
            <a:pPr algn="r"/>
            <a:r>
              <a:rPr lang="cs-CZ" sz="2400" dirty="0" smtClean="0">
                <a:latin typeface="+mj-lt"/>
              </a:rPr>
              <a:t>Ústav technicko-technologický</a:t>
            </a:r>
            <a:endParaRPr lang="cs-CZ" sz="2400" dirty="0"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Teoretická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Zelené fasády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S oporou</a:t>
            </a:r>
            <a:endParaRPr lang="cs-CZ" dirty="0"/>
          </a:p>
          <a:p>
            <a:pPr marL="457200" lvl="1" indent="0">
              <a:buNone/>
            </a:pPr>
            <a:r>
              <a:rPr lang="cs-CZ" sz="2400" dirty="0" smtClean="0"/>
              <a:t>Ocelová síť		Modulární systém	Kořenová čistírna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sz="1400" dirty="0" smtClean="0"/>
              <a:t>Zdroj: Zelená fasáda</a:t>
            </a:r>
            <a:r>
              <a:rPr lang="cs-CZ" sz="1400" dirty="0"/>
              <a:t>	</a:t>
            </a:r>
            <a:r>
              <a:rPr lang="cs-CZ" sz="1400" dirty="0" smtClean="0"/>
              <a:t>Zdroj: Zelená fasáda		Zdroj</a:t>
            </a:r>
            <a:r>
              <a:rPr lang="cs-CZ" sz="1400" dirty="0"/>
              <a:t>: Zelená </a:t>
            </a:r>
            <a:r>
              <a:rPr lang="cs-CZ" sz="1400" dirty="0" smtClean="0"/>
              <a:t>fasáda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8" name="Obrázek 7" descr="http://www.zelenafasada.cz/galerie/63_95194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23224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zelenafasada.cz/galerie/65_301446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91" y="3068960"/>
            <a:ext cx="2416689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67" y="3068960"/>
            <a:ext cx="332344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Teoretická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Výhody zelených fasád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Úspora energie v budově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Přirozená ochrana fasády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Snížení vlhkosti základů</a:t>
            </a:r>
          </a:p>
          <a:p>
            <a:pPr marL="914400" lvl="2" indent="0">
              <a:buNone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Nevýhody </a:t>
            </a:r>
            <a:r>
              <a:rPr lang="cs-CZ" dirty="0"/>
              <a:t>zelených fasád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Domov pro hmyz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Nebezpečí prorůstání kořínků trhlinami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Informace o objektu: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Zastavěná plocha 505 m2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Obestavěný prostor 8 789 m3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5. nadzemních podlaží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8 bytových jednotek (1 bezbariérová)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14 garážových stání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Sloupový konstrukční systém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Keramické zdivo POROTHERM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Zelená jižní fasáda – ocelová síť porostlá břečťanem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Plochá vegetační střecha – suchomilné rostliny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 smtClean="0"/>
              <a:t>Vytápění čerpadlem vzduch/voda</a:t>
            </a:r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Situační výkres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400" dirty="0"/>
              <a:t> 	</a:t>
            </a:r>
            <a:r>
              <a:rPr lang="cs-CZ" sz="1400" dirty="0" smtClean="0"/>
              <a:t>							Zdroj</a:t>
            </a:r>
            <a:r>
              <a:rPr lang="cs-CZ" sz="1400" dirty="0"/>
              <a:t>: vlastní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4" y="2204864"/>
            <a:ext cx="6933406" cy="42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1. nadzemní podlaží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sz="48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       		</a:t>
            </a:r>
            <a:r>
              <a:rPr lang="cs-CZ" sz="1400" dirty="0" smtClean="0"/>
              <a:t>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048672" cy="43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2</a:t>
            </a:r>
            <a:r>
              <a:rPr lang="cs-CZ" dirty="0" smtClean="0"/>
              <a:t>. nadzemní podlaží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sz="54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       		</a:t>
            </a:r>
            <a:r>
              <a:rPr lang="cs-CZ" sz="1400" dirty="0" smtClean="0"/>
              <a:t>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616624" cy="43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3.-5. nadzemní podlaží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sz="5400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       		</a:t>
            </a:r>
            <a:r>
              <a:rPr lang="cs-CZ" sz="1400" dirty="0" smtClean="0"/>
              <a:t>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616624" cy="4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Příčný řez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K.V. 3200 mm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S.V. 2870 mm</a:t>
            </a:r>
            <a:endParaRPr lang="cs-CZ" sz="2400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</a:t>
            </a:r>
            <a:r>
              <a:rPr lang="cs-CZ" sz="1400" dirty="0" smtClean="0"/>
              <a:t>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9687"/>
            <a:ext cx="549294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Pohled severní		Pohled východní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1400" dirty="0" smtClean="0"/>
              <a:t>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5" y="2780928"/>
            <a:ext cx="3562647" cy="28803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51" y="2782911"/>
            <a:ext cx="48958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Pohled jižní		Pohled západní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1400" dirty="0" smtClean="0"/>
              <a:t>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9" y="2806473"/>
            <a:ext cx="3512229" cy="28567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85" y="2806473"/>
            <a:ext cx="4913624" cy="2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Obsah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Motivace </a:t>
            </a:r>
            <a:r>
              <a:rPr lang="cs-CZ" dirty="0" smtClean="0"/>
              <a:t>k řešení daného problému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Zadání práce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Metodika práce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Teoretická </a:t>
            </a:r>
            <a:r>
              <a:rPr lang="cs-CZ" dirty="0" smtClean="0"/>
              <a:t>část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Aplikační </a:t>
            </a:r>
            <a:r>
              <a:rPr lang="cs-CZ" dirty="0" smtClean="0"/>
              <a:t>část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Závěrečné shrnutí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Doplňující </a:t>
            </a:r>
            <a:r>
              <a:rPr lang="cs-CZ" dirty="0" smtClean="0"/>
              <a:t>dotazy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Tepelně technické posouzení</a:t>
            </a: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1400" dirty="0" smtClean="0"/>
              <a:t>	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97189"/>
              </p:ext>
            </p:extLst>
          </p:nvPr>
        </p:nvGraphicFramePr>
        <p:xfrm>
          <a:off x="1165919" y="2276872"/>
          <a:ext cx="6812161" cy="2893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456"/>
                <a:gridCol w="1703235"/>
                <a:gridCol w="1703235"/>
                <a:gridCol w="1703235"/>
              </a:tblGrid>
              <a:tr h="1635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Konstrukce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Požadovaný</a:t>
                      </a:r>
                      <a:endParaRPr lang="cs-CZ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součinitel prostupu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tepla [W/(m</a:t>
                      </a:r>
                      <a:r>
                        <a:rPr lang="cs-CZ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・</a:t>
                      </a:r>
                      <a:r>
                        <a:rPr lang="cs-CZ" sz="1600" dirty="0">
                          <a:effectLst/>
                        </a:rPr>
                        <a:t>K)]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Vypočtený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součinitel prostupu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tepla [W/(m</a:t>
                      </a:r>
                      <a:r>
                        <a:rPr lang="cs-CZ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・</a:t>
                      </a:r>
                      <a:r>
                        <a:rPr lang="cs-CZ" sz="1600" dirty="0">
                          <a:effectLst/>
                        </a:rPr>
                        <a:t>K)]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Vyhodnocení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Obvodová</a:t>
                      </a:r>
                      <a:r>
                        <a:rPr lang="cs-CZ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stěna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0,30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0,161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</a:rPr>
                        <a:t>Vyhovuje</a:t>
                      </a:r>
                      <a:endParaRPr lang="cs-CZ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Plochá střecha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0,24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0,159 – 0,101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effectLst/>
                        </a:rPr>
                        <a:t>Vyhovuje</a:t>
                      </a:r>
                      <a:endParaRPr lang="cs-CZ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Podlaha na terénu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0,45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0,286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Vyhovuje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1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Skladba zelené střechy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1400" dirty="0" smtClean="0"/>
              <a:t>								    Zdroj</a:t>
            </a:r>
            <a:r>
              <a:rPr lang="cs-CZ" sz="1400" dirty="0"/>
              <a:t>: vlastní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400" dirty="0" smtClean="0"/>
              <a:t>      			     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7" y="2636910"/>
            <a:ext cx="3734321" cy="35533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9" y="2981470"/>
            <a:ext cx="4680520" cy="28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Skladba zelené fasády 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1" y="3140968"/>
            <a:ext cx="8399478" cy="30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Aplikační 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Vyhodnocení energetické náročnosti budovy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Klasifikační třída B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Průměrný součinitel prostupu</a:t>
            </a:r>
          </a:p>
          <a:p>
            <a:pPr marL="0" indent="0">
              <a:buNone/>
            </a:pPr>
            <a:r>
              <a:rPr lang="cs-CZ" sz="2400" dirty="0" smtClean="0"/>
              <a:t>tepla 0,23 </a:t>
            </a:r>
            <a:r>
              <a:rPr lang="cs-CZ" sz="2400" dirty="0" smtClean="0">
                <a:cs typeface="Arial" panose="020B0604020202020204" pitchFamily="34" charset="0"/>
              </a:rPr>
              <a:t>W</a:t>
            </a:r>
            <a:r>
              <a:rPr lang="cs-CZ" sz="2400" dirty="0">
                <a:cs typeface="Arial" panose="020B0604020202020204" pitchFamily="34" charset="0"/>
              </a:rPr>
              <a:t>/(</a:t>
            </a:r>
            <a:r>
              <a:rPr lang="cs-CZ" sz="2400" dirty="0" smtClean="0">
                <a:cs typeface="Arial" panose="020B0604020202020204" pitchFamily="34" charset="0"/>
              </a:rPr>
              <a:t>m².K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			    Zdroj: vlastní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36" y="2348880"/>
            <a:ext cx="4384946" cy="41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Závěrečné shrnutí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smtClean="0"/>
              <a:t>Architektonická studie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smtClean="0"/>
              <a:t>Projekt ve stupni pro provádění stavby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smtClean="0"/>
              <a:t>Objekt splňuje podmínky pro nízkoenergetický dům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smtClean="0"/>
              <a:t>Využitý prvků zeleně</a:t>
            </a:r>
            <a:endParaRPr lang="cs-CZ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smtClean="0"/>
              <a:t>Cíl </a:t>
            </a:r>
            <a:r>
              <a:rPr lang="cs-CZ" sz="2800" dirty="0" smtClean="0"/>
              <a:t>diplomové práce byl </a:t>
            </a:r>
            <a:r>
              <a:rPr lang="cs-CZ" sz="2800" dirty="0" smtClean="0"/>
              <a:t>splněn</a:t>
            </a:r>
            <a:endParaRPr lang="cs-CZ" sz="2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Doplňující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dotazy vedoucího práce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K jakému účelu slouží odvodňovací studny </a:t>
            </a:r>
            <a:r>
              <a:rPr lang="cs-CZ" sz="2000" b="1" dirty="0" smtClean="0"/>
              <a:t>na výkrese výkopů (D.1.1.01)?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Odvodňovací studny slouží k odvodnění staveniště.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Jaká je nejmenší doporučená vzdálenost vtoku od atiky nebo </a:t>
            </a:r>
            <a:r>
              <a:rPr lang="cs-CZ" sz="2000" b="1" dirty="0" smtClean="0"/>
              <a:t>jiných nadstřešních konstrukcí a </a:t>
            </a:r>
            <a:r>
              <a:rPr lang="cs-CZ" sz="2000" b="1" dirty="0"/>
              <a:t>proč</a:t>
            </a:r>
            <a:r>
              <a:rPr lang="cs-CZ" sz="2000" b="1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Minimální vzdálenost je 0,5 m, lépe však 1 m, aby nedocházelo k zanesení sněhem či nečistotami.</a:t>
            </a: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Jaký systém kontrol a jakou pravidelnou údržbu navrhuje autor u vegetační stěny a střechy</a:t>
            </a:r>
            <a:r>
              <a:rPr lang="cs-CZ" sz="2000" b="1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Zelená </a:t>
            </a:r>
            <a:r>
              <a:rPr lang="cs-CZ" sz="1800" dirty="0"/>
              <a:t>fasáda – ocelová síť porostlá </a:t>
            </a:r>
            <a:r>
              <a:rPr lang="cs-CZ" sz="1800" dirty="0" smtClean="0"/>
              <a:t>břečťanem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/>
              <a:t>Neopadavý, 1,5 m/rok, bez závlahy, každý měsíc kontrola břečťanu a 1x ročně zkontrolovat ocelovou síť</a:t>
            </a: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Plochá vegetační střecha – </a:t>
            </a:r>
            <a:r>
              <a:rPr lang="cs-CZ" sz="1800" dirty="0" smtClean="0"/>
              <a:t>suchomilná rostlina (např. Hvozdík)</a:t>
            </a:r>
            <a:endParaRPr lang="cs-CZ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800" dirty="0" smtClean="0"/>
              <a:t>1x ročně na jaře se zastříhávají zaschlé květy, doplní se střecha substrátem s obsahem organických látek v tloušťce 1 cm a poté zalije</a:t>
            </a:r>
            <a:endParaRPr 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Doplňující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dotazy oponenta práce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Jakou alternativu nosného systému navrhujete, pokud by byl požadavek </a:t>
            </a:r>
            <a:r>
              <a:rPr lang="cs-CZ" sz="2000" b="1" dirty="0" err="1"/>
              <a:t>bezprůvlakového</a:t>
            </a:r>
            <a:r>
              <a:rPr lang="cs-CZ" sz="2000" b="1" dirty="0"/>
              <a:t> </a:t>
            </a:r>
            <a:r>
              <a:rPr lang="cs-CZ" sz="2000" b="1" dirty="0" smtClean="0"/>
              <a:t>řešení při </a:t>
            </a:r>
            <a:r>
              <a:rPr lang="cs-CZ" sz="2000" b="1" dirty="0"/>
              <a:t>standardních světlých výškách v bytech 2,6m</a:t>
            </a:r>
            <a:r>
              <a:rPr lang="cs-CZ" sz="2000" b="1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Zdroj: </a:t>
            </a:r>
            <a:r>
              <a:rPr lang="cs-CZ" sz="1400" dirty="0" smtClean="0"/>
              <a:t>stavba.tzb-info.cz			         Zdroj</a:t>
            </a:r>
            <a:r>
              <a:rPr lang="cs-CZ" sz="1400" dirty="0"/>
              <a:t>: </a:t>
            </a:r>
            <a:r>
              <a:rPr lang="cs-CZ" sz="1400" dirty="0" smtClean="0"/>
              <a:t>imaterialy.dumabyt.cz</a:t>
            </a:r>
            <a:endParaRPr lang="cs-CZ" sz="1400" dirty="0"/>
          </a:p>
          <a:p>
            <a:pPr marL="0" indent="0">
              <a:buNone/>
            </a:pPr>
            <a:endParaRPr lang="cs-CZ" sz="20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576009" cy="3244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99" y="3573016"/>
            <a:ext cx="3458731" cy="23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Doplňující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dotazy oponenta práce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/>
              <a:t>Jaké </a:t>
            </a:r>
            <a:r>
              <a:rPr lang="cs-CZ" sz="2000" b="1" dirty="0"/>
              <a:t>instalace (účel, DN) umisťujete do instalačních </a:t>
            </a:r>
            <a:r>
              <a:rPr lang="cs-CZ" sz="2000" b="1" dirty="0" err="1" smtClean="0"/>
              <a:t>jáder</a:t>
            </a:r>
            <a:r>
              <a:rPr lang="cs-CZ" sz="2000" b="1" dirty="0" smtClean="0"/>
              <a:t> </a:t>
            </a:r>
            <a:r>
              <a:rPr lang="cs-CZ" sz="2000" b="1" dirty="0"/>
              <a:t>a jaký je objektivně nezbytný </a:t>
            </a:r>
            <a:r>
              <a:rPr lang="cs-CZ" sz="2000" b="1" dirty="0" smtClean="0"/>
              <a:t>prostor pro </a:t>
            </a:r>
            <a:r>
              <a:rPr lang="cs-CZ" sz="2000" b="1" dirty="0"/>
              <a:t>jejich umístění</a:t>
            </a:r>
            <a:r>
              <a:rPr lang="cs-CZ" sz="2000" b="1" dirty="0" smtClean="0"/>
              <a:t>?</a:t>
            </a:r>
          </a:p>
          <a:p>
            <a:pPr marL="0" indent="0">
              <a:buNone/>
            </a:pPr>
            <a:endParaRPr lang="cs-CZ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Kanalizace		DN 80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Dešťový svod	DN 100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Voda (studená)	PN 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Voda (teplá)	PN 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Vzduchotechnika	DN 100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Elektro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Nezbytný prostor pro jejich umístění je 250 x 600 mm.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Doplňující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dotazy oponenta práce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/>
              <a:t>Jak </a:t>
            </a:r>
            <a:r>
              <a:rPr lang="cs-CZ" sz="2000" b="1" dirty="0"/>
              <a:t>je řešeno shromažďování tuhého odpadu a jeho odvoz</a:t>
            </a:r>
            <a:r>
              <a:rPr lang="cs-CZ" sz="2000" b="1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2x plastový kontejner o objemu 1100 l.</a:t>
            </a:r>
            <a:endParaRPr lang="cs-CZ" sz="1800" dirty="0"/>
          </a:p>
          <a:p>
            <a:pPr marL="457200" lvl="1" indent="0">
              <a:buNone/>
            </a:pPr>
            <a:endParaRPr lang="cs-CZ" sz="1800" dirty="0" smtClean="0"/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endParaRPr lang="cs-CZ" sz="1800" dirty="0" smtClean="0"/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endParaRPr lang="cs-CZ" sz="1800" dirty="0" smtClean="0"/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endParaRPr lang="cs-CZ" sz="1800" dirty="0" smtClean="0"/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endParaRPr lang="cs-CZ" sz="1800" dirty="0" smtClean="0"/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endParaRPr lang="cs-CZ" sz="2400" dirty="0"/>
          </a:p>
          <a:p>
            <a:pPr marL="457200" lvl="1" indent="0">
              <a:buNone/>
            </a:pPr>
            <a:r>
              <a:rPr lang="cs-CZ" sz="1400" dirty="0" smtClean="0"/>
              <a:t>	Zdroj</a:t>
            </a:r>
            <a:r>
              <a:rPr lang="cs-CZ" sz="1400" dirty="0"/>
              <a:t>: vlastní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6696744" cy="36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Děkuji za pozornost</a:t>
            </a:r>
            <a:endParaRPr lang="cs-CZ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0" y="2132856"/>
            <a:ext cx="7715200" cy="456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Motivace k řešení daného problému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Aktuálnost a originalita tématu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Rozšíření znalostí v daném oboru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Kladný vztah </a:t>
            </a:r>
            <a:r>
              <a:rPr lang="cs-CZ" dirty="0" smtClean="0"/>
              <a:t>k projekční </a:t>
            </a:r>
            <a:r>
              <a:rPr lang="cs-CZ" dirty="0" smtClean="0"/>
              <a:t>činnosti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5760640" cy="320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Zadání práce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cs-CZ" i="1" dirty="0" smtClean="0"/>
              <a:t>„Cílem </a:t>
            </a:r>
            <a:r>
              <a:rPr lang="cs-CZ" i="1" dirty="0"/>
              <a:t>diplomové práce je návrh </a:t>
            </a:r>
            <a:r>
              <a:rPr lang="cs-CZ" i="1" dirty="0" smtClean="0"/>
              <a:t>konkrétního architektonického </a:t>
            </a:r>
            <a:r>
              <a:rPr lang="cs-CZ" i="1" dirty="0"/>
              <a:t>a </a:t>
            </a:r>
            <a:r>
              <a:rPr lang="cs-CZ" i="1" dirty="0" smtClean="0"/>
              <a:t>stavebně – </a:t>
            </a:r>
            <a:r>
              <a:rPr lang="cs-CZ" i="1" dirty="0"/>
              <a:t>konstrukčního řešení objektu s nízkou spotřebou energie s </a:t>
            </a:r>
            <a:r>
              <a:rPr lang="cs-CZ" i="1" dirty="0" smtClean="0"/>
              <a:t>integrovanými prvky </a:t>
            </a:r>
            <a:r>
              <a:rPr lang="cs-CZ" i="1" dirty="0"/>
              <a:t>zeleně na fasádě a střeše objektu. Předpokládá se architektonická a </a:t>
            </a:r>
            <a:r>
              <a:rPr lang="cs-CZ" i="1" dirty="0" smtClean="0"/>
              <a:t>stavebně konstrukční </a:t>
            </a:r>
            <a:r>
              <a:rPr lang="cs-CZ" i="1" dirty="0"/>
              <a:t>studie spolu s výkresovou dokumentací ve stupni „</a:t>
            </a:r>
            <a:r>
              <a:rPr lang="cs-CZ" i="1" dirty="0" smtClean="0"/>
              <a:t>Projekt pro </a:t>
            </a:r>
            <a:r>
              <a:rPr lang="cs-CZ" i="1" dirty="0"/>
              <a:t>provádění stavby“ včetně vyřešení charakteristických detailů. </a:t>
            </a:r>
            <a:r>
              <a:rPr lang="cs-CZ" i="1" dirty="0" smtClean="0"/>
              <a:t>Nezbytnou částí </a:t>
            </a:r>
            <a:r>
              <a:rPr lang="cs-CZ" i="1" dirty="0"/>
              <a:t>diplomové práce je vyhodnocení a posouzení tepelně – technických </a:t>
            </a:r>
            <a:r>
              <a:rPr lang="cs-CZ" i="1" dirty="0" smtClean="0"/>
              <a:t>charakteristik </a:t>
            </a:r>
            <a:r>
              <a:rPr lang="pl-PL" i="1" dirty="0" smtClean="0"/>
              <a:t>navržených </a:t>
            </a:r>
            <a:r>
              <a:rPr lang="pl-PL" i="1" dirty="0"/>
              <a:t>konstrukcí i budovy jako celku</a:t>
            </a:r>
            <a:r>
              <a:rPr lang="pl-PL" i="1" dirty="0" smtClean="0"/>
              <a:t>.”</a:t>
            </a:r>
            <a:endParaRPr lang="cs-CZ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Metodika práce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Wingdings" pitchFamily="2" charset="2"/>
              <a:buChar char="Ø"/>
            </a:pPr>
            <a:endParaRPr lang="cs-CZ" dirty="0" smtClean="0"/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Metoda </a:t>
            </a:r>
            <a:r>
              <a:rPr lang="cs-CZ" dirty="0" smtClean="0"/>
              <a:t>shromažďování informací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Vyhlášky, normy, odborná literatura, technické listy</a:t>
            </a:r>
          </a:p>
          <a:p>
            <a:pPr lvl="1">
              <a:buFont typeface="Wingdings" pitchFamily="2" charset="2"/>
              <a:buChar char="Ø"/>
            </a:pPr>
            <a:endParaRPr lang="cs-CZ" i="1" dirty="0" smtClean="0"/>
          </a:p>
          <a:p>
            <a:pPr lvl="0">
              <a:buFont typeface="Wingdings" pitchFamily="2" charset="2"/>
              <a:buChar char="Ø"/>
            </a:pPr>
            <a:r>
              <a:rPr lang="cs-CZ" dirty="0"/>
              <a:t>Metoda </a:t>
            </a:r>
            <a:r>
              <a:rPr lang="cs-CZ" dirty="0" smtClean="0"/>
              <a:t>projekční</a:t>
            </a: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TEPLO </a:t>
            </a:r>
            <a:r>
              <a:rPr lang="cs-CZ" dirty="0" smtClean="0"/>
              <a:t>2017 EDU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ENERGIE 2016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err="1" smtClean="0"/>
              <a:t>ArchiCAD</a:t>
            </a:r>
            <a:r>
              <a:rPr lang="cs-CZ" dirty="0" smtClean="0"/>
              <a:t> 2018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err="1" smtClean="0"/>
              <a:t>AutoCAD</a:t>
            </a:r>
            <a:r>
              <a:rPr lang="cs-CZ" dirty="0" smtClean="0"/>
              <a:t> 2017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Teoretická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Typologie obytných budov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Požadavky na bytové stavby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Typologie budov pro osoby s omezenou pohyblivostí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Nízkoenergetické domy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Členění 					</a:t>
            </a:r>
            <a:r>
              <a:rPr lang="cs-CZ" sz="1400" dirty="0" smtClean="0"/>
              <a:t>Zdroj: </a:t>
            </a:r>
            <a:r>
              <a:rPr lang="cs-CZ" sz="1400" dirty="0" err="1" smtClean="0"/>
              <a:t>Tywoniak</a:t>
            </a:r>
            <a:r>
              <a:rPr lang="cs-CZ" sz="1400" dirty="0" smtClean="0"/>
              <a:t>, 2012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6" y="4221088"/>
            <a:ext cx="7482828" cy="229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Teoretická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Zelené střechy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Skladba</a:t>
            </a:r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marL="3657600" lvl="8" indent="0">
              <a:buNone/>
            </a:pPr>
            <a:r>
              <a:rPr lang="cs-CZ" dirty="0" smtClean="0"/>
              <a:t>		</a:t>
            </a:r>
            <a:r>
              <a:rPr lang="cs-CZ" sz="1400" dirty="0" smtClean="0"/>
              <a:t>Zdroj: Časopis stavebnictví</a:t>
            </a:r>
            <a:endParaRPr lang="cs-CZ" sz="14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8" name="Obrázek 7" descr="https://www.casopisstavebnictvi.cz/UserFiles/Image/2008/0810/49_jednoplast_tradi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21767"/>
            <a:ext cx="4824536" cy="383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Teoretická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cs-CZ" dirty="0" smtClean="0"/>
              <a:t>Výhody zelených střech: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Tepelná izolace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Ochrana izolačních materiálů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Protipožární a akustická ochrana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Snižuje prašnost prostředí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Zvlhčování vzduchu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Produkce kyslíku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Nevýhody zelených střech:</a:t>
            </a:r>
            <a:endParaRPr lang="cs-CZ" dirty="0"/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Vyšší cena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Nevhodné pro alergiky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Vznik biologického odpadu</a:t>
            </a:r>
          </a:p>
          <a:p>
            <a:pPr lvl="2">
              <a:buFont typeface="Wingdings" pitchFamily="2" charset="2"/>
              <a:buChar char="Ø"/>
            </a:pPr>
            <a:endParaRPr lang="cs-CZ" dirty="0"/>
          </a:p>
          <a:p>
            <a:pPr lvl="2">
              <a:buFont typeface="Wingdings" pitchFamily="2" charset="2"/>
              <a:buChar char="Ø"/>
            </a:pP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22033" cy="12033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Teoretická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část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Zelené fasády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Opadavé x stálezelené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Bez opory - </a:t>
            </a:r>
            <a:r>
              <a:rPr lang="cs-CZ" dirty="0" err="1" smtClean="0"/>
              <a:t>popínavky</a:t>
            </a:r>
            <a:endParaRPr lang="cs-CZ" dirty="0" smtClean="0"/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endParaRPr lang="cs-CZ" dirty="0" smtClean="0"/>
          </a:p>
          <a:p>
            <a:pPr lvl="1">
              <a:buFont typeface="Wingdings" pitchFamily="2" charset="2"/>
              <a:buChar char="Ø"/>
            </a:pPr>
            <a:endParaRPr lang="cs-CZ" sz="3200" dirty="0"/>
          </a:p>
          <a:p>
            <a:pPr marL="457200" lvl="1" indent="0">
              <a:buNone/>
            </a:pPr>
            <a:r>
              <a:rPr lang="cs-CZ" dirty="0" smtClean="0"/>
              <a:t>					</a:t>
            </a:r>
            <a:r>
              <a:rPr lang="cs-CZ" sz="1400" dirty="0" smtClean="0"/>
              <a:t>Zdroj: Popínavé rostliny</a:t>
            </a: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15" y="214290"/>
            <a:ext cx="1193403" cy="1203348"/>
          </a:xfrm>
          <a:prstGeom prst="rect">
            <a:avLst/>
          </a:prstGeom>
        </p:spPr>
      </p:pic>
      <p:pic>
        <p:nvPicPr>
          <p:cNvPr id="6" name="Obrázek 5" descr="http://files.popinave-rostliny.cz/200000034-df1b7e10f1/zelen%C3%A1-fas%C3%A1da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4032448" cy="3000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7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694</Words>
  <Application>Microsoft Office PowerPoint</Application>
  <PresentationFormat>Předvádění na obrazovce (4:3)</PresentationFormat>
  <Paragraphs>290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Motiv sady Office</vt:lpstr>
      <vt:lpstr>Návrh budovy s nízkou spotřebou energie s integrovanými prvky zeleně</vt:lpstr>
      <vt:lpstr>Obsah</vt:lpstr>
      <vt:lpstr>Motivace k řešení daného problému</vt:lpstr>
      <vt:lpstr>Zadání práce</vt:lpstr>
      <vt:lpstr>Metodika práce</vt:lpstr>
      <vt:lpstr>Teoretická část</vt:lpstr>
      <vt:lpstr>Teoretická část</vt:lpstr>
      <vt:lpstr>Teoretická část</vt:lpstr>
      <vt:lpstr>Teoretická část</vt:lpstr>
      <vt:lpstr>Teoretická část</vt:lpstr>
      <vt:lpstr>Teoretická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Aplikační část</vt:lpstr>
      <vt:lpstr>Závěrečné shrnutí</vt:lpstr>
      <vt:lpstr>Doplňující dotazy vedoucího práce</vt:lpstr>
      <vt:lpstr>Doplňující dotazy oponenta práce</vt:lpstr>
      <vt:lpstr>Doplňující dotazy oponenta práce</vt:lpstr>
      <vt:lpstr>Doplňující dotazy oponenta práce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Šindelová krytina na šikmé střeše z pohledu tradice a dneška</dc:title>
  <dc:creator>Vojtík</dc:creator>
  <cp:lastModifiedBy>Lukas Pecenka</cp:lastModifiedBy>
  <cp:revision>92</cp:revision>
  <dcterms:created xsi:type="dcterms:W3CDTF">2017-05-02T16:53:03Z</dcterms:created>
  <dcterms:modified xsi:type="dcterms:W3CDTF">2018-01-22T16:22:54Z</dcterms:modified>
</cp:coreProperties>
</file>