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7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257" r:id="rId2"/>
    <p:sldId id="358" r:id="rId3"/>
    <p:sldId id="362" r:id="rId4"/>
    <p:sldId id="363" r:id="rId5"/>
    <p:sldId id="365" r:id="rId6"/>
    <p:sldId id="366" r:id="rId7"/>
    <p:sldId id="367" r:id="rId8"/>
    <p:sldId id="368" r:id="rId9"/>
    <p:sldId id="369" r:id="rId10"/>
    <p:sldId id="371" r:id="rId11"/>
    <p:sldId id="370" r:id="rId12"/>
    <p:sldId id="372" r:id="rId13"/>
    <p:sldId id="375" r:id="rId14"/>
    <p:sldId id="374" r:id="rId15"/>
    <p:sldId id="376" r:id="rId16"/>
    <p:sldId id="377" r:id="rId17"/>
    <p:sldId id="380" r:id="rId18"/>
    <p:sldId id="373" r:id="rId19"/>
    <p:sldId id="381" r:id="rId20"/>
    <p:sldId id="382" r:id="rId21"/>
    <p:sldId id="383" r:id="rId22"/>
    <p:sldId id="389" r:id="rId23"/>
    <p:sldId id="386" r:id="rId24"/>
    <p:sldId id="384" r:id="rId25"/>
    <p:sldId id="387" r:id="rId26"/>
    <p:sldId id="388" r:id="rId27"/>
    <p:sldId id="360" r:id="rId28"/>
  </p:sldIdLst>
  <p:sldSz cx="12192000" cy="6858000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rešová Eva Ing." initials="JEI" lastIdx="1" clrIdx="0">
    <p:extLst/>
  </p:cmAuthor>
  <p:cmAuthor id="2" name="Maryška Lukáš" initials="ML" lastIdx="2" clrIdx="1">
    <p:extLst>
      <p:ext uri="{19B8F6BF-5375-455C-9EA6-DF929625EA0E}">
        <p15:presenceInfo xmlns:p15="http://schemas.microsoft.com/office/powerpoint/2012/main" userId="S-1-5-21-2921351312-3915436401-1399680201-36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5B8"/>
    <a:srgbClr val="7DBA00"/>
    <a:srgbClr val="08338F"/>
    <a:srgbClr val="006699"/>
    <a:srgbClr val="009900"/>
    <a:srgbClr val="3366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6457" autoAdjust="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0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6B40F774-BCB1-4975-8DF5-A8ED5A7AA566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325B7514-9ADA-4B8A-B0BF-CAF4F46664A2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FC2AA9E5-7C41-42A4-B771-FB61DF94D5F0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71011F95-C156-48CB-8A55-4ECA21DD350A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6D9B7A8E-C04F-4990-B5EC-E07CA768F574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2706DCEA-0946-4FB5-8334-8FA2BDCBF0AC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0EFC5C55-A13B-4C69-83AF-D548102ADF82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1FB41A83-6B2B-49BA-B4E1-66C7E895A033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4F364213-C1F4-4125-9F64-CCB32BC9F84C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EC67B9E6-99FB-47C7-B5FB-C424D6DD2F04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3FD16A91-64F6-436F-A2A7-5D27983F35B1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4649EED8-E36A-4F3F-8F2B-9FE8878C1BE7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71405E9D-490B-411A-8FBE-8AE0AC543C65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EA888E34-D4CE-4598-992D-32D79B64DAD8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079714AD-A570-4F4E-9950-3B90B5FA0B82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3CB2DAF4-B195-47AB-986D-12ED044B8052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AE60F64E-A89D-405C-8C81-B46A70C99C03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93C31DE3-CD40-4172-A197-C362DDB5357A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1367675E-F0B2-4EA8-8609-39E325E6F226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0D6A3AA2-D56E-48D5-A421-293BFC03225B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F29C07B3-AA82-4949-93CC-9ED4B5688821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897BD1FD-C34A-4EC0-9D82-3B90B81825CC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6A54FCBC-E012-4057-A01C-DE9BF8C1C791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094D798D-25DC-40C4-A062-7CE032EB4C88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9477960E-97CE-49D0-A91B-84C5F5244240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4B7B8C-9292-4703-AFEA-973C866F1A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0763AA-3957-4AC9-8517-C77499CBF1FF}" type="pres">
      <dgm:prSet presAssocID="{094B7B8C-9292-4703-AFEA-973C866F1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D67FFD10-B270-4CD8-BE33-C97A1DA85AC5}" type="presOf" srcId="{094B7B8C-9292-4703-AFEA-973C866F1A9A}" destId="{0C0763AA-3957-4AC9-8517-C77499CBF1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E3AABBCF-9A1C-4958-93D0-94F93E7033E7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7739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00D17E0A-9F17-4C44-8878-4FB55D94DE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619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6558A43A-BAFD-4D49-81B7-2DCFEDAE351D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7739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DA464252-4540-4A39-975E-207CED72A8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94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003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354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897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70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880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717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101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776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34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162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89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696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00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999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552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519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239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434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230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92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488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27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947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45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34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305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4252-4540-4A39-975E-207CED72A85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02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6CDF-6BE1-499D-8F1A-0C7399178751}" type="datetime1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www.technibel.cz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78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9327-9396-4BD2-B87A-8500ACFA2CFD}" type="datetime1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www.technibel.cz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2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5976-A231-44D4-A072-3817BFEC7F8A}" type="datetime1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www.technibel.cz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5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39AD-352C-4184-ADF7-E2A5448D2806}" type="datetime1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www.technibel.cz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0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3557-E0A8-443B-B9F7-A3DF76061754}" type="datetime1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www.technibel.cz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7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2078-A024-484A-9631-C9CA697FB044}" type="datetime1">
              <a:rPr lang="en-US" smtClean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www.technibel.cz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2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C762-6C90-4FF5-B70D-BE0EFA64BD04}" type="datetime1">
              <a:rPr lang="en-US" smtClean="0"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www.technibel.cz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8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5620-464B-45E3-A28C-CA2E8B2240D3}" type="datetime1">
              <a:rPr lang="en-US" smtClean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www.technibel.cz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2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09AE-40B5-422A-8D7C-963C60983A9B}" type="datetime1">
              <a:rPr lang="en-US" smtClean="0"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www.technibel.cz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8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F3E8EC-04DB-4252-BAC5-EB4BF8B5E99C}" type="datetime1">
              <a:rPr lang="en-US" smtClean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www.technibel.cz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1D04-594D-408D-A4F5-77F26C69118C}" type="datetime1">
              <a:rPr lang="en-US" smtClean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www.technibel.cz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7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196C0C8-82DB-44D1-9D3C-31AF28B02B4B}" type="datetime1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www.technibel.cz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94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24.jpg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8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9.xml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20.xml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21.xml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22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22.xml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23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23.xml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6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7950" y="5203065"/>
            <a:ext cx="10113645" cy="1157193"/>
          </a:xfrm>
        </p:spPr>
        <p:txBody>
          <a:bodyPr/>
          <a:lstStyle/>
          <a:p>
            <a:r>
              <a:rPr lang="cs-CZ" sz="2800" b="1" dirty="0" smtClean="0"/>
              <a:t>Autor diplomové práce: Bc. Lukáš Maryška</a:t>
            </a:r>
            <a:br>
              <a:rPr lang="cs-CZ" sz="2800" b="1" dirty="0" smtClean="0"/>
            </a:br>
            <a:r>
              <a:rPr lang="cs-CZ" sz="2800" b="1" dirty="0" smtClean="0"/>
              <a:t>Vedoucí diplomové práce: Ing. Jan Plachý, Ph.D.</a:t>
            </a:r>
            <a:br>
              <a:rPr lang="cs-CZ" sz="2800" b="1" dirty="0" smtClean="0"/>
            </a:br>
            <a:r>
              <a:rPr lang="cs-CZ" sz="2800" b="1" dirty="0" smtClean="0"/>
              <a:t>Oponent diplomové práce: Ing. Jan Čížek  </a:t>
            </a:r>
            <a:endParaRPr lang="cs-CZ" sz="28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sp>
        <p:nvSpPr>
          <p:cNvPr id="12" name="AutoShape 6" descr="Výsledek obrázku pro dřevostavba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89" y="168275"/>
            <a:ext cx="1095612" cy="86640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4"/>
          <a:srcRect t="5141" r="80375"/>
          <a:stretch/>
        </p:blipFill>
        <p:spPr>
          <a:xfrm>
            <a:off x="1" y="15240"/>
            <a:ext cx="1483360" cy="48956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5"/>
          <a:srcRect t="7397" b="10047"/>
          <a:stretch/>
        </p:blipFill>
        <p:spPr>
          <a:xfrm>
            <a:off x="9188350" y="25400"/>
            <a:ext cx="3003650" cy="4872077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3278435" y="3190884"/>
            <a:ext cx="4538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sz="4800" dirty="0" smtClean="0">
                <a:solidFill>
                  <a:schemeClr val="accent1">
                    <a:lumMod val="75000"/>
                  </a:schemeClr>
                </a:solidFill>
              </a:rPr>
              <a:t>Diplomová práce 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1483361" y="724086"/>
            <a:ext cx="8778239" cy="118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69" y="5512399"/>
            <a:ext cx="904875" cy="9048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906622" y="724086"/>
            <a:ext cx="8139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accent2"/>
                </a:solidFill>
              </a:rPr>
              <a:t>Betonová krytina na šikmé střeše z pohledu tradice a dneška</a:t>
            </a:r>
          </a:p>
        </p:txBody>
      </p:sp>
    </p:spTree>
    <p:extLst>
      <p:ext uri="{BB962C8B-B14F-4D97-AF65-F5344CB8AC3E}">
        <p14:creationId xmlns:p14="http://schemas.microsoft.com/office/powerpoint/2010/main" val="156372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296214"/>
            <a:ext cx="7565289" cy="983424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Názvosloví  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9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/>
          <p:nvPr/>
        </p:nvPicPr>
        <p:blipFill rotWithShape="1">
          <a:blip r:embed="rId10" cstate="print"/>
          <a:srcRect l="29987" t="21107" r="30725" b="6731"/>
          <a:stretch/>
        </p:blipFill>
        <p:spPr bwMode="auto">
          <a:xfrm>
            <a:off x="2789791" y="1504602"/>
            <a:ext cx="5272567" cy="4789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184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347730"/>
            <a:ext cx="7327756" cy="931908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Názvosloví  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89600" y="1736544"/>
            <a:ext cx="3459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Taška se zvýšenou vodní drážkou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9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5728677" y="1777610"/>
            <a:ext cx="3459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Taška se sníženou vodní drážkou  </a:t>
            </a:r>
          </a:p>
          <a:p>
            <a:endParaRPr lang="cs-CZ" sz="2000" dirty="0"/>
          </a:p>
        </p:txBody>
      </p:sp>
      <p:pic>
        <p:nvPicPr>
          <p:cNvPr id="19" name="obrázek 4" descr="C:\Users\Lukáč\Pictures\vodní drážka.jpg"/>
          <p:cNvPicPr/>
          <p:nvPr/>
        </p:nvPicPr>
        <p:blipFill>
          <a:blip r:embed="rId10" cstate="print"/>
          <a:srcRect r="48963"/>
          <a:stretch>
            <a:fillRect/>
          </a:stretch>
        </p:blipFill>
        <p:spPr bwMode="auto">
          <a:xfrm>
            <a:off x="5554859" y="2416852"/>
            <a:ext cx="3395958" cy="337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ázek 4" descr="C:\Users\Lukáč\Pictures\vodní drážka.jpg"/>
          <p:cNvPicPr/>
          <p:nvPr/>
        </p:nvPicPr>
        <p:blipFill>
          <a:blip r:embed="rId10" cstate="print"/>
          <a:srcRect l="56846" t="12727"/>
          <a:stretch>
            <a:fillRect/>
          </a:stretch>
        </p:blipFill>
        <p:spPr bwMode="auto">
          <a:xfrm>
            <a:off x="1623060" y="2416852"/>
            <a:ext cx="2872619" cy="371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166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283335"/>
            <a:ext cx="7565289" cy="996303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Aplikace krytiny na novostavbu  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9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0"/>
          <a:srcRect l="10125" t="19652" r="24437" b="12315"/>
          <a:stretch/>
        </p:blipFill>
        <p:spPr>
          <a:xfrm>
            <a:off x="1446839" y="1498744"/>
            <a:ext cx="797814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321972"/>
            <a:ext cx="7469424" cy="957666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Půdorys objektu 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9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0"/>
          <a:srcRect l="4500" t="16650" r="24437" b="7979"/>
          <a:stretch/>
        </p:blipFill>
        <p:spPr>
          <a:xfrm>
            <a:off x="1103939" y="1249669"/>
            <a:ext cx="8663940" cy="50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231820"/>
            <a:ext cx="7565289" cy="1047818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Půdorys krovu  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8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9"/>
          <a:srcRect l="4499" t="18319" r="26687" b="17650"/>
          <a:stretch/>
        </p:blipFill>
        <p:spPr>
          <a:xfrm>
            <a:off x="798730" y="1429731"/>
            <a:ext cx="8770547" cy="45884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296214"/>
            <a:ext cx="7565289" cy="983424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Půdorys střechy 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8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0"/>
          <a:srcRect l="6000" t="17984" r="33250" b="31658"/>
          <a:stretch/>
        </p:blipFill>
        <p:spPr>
          <a:xfrm>
            <a:off x="1037218" y="1550410"/>
            <a:ext cx="8556662" cy="398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244699"/>
            <a:ext cx="7565289" cy="1034939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Řezy objektu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8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0"/>
          <a:srcRect l="16125" t="26989" r="38500" b="15316"/>
          <a:stretch/>
        </p:blipFill>
        <p:spPr>
          <a:xfrm>
            <a:off x="1683467" y="1340578"/>
            <a:ext cx="6825522" cy="48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321972"/>
            <a:ext cx="7327756" cy="957666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Skladba střešního pláště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9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0"/>
          <a:srcRect l="17625" t="18318" r="38875" b="17318"/>
          <a:stretch/>
        </p:blipFill>
        <p:spPr>
          <a:xfrm>
            <a:off x="2398550" y="1591346"/>
            <a:ext cx="5303520" cy="44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321972"/>
            <a:ext cx="7327756" cy="957666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Zhodnocení skladby střešního pláště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8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" b="13594"/>
          <a:stretch/>
        </p:blipFill>
        <p:spPr bwMode="auto">
          <a:xfrm>
            <a:off x="711511" y="1531619"/>
            <a:ext cx="4281256" cy="4597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pic>
        <p:nvPicPr>
          <p:cNvPr id="23" name="Obrázek 22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5"/>
          <a:stretch/>
        </p:blipFill>
        <p:spPr>
          <a:xfrm>
            <a:off x="5318473" y="1463729"/>
            <a:ext cx="3869877" cy="45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270456"/>
            <a:ext cx="7386495" cy="1009182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Detail hřebene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8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0"/>
          <a:srcRect l="7875" t="26655" r="29125" b="7980"/>
          <a:stretch/>
        </p:blipFill>
        <p:spPr>
          <a:xfrm>
            <a:off x="1328596" y="1488281"/>
            <a:ext cx="768096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2328343" y="342686"/>
            <a:ext cx="6390335" cy="936952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Cíl práce 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97735" y="1996225"/>
            <a:ext cx="8873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Cílem práce je popsat historický vývoj krytiny z hlediska výroby a aplikace. Porovnat přednosti a nedostatky této krytiny ze zvolených hledisek. Vypracovat schéma rozhodovacího procesu při výběru krytiny pro šikmou střechu. Provést praktickou aplikaci výběru krytiny na vybranou konkrétní střechu a zpracovat projektovou dokumentaci se zaměřením na řešení detailů.</a:t>
            </a: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9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270456"/>
            <a:ext cx="7340190" cy="1009182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Detail komína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8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0"/>
          <a:srcRect l="11063" t="18318" r="30062" b="8980"/>
          <a:stretch/>
        </p:blipFill>
        <p:spPr>
          <a:xfrm>
            <a:off x="1348740" y="1257300"/>
            <a:ext cx="7178040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309093"/>
            <a:ext cx="7198967" cy="970545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Detail světlíku 1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8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0"/>
          <a:srcRect l="16874" t="17984" r="39251" b="6312"/>
          <a:stretch/>
        </p:blipFill>
        <p:spPr>
          <a:xfrm>
            <a:off x="2057400" y="1512852"/>
            <a:ext cx="5349240" cy="461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3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309093"/>
            <a:ext cx="7198967" cy="970545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Detail světlíku 2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8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9"/>
          <a:srcRect l="2957" t="18014" r="27430" b="7208"/>
          <a:stretch/>
        </p:blipFill>
        <p:spPr>
          <a:xfrm>
            <a:off x="360608" y="1236372"/>
            <a:ext cx="8487178" cy="512579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334851"/>
            <a:ext cx="7327756" cy="944787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Fotografie z realizace RD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8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0532" y="1883272"/>
            <a:ext cx="3715087" cy="4364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2055" y="1888463"/>
            <a:ext cx="3715087" cy="4359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524290" y="1425447"/>
            <a:ext cx="242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Nosná konstrukce krovu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82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296214"/>
            <a:ext cx="7565289" cy="983424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Fotografie z realizace RD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8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0429" y="1610114"/>
            <a:ext cx="2707921" cy="4537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7283" y="3515932"/>
            <a:ext cx="3606758" cy="2704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1456243" y="2159143"/>
            <a:ext cx="3136689" cy="2351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1683467" y="1712890"/>
            <a:ext cx="104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Světlík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795205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360608"/>
            <a:ext cx="7565289" cy="919030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Otázky vedoucího DP 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8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60583" y="1702045"/>
            <a:ext cx="604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Nakreslete základní typy krovů z hlediska podepření krokví. </a:t>
            </a:r>
          </a:p>
        </p:txBody>
      </p:sp>
    </p:spTree>
    <p:extLst>
      <p:ext uri="{BB962C8B-B14F-4D97-AF65-F5344CB8AC3E}">
        <p14:creationId xmlns:p14="http://schemas.microsoft.com/office/powerpoint/2010/main" val="1760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795205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386366"/>
            <a:ext cx="7565289" cy="893272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Otázky oponenta DP 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8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12268" y="1550386"/>
            <a:ext cx="84120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Co znamená požární odolnost ”</a:t>
            </a:r>
            <a:r>
              <a:rPr lang="cs-CZ" dirty="0" err="1"/>
              <a:t>Broof</a:t>
            </a:r>
            <a:r>
              <a:rPr lang="cs-CZ" dirty="0"/>
              <a:t>(t3)”, kdy musí být splněna a splňuje jí betonová střešní krytina?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Jakým </a:t>
            </a:r>
            <a:r>
              <a:rPr lang="cs-CZ" dirty="0"/>
              <a:t>účinkem působí na střešní krytinu zatížení větrem (dle ČSN EN 1991-1-4) při sklonu sedlové střechy 45° a jaký součinitel o tom při výpočtu dle výše uvedené normy rozhoduje?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Co </a:t>
            </a:r>
            <a:r>
              <a:rPr lang="cs-CZ" dirty="0"/>
              <a:t>je to ”vzpěradlo” a jaká je jeho funkce při návrhu klasického vaznicového krovu na velký rozpon? </a:t>
            </a:r>
          </a:p>
        </p:txBody>
      </p:sp>
    </p:spTree>
    <p:extLst>
      <p:ext uri="{BB962C8B-B14F-4D97-AF65-F5344CB8AC3E}">
        <p14:creationId xmlns:p14="http://schemas.microsoft.com/office/powerpoint/2010/main" val="3127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041966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2827377" y="1800777"/>
            <a:ext cx="6390335" cy="918185"/>
            <a:chOff x="0" y="748"/>
            <a:chExt cx="4990638" cy="765285"/>
          </a:xfrm>
          <a:solidFill>
            <a:srgbClr val="0575B8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575B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56826" y="116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575B8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Děkuji Vám za pozornost</a:t>
              </a:r>
              <a:endParaRPr lang="cs-CZ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8" name="Obráze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1111" y="3331287"/>
            <a:ext cx="2256511" cy="2256511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9"/>
          <a:srcRect t="5141" r="80375"/>
          <a:stretch/>
        </p:blipFill>
        <p:spPr>
          <a:xfrm>
            <a:off x="1" y="15240"/>
            <a:ext cx="1483360" cy="6321166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10"/>
          <a:srcRect l="-3430" t="4533" r="3430" b="12911"/>
          <a:stretch/>
        </p:blipFill>
        <p:spPr>
          <a:xfrm>
            <a:off x="9188350" y="25400"/>
            <a:ext cx="3003650" cy="631100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217712" y="1622738"/>
            <a:ext cx="1085387" cy="61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97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2328343" y="342686"/>
            <a:ext cx="6390335" cy="936952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Historie výroby  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97735" y="1996225"/>
            <a:ext cx="887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1844 – cementárna </a:t>
            </a:r>
            <a:r>
              <a:rPr lang="cs-CZ" sz="2000" dirty="0" err="1" smtClean="0"/>
              <a:t>Staudach</a:t>
            </a:r>
            <a:r>
              <a:rPr lang="cs-CZ" sz="2000" dirty="0" smtClean="0"/>
              <a:t> – továrník  </a:t>
            </a:r>
            <a:r>
              <a:rPr lang="cs-CZ" sz="2000" dirty="0" err="1" smtClean="0"/>
              <a:t>Adolph</a:t>
            </a:r>
            <a:r>
              <a:rPr lang="cs-CZ" sz="2000" dirty="0" smtClean="0"/>
              <a:t> </a:t>
            </a:r>
            <a:r>
              <a:rPr lang="cs-CZ" sz="2000" dirty="0" err="1" smtClean="0"/>
              <a:t>Kroher</a:t>
            </a:r>
            <a:endParaRPr lang="cs-CZ" sz="2000" dirty="0" smtClean="0"/>
          </a:p>
          <a:p>
            <a:r>
              <a:rPr lang="cs-CZ" sz="2000" dirty="0" smtClean="0"/>
              <a:t>1878 – </a:t>
            </a:r>
            <a:r>
              <a:rPr lang="cs-CZ" sz="2000" dirty="0" err="1" smtClean="0"/>
              <a:t>Kroherova</a:t>
            </a:r>
            <a:r>
              <a:rPr lang="cs-CZ" sz="2000" dirty="0" smtClean="0"/>
              <a:t> brožura </a:t>
            </a:r>
            <a:endParaRPr lang="cs-CZ" sz="2000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9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http://www.stavebnictvi3000.cz/obr/clanky/0504_18a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069" y="3024932"/>
            <a:ext cx="2380615" cy="3269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6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342686"/>
            <a:ext cx="7430787" cy="936952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Automatická výroba bet. tašky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97735" y="1996225"/>
            <a:ext cx="887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1895 – první automatická výroba v Anglii, firmou </a:t>
            </a:r>
            <a:r>
              <a:rPr lang="cs-CZ" sz="2000" dirty="0" err="1" smtClean="0"/>
              <a:t>Redland</a:t>
            </a:r>
            <a:r>
              <a:rPr lang="cs-CZ" sz="2000" dirty="0" smtClean="0"/>
              <a:t> </a:t>
            </a:r>
          </a:p>
          <a:p>
            <a:endParaRPr lang="cs-CZ" sz="2000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9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 descr="Braas Monier History: Automated production line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009" y="2767090"/>
            <a:ext cx="5850980" cy="3269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5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283335"/>
            <a:ext cx="7134573" cy="996303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Komplexní střešní systém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97735" y="1996225"/>
            <a:ext cx="8873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1945 – Rudolf H. </a:t>
            </a:r>
            <a:r>
              <a:rPr lang="cs-CZ" sz="2000" dirty="0" err="1" smtClean="0"/>
              <a:t>Braas</a:t>
            </a:r>
            <a:r>
              <a:rPr lang="cs-CZ" sz="2000" dirty="0" smtClean="0"/>
              <a:t> v závodě </a:t>
            </a:r>
            <a:r>
              <a:rPr lang="cs-CZ" sz="2000" dirty="0" err="1" smtClean="0"/>
              <a:t>Hausenstammu</a:t>
            </a:r>
            <a:r>
              <a:rPr lang="cs-CZ" sz="2000" dirty="0" smtClean="0"/>
              <a:t> u Frankfurtu. </a:t>
            </a:r>
          </a:p>
          <a:p>
            <a:r>
              <a:rPr lang="cs-CZ" sz="2000" dirty="0" smtClean="0"/>
              <a:t>1967 – Spojení firem </a:t>
            </a:r>
            <a:r>
              <a:rPr lang="cs-CZ" sz="2000" dirty="0" err="1" smtClean="0"/>
              <a:t>Braas</a:t>
            </a:r>
            <a:r>
              <a:rPr lang="cs-CZ" sz="2000" dirty="0" smtClean="0"/>
              <a:t> a </a:t>
            </a:r>
            <a:r>
              <a:rPr lang="cs-CZ" sz="2000" dirty="0" err="1" smtClean="0"/>
              <a:t>Maculan</a:t>
            </a:r>
            <a:r>
              <a:rPr lang="cs-CZ" sz="2000" dirty="0" smtClean="0"/>
              <a:t>, vznik společnosti </a:t>
            </a:r>
            <a:r>
              <a:rPr lang="cs-CZ" sz="2000" dirty="0" err="1" smtClean="0"/>
              <a:t>Bramac</a:t>
            </a:r>
            <a:r>
              <a:rPr lang="cs-CZ" sz="2000" dirty="0" smtClean="0"/>
              <a:t> </a:t>
            </a:r>
          </a:p>
          <a:p>
            <a:endParaRPr lang="cs-CZ" sz="2000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9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Braas Monier History: ad for Frankfurter Pfanne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92" y="2818634"/>
            <a:ext cx="4989502" cy="3503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6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270456"/>
            <a:ext cx="7327756" cy="1009182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Současná výroba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89600" y="1736544"/>
            <a:ext cx="8873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Schéma výroby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12 základních procesů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9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 descr="http://www.monier.co.uk/uploads/pics/CONCRETE_Process_72dpi_RGB_0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78" y="2416852"/>
            <a:ext cx="6532472" cy="3803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2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244699"/>
            <a:ext cx="7327756" cy="1034939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Výrobní linka 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89600" y="1736544"/>
            <a:ext cx="8873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2 výrobní pásy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Základní tašky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tvarovky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9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C:\Users\maryska\Desktop\Ing\DP\Výroba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70" y="2416852"/>
            <a:ext cx="6022676" cy="3642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5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309093"/>
            <a:ext cx="7327756" cy="970545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Výrobní linka 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89600" y="1736544"/>
            <a:ext cx="3459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Jednotlivé formy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9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5728677" y="1777610"/>
            <a:ext cx="3459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Detail nože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9" name="Obrázek 18" descr="C:\Users\maryska\Desktop\Ing\DP\Forma Betonpres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69" y="2400301"/>
            <a:ext cx="3441765" cy="297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C:\Users\maryska\Desktop\Ing\DP\detail nože betonpres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46" y="2357125"/>
            <a:ext cx="3520671" cy="2960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</a:t>
            </a:r>
            <a:r>
              <a:rPr lang="cs-CZ" dirty="0" err="1" smtClean="0"/>
              <a:t>vstecb</a:t>
            </a:r>
            <a:r>
              <a:rPr lang="en-US" dirty="0" smtClean="0"/>
              <a:t>.</a:t>
            </a:r>
            <a:r>
              <a:rPr lang="en-US" dirty="0" err="1" smtClean="0"/>
              <a:t>cz</a:t>
            </a:r>
            <a:endParaRPr lang="en-US" dirty="0"/>
          </a:p>
        </p:txBody>
      </p:sp>
      <p:graphicFrame>
        <p:nvGraphicFramePr>
          <p:cNvPr id="10" name="Zástupný symbol pro obsah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8680"/>
              </p:ext>
            </p:extLst>
          </p:nvPr>
        </p:nvGraphicFramePr>
        <p:xfrm>
          <a:off x="912269" y="1531619"/>
          <a:ext cx="10220552" cy="45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1623061" y="244699"/>
            <a:ext cx="7565289" cy="1034939"/>
            <a:chOff x="0" y="748"/>
            <a:chExt cx="4990638" cy="780927"/>
          </a:xfrm>
          <a:solidFill>
            <a:schemeClr val="accent2"/>
          </a:solidFill>
        </p:grpSpPr>
        <p:sp>
          <p:nvSpPr>
            <p:cNvPr id="16" name="Zaoblený obdélník 15"/>
            <p:cNvSpPr/>
            <p:nvPr/>
          </p:nvSpPr>
          <p:spPr>
            <a:xfrm>
              <a:off x="0" y="748"/>
              <a:ext cx="4990638" cy="76528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7358" y="38106"/>
              <a:ext cx="4876985" cy="74356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/>
              <a:r>
                <a:rPr lang="cs-CZ" sz="4000" b="1" dirty="0" smtClean="0">
                  <a:cs typeface="Arial" pitchFamily="34" charset="0"/>
                </a:rPr>
                <a:t>Výrobní linka </a:t>
              </a:r>
              <a:endParaRPr lang="cs-CZ" sz="4000" b="1" dirty="0">
                <a:cs typeface="Arial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05" y="5968841"/>
            <a:ext cx="651413" cy="65141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89600" y="1736544"/>
            <a:ext cx="3459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Zakládací komora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9"/>
          <a:srcRect t="7397" b="10047"/>
          <a:stretch/>
        </p:blipFill>
        <p:spPr>
          <a:xfrm>
            <a:off x="9188350" y="25400"/>
            <a:ext cx="3003650" cy="6285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50817" y="1279638"/>
            <a:ext cx="1313645" cy="80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5728677" y="1777610"/>
            <a:ext cx="3459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Zakládající stroj </a:t>
            </a:r>
          </a:p>
          <a:p>
            <a:endParaRPr lang="cs-CZ" sz="2000" dirty="0"/>
          </a:p>
        </p:txBody>
      </p:sp>
      <p:pic>
        <p:nvPicPr>
          <p:cNvPr id="14" name="Obrázek 13" descr="C:\Users\maryska\Desktop\Ing\DP\zakládací komora Betonpres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18" y="2492524"/>
            <a:ext cx="3478932" cy="298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ek 20" descr="C:\Users\maryska\Desktop\Ing\DP\zakládací stroj Betonpres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72" y="2512023"/>
            <a:ext cx="3234170" cy="2965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49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9240</TotalTime>
  <Words>408</Words>
  <Application>Microsoft Office PowerPoint</Application>
  <PresentationFormat>Širokoúhlá obrazovka</PresentationFormat>
  <Paragraphs>106</Paragraphs>
  <Slides>27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Retrospektiva</vt:lpstr>
      <vt:lpstr>Autor diplomové práce: Bc. Lukáš Maryška Vedoucí diplomové práce: Ing. Jan Plachý, Ph.D. Oponent diplomové práce: Ing. Jan Čížek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Maryška Lukáš</dc:creator>
  <cp:lastModifiedBy>Maryška Lukáš</cp:lastModifiedBy>
  <cp:revision>507</cp:revision>
  <cp:lastPrinted>2016-05-11T14:31:20Z</cp:lastPrinted>
  <dcterms:created xsi:type="dcterms:W3CDTF">2015-09-09T18:14:23Z</dcterms:created>
  <dcterms:modified xsi:type="dcterms:W3CDTF">2018-01-22T22:52:50Z</dcterms:modified>
</cp:coreProperties>
</file>