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74" r:id="rId14"/>
    <p:sldId id="266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D7E290-7C8D-4533-ABF6-0AE1E0EE14E8}" type="datetimeFigureOut">
              <a:rPr lang="cs-CZ" smtClean="0"/>
              <a:pPr/>
              <a:t>22. 1. 2018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A217DC7-82AC-492F-8110-F954DE1D67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E290-7C8D-4533-ABF6-0AE1E0EE14E8}" type="datetimeFigureOut">
              <a:rPr lang="cs-CZ" smtClean="0"/>
              <a:pPr/>
              <a:t>22. 1. 2018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DC7-82AC-492F-8110-F954DE1D67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E290-7C8D-4533-ABF6-0AE1E0EE14E8}" type="datetimeFigureOut">
              <a:rPr lang="cs-CZ" smtClean="0"/>
              <a:pPr/>
              <a:t>22. 1. 2018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DC7-82AC-492F-8110-F954DE1D67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E290-7C8D-4533-ABF6-0AE1E0EE14E8}" type="datetimeFigureOut">
              <a:rPr lang="cs-CZ" smtClean="0"/>
              <a:pPr/>
              <a:t>22. 1. 2018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DC7-82AC-492F-8110-F954DE1D67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8D7E290-7C8D-4533-ABF6-0AE1E0EE14E8}" type="datetimeFigureOut">
              <a:rPr lang="cs-CZ" smtClean="0"/>
              <a:pPr/>
              <a:t>22. 1. 2018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A217DC7-82AC-492F-8110-F954DE1D67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E290-7C8D-4533-ABF6-0AE1E0EE14E8}" type="datetimeFigureOut">
              <a:rPr lang="cs-CZ" smtClean="0"/>
              <a:pPr/>
              <a:t>22. 1. 2018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DC7-82AC-492F-8110-F954DE1D67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E290-7C8D-4533-ABF6-0AE1E0EE14E8}" type="datetimeFigureOut">
              <a:rPr lang="cs-CZ" smtClean="0"/>
              <a:pPr/>
              <a:t>22. 1. 2018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DC7-82AC-492F-8110-F954DE1D67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E290-7C8D-4533-ABF6-0AE1E0EE14E8}" type="datetimeFigureOut">
              <a:rPr lang="cs-CZ" smtClean="0"/>
              <a:pPr/>
              <a:t>22. 1. 2018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DC7-82AC-492F-8110-F954DE1D67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E290-7C8D-4533-ABF6-0AE1E0EE14E8}" type="datetimeFigureOut">
              <a:rPr lang="cs-CZ" smtClean="0"/>
              <a:pPr/>
              <a:t>22. 1. 2018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DC7-82AC-492F-8110-F954DE1D67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E290-7C8D-4533-ABF6-0AE1E0EE14E8}" type="datetimeFigureOut">
              <a:rPr lang="cs-CZ" smtClean="0"/>
              <a:pPr/>
              <a:t>22. 1. 2018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DC7-82AC-492F-8110-F954DE1D67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E290-7C8D-4533-ABF6-0AE1E0EE14E8}" type="datetimeFigureOut">
              <a:rPr lang="cs-CZ" smtClean="0"/>
              <a:pPr/>
              <a:t>22. 1. 2018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DC7-82AC-492F-8110-F954DE1D67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D7E290-7C8D-4533-ABF6-0AE1E0EE14E8}" type="datetimeFigureOut">
              <a:rPr lang="cs-CZ" smtClean="0"/>
              <a:pPr/>
              <a:t>22. 1. 2018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217DC7-82AC-492F-8110-F954DE1D67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 Projekt novostavby bytového domu v podrobnosti DPS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6858000" cy="14729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Autor diplomové práce:	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Bc. Lucie Svobodová</a:t>
            </a:r>
          </a:p>
          <a:p>
            <a:pPr algn="just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Vedoucí diplomové práce: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Ing. arch. Filip Landa </a:t>
            </a:r>
          </a:p>
          <a:p>
            <a:pPr algn="just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Oponent: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Ing. Tomáš Hrdlička</a:t>
            </a:r>
          </a:p>
          <a:p>
            <a:pPr algn="just"/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LEDEN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2018</a:t>
            </a:r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1835696" y="332656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Vysoká škola technická a ekonomická v Českých Budějovicích</a:t>
            </a:r>
            <a:endParaRPr lang="cs-CZ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539552" y="2132856"/>
            <a:ext cx="8245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OBHAJOBA DIPLOMOVÉ PRÁCE</a:t>
            </a:r>
            <a:endParaRPr lang="cs-CZ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2.NP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911" y="0"/>
            <a:ext cx="6312129" cy="624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160240" cy="563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668344" y="602128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 Vlastní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Konstrukční řešení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 smtClean="0"/>
              <a:t>Střecha: </a:t>
            </a:r>
          </a:p>
          <a:p>
            <a:pPr lvl="1"/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Jednoplášťová plochá se stabilizační vrstvou</a:t>
            </a:r>
          </a:p>
          <a:p>
            <a:r>
              <a:rPr lang="cs-CZ" sz="2400" dirty="0" smtClean="0"/>
              <a:t>Stropy: </a:t>
            </a:r>
          </a:p>
          <a:p>
            <a:pPr lvl="1"/>
            <a:r>
              <a:rPr lang="cs-CZ" dirty="0" smtClean="0"/>
              <a:t>ŽB deska </a:t>
            </a:r>
            <a:r>
              <a:rPr lang="cs-CZ" dirty="0" err="1" smtClean="0"/>
              <a:t>tl</a:t>
            </a:r>
            <a:r>
              <a:rPr lang="cs-CZ" dirty="0" smtClean="0"/>
              <a:t>. 250 mm</a:t>
            </a:r>
          </a:p>
          <a:p>
            <a:r>
              <a:rPr lang="cs-CZ" sz="2400" dirty="0" smtClean="0"/>
              <a:t>Obvodové stěny: </a:t>
            </a:r>
          </a:p>
          <a:p>
            <a:pPr lvl="1"/>
            <a:r>
              <a:rPr lang="cs-CZ" dirty="0" err="1" smtClean="0"/>
              <a:t>Porotherm</a:t>
            </a:r>
            <a:r>
              <a:rPr lang="cs-CZ" dirty="0" smtClean="0"/>
              <a:t> 30 </a:t>
            </a:r>
            <a:r>
              <a:rPr lang="cs-CZ" dirty="0" err="1" smtClean="0"/>
              <a:t>profi</a:t>
            </a:r>
            <a:r>
              <a:rPr lang="cs-CZ" dirty="0" smtClean="0"/>
              <a:t> a TI vrstva z MW </a:t>
            </a:r>
            <a:r>
              <a:rPr lang="cs-CZ" dirty="0" err="1" smtClean="0"/>
              <a:t>Isover</a:t>
            </a:r>
            <a:r>
              <a:rPr lang="cs-CZ" dirty="0" smtClean="0"/>
              <a:t> TF </a:t>
            </a:r>
            <a:r>
              <a:rPr lang="cs-CZ" dirty="0" err="1" smtClean="0"/>
              <a:t>profi</a:t>
            </a:r>
            <a:r>
              <a:rPr lang="cs-CZ" dirty="0" smtClean="0"/>
              <a:t>, </a:t>
            </a:r>
            <a:r>
              <a:rPr lang="cs-CZ" dirty="0" err="1" smtClean="0"/>
              <a:t>tl</a:t>
            </a:r>
            <a:r>
              <a:rPr lang="cs-CZ" dirty="0" smtClean="0"/>
              <a:t>. 150mm</a:t>
            </a:r>
          </a:p>
          <a:p>
            <a:r>
              <a:rPr lang="cs-CZ" sz="2400" dirty="0" smtClean="0"/>
              <a:t>Vnitřní nosné zdivo: </a:t>
            </a:r>
          </a:p>
          <a:p>
            <a:pPr lvl="1"/>
            <a:r>
              <a:rPr lang="cs-CZ" dirty="0" err="1" smtClean="0"/>
              <a:t>Porotherm</a:t>
            </a:r>
            <a:r>
              <a:rPr lang="cs-CZ" dirty="0" smtClean="0"/>
              <a:t> AKU </a:t>
            </a:r>
            <a:r>
              <a:rPr lang="cs-CZ" dirty="0" err="1" smtClean="0"/>
              <a:t>tl</a:t>
            </a:r>
            <a:r>
              <a:rPr lang="cs-CZ" dirty="0" smtClean="0"/>
              <a:t>. 300mm</a:t>
            </a:r>
          </a:p>
          <a:p>
            <a:r>
              <a:rPr lang="cs-CZ" sz="2400" dirty="0" smtClean="0"/>
              <a:t>Základy: </a:t>
            </a:r>
          </a:p>
          <a:p>
            <a:pPr lvl="1"/>
            <a:r>
              <a:rPr lang="cs-CZ" dirty="0" smtClean="0"/>
              <a:t>Betonové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Technické řešení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Vytápění: podlahové, radiátory, konvektory</a:t>
            </a:r>
          </a:p>
          <a:p>
            <a:r>
              <a:rPr lang="cs-CZ" sz="2400" dirty="0" smtClean="0"/>
              <a:t>Kanalizace: oddílná kanalizace </a:t>
            </a:r>
          </a:p>
          <a:p>
            <a:r>
              <a:rPr lang="cs-CZ" sz="2400" dirty="0" smtClean="0"/>
              <a:t>Vodovod</a:t>
            </a:r>
          </a:p>
          <a:p>
            <a:r>
              <a:rPr lang="cs-CZ" sz="2400" dirty="0" smtClean="0"/>
              <a:t>Plyn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340768"/>
            <a:ext cx="2267744" cy="22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36864"/>
            <a:ext cx="2194242" cy="280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492896"/>
            <a:ext cx="2160240" cy="2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308304" y="587727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 Vlastní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Požární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 smtClean="0"/>
              <a:t>Vnější hydrant</a:t>
            </a:r>
          </a:p>
          <a:p>
            <a:r>
              <a:rPr lang="cs-CZ" sz="2400" dirty="0" smtClean="0"/>
              <a:t>Hasící přístroje </a:t>
            </a:r>
          </a:p>
          <a:p>
            <a:r>
              <a:rPr lang="cs-CZ" sz="2400" dirty="0" smtClean="0"/>
              <a:t>Hadicový systém</a:t>
            </a:r>
          </a:p>
          <a:p>
            <a:r>
              <a:rPr lang="cs-CZ" sz="2400" dirty="0" smtClean="0"/>
              <a:t>Autonomní detekce</a:t>
            </a:r>
          </a:p>
          <a:p>
            <a:r>
              <a:rPr lang="cs-CZ" sz="2400" dirty="0" smtClean="0"/>
              <a:t>Nouzové osvětlení</a:t>
            </a:r>
          </a:p>
          <a:p>
            <a:r>
              <a:rPr lang="cs-CZ" sz="2400" dirty="0" smtClean="0"/>
              <a:t>Chráněná úniková cesta – schodiště</a:t>
            </a:r>
          </a:p>
          <a:p>
            <a:r>
              <a:rPr lang="cs-CZ" sz="2400" dirty="0" smtClean="0"/>
              <a:t>Každý byt a šachta samostatný požární úsek</a:t>
            </a:r>
          </a:p>
          <a:p>
            <a:r>
              <a:rPr lang="cs-CZ" sz="2400" dirty="0" smtClean="0"/>
              <a:t>Zateplení objektu z MW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ucie\Desktop\3_semestr\Diplomka\situace 2.jpg"/>
          <p:cNvPicPr>
            <a:picLocks noChangeAspect="1" noChangeArrowheads="1"/>
          </p:cNvPicPr>
          <p:nvPr/>
        </p:nvPicPr>
        <p:blipFill>
          <a:blip r:embed="rId2" cstate="print"/>
          <a:srcRect t="16596" r="13567" b="11167"/>
          <a:stretch>
            <a:fillRect/>
          </a:stretch>
        </p:blipFill>
        <p:spPr bwMode="auto">
          <a:xfrm>
            <a:off x="0" y="692696"/>
            <a:ext cx="8964488" cy="56191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Vizualizace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08304" y="594928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 Vlastní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Vizualizace</a:t>
            </a:r>
            <a:endParaRPr lang="cs-CZ" dirty="0"/>
          </a:p>
        </p:txBody>
      </p:sp>
      <p:pic>
        <p:nvPicPr>
          <p:cNvPr id="4" name="Picture 3" descr="C:\Users\Lucie\Desktop\3_semestr\Diplomka\3D model.JPG"/>
          <p:cNvPicPr>
            <a:picLocks noChangeAspect="1" noChangeArrowheads="1"/>
          </p:cNvPicPr>
          <p:nvPr/>
        </p:nvPicPr>
        <p:blipFill>
          <a:blip r:embed="rId2" cstate="print"/>
          <a:srcRect l="3454" t="5221" r="6495" b="11250"/>
          <a:stretch>
            <a:fillRect/>
          </a:stretch>
        </p:blipFill>
        <p:spPr bwMode="auto">
          <a:xfrm>
            <a:off x="1187624" y="3933056"/>
            <a:ext cx="5184576" cy="2439800"/>
          </a:xfrm>
          <a:prstGeom prst="rect">
            <a:avLst/>
          </a:prstGeom>
          <a:noFill/>
        </p:spPr>
      </p:pic>
      <p:pic>
        <p:nvPicPr>
          <p:cNvPr id="5" name="Picture 4" descr="C:\Users\Lucie\Desktop\3_semestr\Diplomka\3D-2.JPG"/>
          <p:cNvPicPr>
            <a:picLocks noChangeAspect="1" noChangeArrowheads="1"/>
          </p:cNvPicPr>
          <p:nvPr/>
        </p:nvPicPr>
        <p:blipFill>
          <a:blip r:embed="rId3" cstate="print"/>
          <a:srcRect l="16922" t="7895" b="7895"/>
          <a:stretch>
            <a:fillRect/>
          </a:stretch>
        </p:blipFill>
        <p:spPr bwMode="auto">
          <a:xfrm>
            <a:off x="0" y="1124744"/>
            <a:ext cx="4918172" cy="2304255"/>
          </a:xfrm>
          <a:prstGeom prst="rect">
            <a:avLst/>
          </a:prstGeom>
          <a:noFill/>
        </p:spPr>
      </p:pic>
      <p:pic>
        <p:nvPicPr>
          <p:cNvPr id="7" name="Picture 2" descr="C:\Users\Lucie\Desktop\3_semestr\Diplomka\3dečko.jpg"/>
          <p:cNvPicPr>
            <a:picLocks noChangeAspect="1" noChangeArrowheads="1"/>
          </p:cNvPicPr>
          <p:nvPr/>
        </p:nvPicPr>
        <p:blipFill>
          <a:blip r:embed="rId4" cstate="print"/>
          <a:srcRect l="17960" r="11197" b="9527"/>
          <a:stretch>
            <a:fillRect/>
          </a:stretch>
        </p:blipFill>
        <p:spPr bwMode="auto">
          <a:xfrm>
            <a:off x="5148064" y="1268760"/>
            <a:ext cx="3608872" cy="259228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308304" y="594928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 Vlastní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 err="1" smtClean="0"/>
              <a:t>Architektonicko</a:t>
            </a:r>
            <a:r>
              <a:rPr lang="cs-CZ" sz="2400" dirty="0" smtClean="0"/>
              <a:t> – stavební část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400" dirty="0" smtClean="0"/>
              <a:t>✓</a:t>
            </a:r>
          </a:p>
          <a:p>
            <a:r>
              <a:rPr lang="cs-CZ" sz="2400" dirty="0" smtClean="0"/>
              <a:t>Stavebně </a:t>
            </a:r>
            <a:r>
              <a:rPr lang="cs-CZ" sz="2400" dirty="0" smtClean="0"/>
              <a:t>konstrukční část </a:t>
            </a:r>
            <a:r>
              <a:rPr lang="cs-CZ" sz="2400" dirty="0" smtClean="0"/>
              <a:t>✓</a:t>
            </a:r>
          </a:p>
          <a:p>
            <a:r>
              <a:rPr lang="cs-CZ" sz="2400" dirty="0" smtClean="0"/>
              <a:t>Požárně </a:t>
            </a:r>
            <a:r>
              <a:rPr lang="cs-CZ" sz="2400" dirty="0" smtClean="0"/>
              <a:t>bezpečnostní řešení ✓</a:t>
            </a:r>
          </a:p>
          <a:p>
            <a:r>
              <a:rPr lang="cs-CZ" sz="2400" dirty="0" smtClean="0"/>
              <a:t>Technika prostředí staveb ✓</a:t>
            </a:r>
          </a:p>
          <a:p>
            <a:endParaRPr lang="cs-CZ" dirty="0" smtClean="0"/>
          </a:p>
          <a:p>
            <a:pPr lvl="1">
              <a:buFont typeface="Wingdings" pitchFamily="2" charset="2"/>
              <a:buChar char="Ø"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Cíl práce byl splněn</a:t>
            </a:r>
          </a:p>
          <a:p>
            <a:pPr lvl="1">
              <a:buNone/>
            </a:pP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Doplňující otázky od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 jakého důvodu jsou navrženy takto velkorysé komunikační prostory (1.33, 2.33 a 3.33 - chybně zapsáno) ? </a:t>
            </a:r>
          </a:p>
          <a:p>
            <a:endParaRPr lang="cs-CZ" sz="2400" dirty="0" smtClean="0"/>
          </a:p>
          <a:p>
            <a:r>
              <a:rPr lang="cs-CZ" sz="2400" dirty="0" smtClean="0"/>
              <a:t>Z jakého důvodu je ve skladbě R1 použita PE folie </a:t>
            </a:r>
            <a:r>
              <a:rPr lang="cs-CZ" sz="2400" dirty="0" err="1" smtClean="0"/>
              <a:t>tl</a:t>
            </a:r>
            <a:r>
              <a:rPr lang="cs-CZ" sz="2400" dirty="0" smtClean="0"/>
              <a:t>. 4mm, což není běžný materiál pro užití jako </a:t>
            </a:r>
            <a:r>
              <a:rPr lang="cs-CZ" sz="2400" dirty="0" err="1" smtClean="0"/>
              <a:t>parozábrana</a:t>
            </a:r>
            <a:r>
              <a:rPr lang="cs-CZ" sz="2400" dirty="0" smtClean="0"/>
              <a:t>. Současně studentka používá doplňky (např. střešní vpusť) s bitumenovou manžetou - jak by bylo zajištěno napojení těchto dvou materiálů?</a:t>
            </a:r>
          </a:p>
          <a:p>
            <a:endParaRPr lang="cs-CZ" sz="2400" dirty="0" smtClean="0"/>
          </a:p>
          <a:p>
            <a:r>
              <a:rPr lang="cs-CZ" sz="2400" dirty="0" smtClean="0"/>
              <a:t>Nezvažovala autorka využít instalaci střešního záchytného zařízení - pro bezpečný pohyb údržby?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 txBox="1">
            <a:spLocks/>
          </p:cNvSpPr>
          <p:nvPr/>
        </p:nvSpPr>
        <p:spPr>
          <a:xfrm>
            <a:off x="0" y="2996952"/>
            <a:ext cx="9144000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339752" y="3212976"/>
            <a:ext cx="4586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Děkuji za pozornost.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Výběr tématu</a:t>
            </a:r>
          </a:p>
          <a:p>
            <a:r>
              <a:rPr lang="cs-CZ" sz="2400" dirty="0" smtClean="0"/>
              <a:t>Cíl práce</a:t>
            </a:r>
          </a:p>
          <a:p>
            <a:r>
              <a:rPr lang="cs-CZ" sz="2400" dirty="0" smtClean="0"/>
              <a:t>Umístění</a:t>
            </a:r>
          </a:p>
          <a:p>
            <a:r>
              <a:rPr lang="cs-CZ" sz="2400" dirty="0" smtClean="0"/>
              <a:t>Urbanistický návrh </a:t>
            </a:r>
          </a:p>
          <a:p>
            <a:r>
              <a:rPr lang="cs-CZ" sz="2400" dirty="0" smtClean="0"/>
              <a:t>Dispozice</a:t>
            </a:r>
          </a:p>
          <a:p>
            <a:r>
              <a:rPr lang="cs-CZ" sz="2400" dirty="0" smtClean="0"/>
              <a:t>Konstrukční řešení</a:t>
            </a:r>
          </a:p>
          <a:p>
            <a:r>
              <a:rPr lang="cs-CZ" sz="2400" dirty="0" smtClean="0"/>
              <a:t>Technické řešení</a:t>
            </a:r>
          </a:p>
          <a:p>
            <a:r>
              <a:rPr lang="cs-CZ" sz="2400" dirty="0" smtClean="0"/>
              <a:t>Požární řešení</a:t>
            </a:r>
          </a:p>
          <a:p>
            <a:r>
              <a:rPr lang="cs-CZ" sz="2400" dirty="0" smtClean="0"/>
              <a:t>Vizualizace</a:t>
            </a:r>
          </a:p>
          <a:p>
            <a:r>
              <a:rPr lang="cs-CZ" sz="2400" dirty="0" smtClean="0"/>
              <a:t>Shrnutí</a:t>
            </a:r>
          </a:p>
          <a:p>
            <a:r>
              <a:rPr lang="cs-CZ" sz="2400" dirty="0" smtClean="0"/>
              <a:t>Doplňující otázky od oponenta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Výběr tématu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Zájem o dané téma</a:t>
            </a:r>
          </a:p>
          <a:p>
            <a:r>
              <a:rPr lang="cs-CZ" sz="2400" dirty="0" smtClean="0"/>
              <a:t>Vytvoření většího objektu s návrhem celkové situace </a:t>
            </a:r>
          </a:p>
        </p:txBody>
      </p:sp>
      <p:pic>
        <p:nvPicPr>
          <p:cNvPr id="1026" name="Picture 2" descr="C:\Users\Lucie\Desktop\3_semestr\Diplomka\NÁKRES 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4681691" cy="31381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331640" y="58052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 Vlastní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 smtClean="0"/>
              <a:t>Vypracování architektonické studie stavby </a:t>
            </a:r>
          </a:p>
          <a:p>
            <a:r>
              <a:rPr lang="cs-CZ" sz="2400" dirty="0" smtClean="0"/>
              <a:t>Bytový nebo polyfunkční dům ve vybrané lokalitě</a:t>
            </a:r>
          </a:p>
          <a:p>
            <a:r>
              <a:rPr lang="cs-CZ" sz="2400" dirty="0" smtClean="0"/>
              <a:t>Rozpracování do projektové dokumentace dle vyhlášky č. 499/2006 Sb. § 3 v částech D.1.1 až D.1.4 a v rozsahu vymezeném vedoucím práce: požárně bezpečnostní řešení a výkresy TZB ve schematické podrobnosti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Umístění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 smtClean="0"/>
              <a:t>V Třebíčí za sídlištěm Hájek</a:t>
            </a:r>
          </a:p>
          <a:p>
            <a:r>
              <a:rPr lang="cs-CZ" sz="2400" dirty="0" smtClean="0"/>
              <a:t>Severní část města 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7252"/>
          <a:stretch>
            <a:fillRect/>
          </a:stretch>
        </p:blipFill>
        <p:spPr bwMode="auto">
          <a:xfrm rot="10800000" flipH="1">
            <a:off x="3275856" y="2060848"/>
            <a:ext cx="5257914" cy="388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03848" y="594928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 </a:t>
            </a:r>
            <a:r>
              <a:rPr lang="cs-CZ" sz="1400" dirty="0" err="1" smtClean="0"/>
              <a:t>Google</a:t>
            </a:r>
            <a:r>
              <a:rPr lang="cs-CZ" sz="1400" dirty="0" smtClean="0"/>
              <a:t> mapy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Lucie\Desktop\3_semestr\Diplomka\SITUACE 4.JPG"/>
          <p:cNvPicPr>
            <a:picLocks noChangeAspect="1" noChangeArrowheads="1"/>
          </p:cNvPicPr>
          <p:nvPr/>
        </p:nvPicPr>
        <p:blipFill>
          <a:blip r:embed="rId2" cstate="print"/>
          <a:srcRect r="9115"/>
          <a:stretch>
            <a:fillRect/>
          </a:stretch>
        </p:blipFill>
        <p:spPr bwMode="auto">
          <a:xfrm>
            <a:off x="4067944" y="764704"/>
            <a:ext cx="4826266" cy="52411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Umístění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034680" cy="1993776"/>
          </a:xfrm>
        </p:spPr>
        <p:txBody>
          <a:bodyPr>
            <a:normAutofit/>
          </a:bodyPr>
          <a:lstStyle/>
          <a:p>
            <a:r>
              <a:rPr lang="cs-CZ" dirty="0" smtClean="0"/>
              <a:t>Území převážně rovinaté</a:t>
            </a:r>
          </a:p>
          <a:p>
            <a:r>
              <a:rPr lang="cs-CZ" dirty="0" smtClean="0"/>
              <a:t>Výstavba rozdělena na dvě etapy</a:t>
            </a:r>
          </a:p>
          <a:p>
            <a:endParaRPr lang="cs-CZ" dirty="0"/>
          </a:p>
        </p:txBody>
      </p:sp>
      <p:pic>
        <p:nvPicPr>
          <p:cNvPr id="5" name="Picture 7" descr="C:\Users\Lucie\Desktop\3_semestr\Diplomka\FOTO.JPG"/>
          <p:cNvPicPr>
            <a:picLocks noChangeAspect="1" noChangeArrowheads="1"/>
          </p:cNvPicPr>
          <p:nvPr/>
        </p:nvPicPr>
        <p:blipFill>
          <a:blip r:embed="rId3" cstate="print"/>
          <a:srcRect l="1117"/>
          <a:stretch>
            <a:fillRect/>
          </a:stretch>
        </p:blipFill>
        <p:spPr bwMode="auto">
          <a:xfrm>
            <a:off x="539552" y="2996952"/>
            <a:ext cx="3349495" cy="285293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95536" y="587727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 </a:t>
            </a:r>
            <a:r>
              <a:rPr lang="cs-CZ" sz="1400" dirty="0" err="1" smtClean="0"/>
              <a:t>Google</a:t>
            </a:r>
            <a:r>
              <a:rPr lang="cs-CZ" sz="1400" dirty="0" smtClean="0"/>
              <a:t> mapy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96336" y="602128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 Vlastní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ucie\Desktop\3_semestr\Diplomka\ZPEVNĚNÉ PLOC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416824" cy="545015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02832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b="1" dirty="0" smtClean="0"/>
              <a:t>Urbanistický návrh 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72200" y="602128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 Vlastní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Údaje o stavbě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49377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Zastavěná plocha jednoho objektu:			588,06 m2</a:t>
            </a:r>
          </a:p>
          <a:p>
            <a:r>
              <a:rPr lang="cs-CZ" sz="2400" dirty="0" smtClean="0"/>
              <a:t>Zastavěná plocha všech 9 objektů:			5292,54 m2</a:t>
            </a:r>
          </a:p>
          <a:p>
            <a:r>
              <a:rPr lang="cs-CZ" sz="2400" dirty="0" smtClean="0"/>
              <a:t>Obestavěný prostor:				6080,54 m3</a:t>
            </a:r>
          </a:p>
          <a:p>
            <a:r>
              <a:rPr lang="cs-CZ" sz="2400" dirty="0" smtClean="0"/>
              <a:t>Zpevněné povrchy (parkoviště a cesty):		12201,24 m2</a:t>
            </a:r>
          </a:p>
          <a:p>
            <a:r>
              <a:rPr lang="cs-CZ" sz="2400" dirty="0" smtClean="0"/>
              <a:t>Zelené plochy: 					13508,81 m2</a:t>
            </a:r>
          </a:p>
          <a:p>
            <a:r>
              <a:rPr lang="cs-CZ" sz="2400" dirty="0" smtClean="0"/>
              <a:t>Počet bytových jednotek v jednom objektu: 	8 (3+KK)</a:t>
            </a:r>
          </a:p>
          <a:p>
            <a:r>
              <a:rPr lang="cs-CZ" sz="2400" dirty="0" smtClean="0"/>
              <a:t>Počet podlaží:					3</a:t>
            </a:r>
          </a:p>
          <a:p>
            <a:r>
              <a:rPr lang="cs-CZ" sz="2400" dirty="0" smtClean="0"/>
              <a:t>Počet trvalých osob:				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1.NP</a:t>
            </a:r>
            <a:endParaRPr lang="cs-CZ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6106914" cy="609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2769839" cy="518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308304" y="602128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 Vlastní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1631</TotalTime>
  <Words>367</Words>
  <Application>Microsoft Office PowerPoint</Application>
  <PresentationFormat>Předvádění na obrazovce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Původ</vt:lpstr>
      <vt:lpstr> Projekt novostavby bytového domu v podrobnosti DPS </vt:lpstr>
      <vt:lpstr>Obsah</vt:lpstr>
      <vt:lpstr>Výběr tématu</vt:lpstr>
      <vt:lpstr>Cíl práce</vt:lpstr>
      <vt:lpstr>Umístění</vt:lpstr>
      <vt:lpstr>Umístění</vt:lpstr>
      <vt:lpstr>Urbanistický návrh </vt:lpstr>
      <vt:lpstr>Údaje o stavbě</vt:lpstr>
      <vt:lpstr>1.NP</vt:lpstr>
      <vt:lpstr>2.NP</vt:lpstr>
      <vt:lpstr>Konstrukční řešení</vt:lpstr>
      <vt:lpstr>Technické řešení</vt:lpstr>
      <vt:lpstr>Požární řešení</vt:lpstr>
      <vt:lpstr>Vizualizace</vt:lpstr>
      <vt:lpstr>Vizualizace</vt:lpstr>
      <vt:lpstr>Shrnutí</vt:lpstr>
      <vt:lpstr>Doplňující otázky od oponenta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novostavby bytového domu v podrobnosti DPS</dc:title>
  <dc:creator>Lucie</dc:creator>
  <cp:lastModifiedBy>Lucie</cp:lastModifiedBy>
  <cp:revision>83</cp:revision>
  <dcterms:created xsi:type="dcterms:W3CDTF">2018-01-13T15:59:34Z</dcterms:created>
  <dcterms:modified xsi:type="dcterms:W3CDTF">2018-01-22T21:34:16Z</dcterms:modified>
</cp:coreProperties>
</file>