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4166" r:id="rId2"/>
    <p:sldMasterId id="2147484541" r:id="rId3"/>
  </p:sldMasterIdLst>
  <p:sldIdLst>
    <p:sldId id="258" r:id="rId4"/>
    <p:sldId id="257" r:id="rId5"/>
    <p:sldId id="260" r:id="rId6"/>
    <p:sldId id="261" r:id="rId7"/>
    <p:sldId id="262" r:id="rId8"/>
    <p:sldId id="263" r:id="rId9"/>
    <p:sldId id="265" r:id="rId10"/>
    <p:sldId id="264" r:id="rId11"/>
    <p:sldId id="277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2" y="10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32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41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95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4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778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64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00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8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73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37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6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916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036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181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331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4620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758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43126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607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843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406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57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633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59374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5965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374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64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8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1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0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83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58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56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3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03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C6D9AA3-E741-461A-844D-D13ED10BBF12}" type="datetimeFigureOut">
              <a:rPr lang="cs-CZ" smtClean="0"/>
              <a:t>22.01.2018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A233DF8-1352-4696-AE25-8F1367CFDF5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895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pjlAtHtwKrYbH_vfjXeqsA/video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D14417B-5224-41D8-99CC-ED01C45B1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6F9E0AE-F9F9-4420-8AE8-4753D9DCD37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1AD800DF-360A-4ACC-B091-3A73801475DE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Vysoká škola technická a ekonomická v Českých Budějovicích</a:t>
            </a:r>
          </a:p>
          <a:p>
            <a:pPr algn="just"/>
            <a:r>
              <a:rPr lang="cs-CZ" sz="1900" dirty="0">
                <a:latin typeface="Arial Narrow" panose="020B0506020202030204" pitchFamily="34" charset="0"/>
              </a:rPr>
              <a:t>Ústav </a:t>
            </a:r>
            <a:r>
              <a:rPr lang="cs-CZ" sz="1900" dirty="0" err="1">
                <a:latin typeface="Arial Narrow" panose="020B0506020202030204" pitchFamily="34" charset="0"/>
              </a:rPr>
              <a:t>technicko</a:t>
            </a:r>
            <a:r>
              <a:rPr lang="cs-CZ" sz="1900" dirty="0">
                <a:latin typeface="Arial Narrow" panose="020B0506020202030204" pitchFamily="34" charset="0"/>
              </a:rPr>
              <a:t> - technologický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0EE18E4-97EF-4026-91D2-8D98EE9F9D08}"/>
              </a:ext>
            </a:extLst>
          </p:cNvPr>
          <p:cNvSpPr/>
          <p:nvPr/>
        </p:nvSpPr>
        <p:spPr>
          <a:xfrm>
            <a:off x="570452" y="1732535"/>
            <a:ext cx="85987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latin typeface="Arial Narrow" panose="020B0506020202030204" pitchFamily="34" charset="0"/>
                <a:cs typeface="Arial" panose="020B060402020202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490A89D-75E9-4DC6-9C02-7BBF0C738A17}"/>
              </a:ext>
            </a:extLst>
          </p:cNvPr>
          <p:cNvSpPr/>
          <p:nvPr/>
        </p:nvSpPr>
        <p:spPr>
          <a:xfrm>
            <a:off x="570452" y="4321572"/>
            <a:ext cx="859871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214813" algn="l"/>
              </a:tabLst>
            </a:pPr>
            <a:r>
              <a:rPr lang="cs-CZ" sz="2400" dirty="0">
                <a:latin typeface="Arial Narrow" panose="020B0506020202030204" pitchFamily="34" charset="0"/>
                <a:cs typeface="Arial" panose="020B0604020202020204" pitchFamily="34" charset="0"/>
              </a:rPr>
              <a:t>Autor diplomové práce:	Bc. Tomáš Kratochvíl</a:t>
            </a:r>
          </a:p>
          <a:p>
            <a:pPr>
              <a:tabLst>
                <a:tab pos="4214813" algn="l"/>
              </a:tabLst>
            </a:pPr>
            <a:r>
              <a:rPr lang="cs-CZ" sz="2400" dirty="0">
                <a:latin typeface="Arial Narrow" panose="020B0506020202030204" pitchFamily="34" charset="0"/>
                <a:cs typeface="Arial" panose="020B0604020202020204" pitchFamily="34" charset="0"/>
              </a:rPr>
              <a:t>Vedoucí diplomové práce:	</a:t>
            </a:r>
            <a:r>
              <a:rPr lang="cs-CZ" sz="2400" dirty="0"/>
              <a:t>Ing. Vladimír Nývlt, MBA, Ph.D.</a:t>
            </a:r>
          </a:p>
          <a:p>
            <a:pPr>
              <a:tabLst>
                <a:tab pos="4214813" algn="l"/>
              </a:tabLst>
            </a:pPr>
            <a:r>
              <a:rPr lang="cs-CZ" sz="2400" dirty="0">
                <a:latin typeface="Arial Narrow" panose="020B0506020202030204" pitchFamily="34" charset="0"/>
                <a:cs typeface="Arial" panose="020B0604020202020204" pitchFamily="34" charset="0"/>
              </a:rPr>
              <a:t>Oponent diplomové práce:	Ing. Josef </a:t>
            </a:r>
            <a:r>
              <a:rPr lang="cs-CZ" sz="2400" dirty="0" err="1">
                <a:latin typeface="Arial Narrow" panose="020B0506020202030204" pitchFamily="34" charset="0"/>
                <a:cs typeface="Arial" panose="020B0604020202020204" pitchFamily="34" charset="0"/>
              </a:rPr>
              <a:t>Berkovec</a:t>
            </a:r>
            <a:endParaRPr lang="cs-CZ" sz="24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>
              <a:tabLst>
                <a:tab pos="4214813" algn="l"/>
              </a:tabLst>
            </a:pPr>
            <a:endParaRPr lang="cs-CZ" sz="10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>
              <a:tabLst>
                <a:tab pos="4214813" algn="l"/>
              </a:tabLst>
            </a:pPr>
            <a:r>
              <a:rPr lang="cs-CZ" sz="2400" dirty="0">
                <a:latin typeface="Arial Narrow" panose="020B0506020202030204" pitchFamily="34" charset="0"/>
                <a:cs typeface="Arial" panose="020B0604020202020204" pitchFamily="34" charset="0"/>
              </a:rPr>
              <a:t>České Budějovice, leden 2018</a:t>
            </a:r>
          </a:p>
        </p:txBody>
      </p:sp>
    </p:spTree>
    <p:extLst>
      <p:ext uri="{BB962C8B-B14F-4D97-AF65-F5344CB8AC3E}">
        <p14:creationId xmlns:p14="http://schemas.microsoft.com/office/powerpoint/2010/main" val="285150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Stanovení členění nákladů: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C9BF14D3-690C-41B8-B9DB-A53EC46F0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136285"/>
              </p:ext>
            </p:extLst>
          </p:nvPr>
        </p:nvGraphicFramePr>
        <p:xfrm>
          <a:off x="689361" y="1939634"/>
          <a:ext cx="8193384" cy="4602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737">
                  <a:extLst>
                    <a:ext uri="{9D8B030D-6E8A-4147-A177-3AD203B41FA5}">
                      <a16:colId xmlns:a16="http://schemas.microsoft.com/office/drawing/2014/main" val="3067457761"/>
                    </a:ext>
                  </a:extLst>
                </a:gridCol>
                <a:gridCol w="1947340">
                  <a:extLst>
                    <a:ext uri="{9D8B030D-6E8A-4147-A177-3AD203B41FA5}">
                      <a16:colId xmlns:a16="http://schemas.microsoft.com/office/drawing/2014/main" val="2221895047"/>
                    </a:ext>
                  </a:extLst>
                </a:gridCol>
                <a:gridCol w="1947340">
                  <a:extLst>
                    <a:ext uri="{9D8B030D-6E8A-4147-A177-3AD203B41FA5}">
                      <a16:colId xmlns:a16="http://schemas.microsoft.com/office/drawing/2014/main" val="61351962"/>
                    </a:ext>
                  </a:extLst>
                </a:gridCol>
                <a:gridCol w="1947340">
                  <a:extLst>
                    <a:ext uri="{9D8B030D-6E8A-4147-A177-3AD203B41FA5}">
                      <a16:colId xmlns:a16="http://schemas.microsoft.com/office/drawing/2014/main" val="1023477288"/>
                    </a:ext>
                  </a:extLst>
                </a:gridCol>
                <a:gridCol w="1853627">
                  <a:extLst>
                    <a:ext uri="{9D8B030D-6E8A-4147-A177-3AD203B41FA5}">
                      <a16:colId xmlns:a16="http://schemas.microsoft.com/office/drawing/2014/main" val="1281574469"/>
                    </a:ext>
                  </a:extLst>
                </a:gridCol>
              </a:tblGrid>
              <a:tr h="3083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Stav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Hl. zh.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IIČ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PD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Jiné zab.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extLst>
                  <a:ext uri="{0D108BD9-81ED-4DB2-BD59-A6C34878D82A}">
                    <a16:rowId xmlns:a16="http://schemas.microsoft.com/office/drawing/2014/main" val="4052888966"/>
                  </a:ext>
                </a:extLst>
              </a:tr>
              <a:tr h="942578"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Příprava a celkové zabezpečení stavby 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Nájmy pro účel výstavby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Náklady na investorsko-inženýrskou činnost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Náklady na dokumentaci stavby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Jiné náklady na přípravy a zabezpečení stavby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extLst>
                  <a:ext uri="{0D108BD9-81ED-4DB2-BD59-A6C34878D82A}">
                    <a16:rowId xmlns:a16="http://schemas.microsoft.com/office/drawing/2014/main" val="155980921"/>
                  </a:ext>
                </a:extLst>
              </a:tr>
              <a:tr h="47278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Výkupy a zatížení nemovitých věcí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extLst>
                  <a:ext uri="{0D108BD9-81ED-4DB2-BD59-A6C34878D82A}">
                    <a16:rowId xmlns:a16="http://schemas.microsoft.com/office/drawing/2014/main" val="3676171996"/>
                  </a:ext>
                </a:extLst>
              </a:tr>
              <a:tr h="472788">
                <a:tc rowSpan="5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Náklady v realizaci stavby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Náklady ve stavební části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Příjmy z ostatních zdrojů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extLst>
                  <a:ext uri="{0D108BD9-81ED-4DB2-BD59-A6C34878D82A}">
                    <a16:rowId xmlns:a16="http://schemas.microsoft.com/office/drawing/2014/main" val="2355545140"/>
                  </a:ext>
                </a:extLst>
              </a:tr>
              <a:tr h="7020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Náklady na technologickou část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extLst>
                  <a:ext uri="{0D108BD9-81ED-4DB2-BD59-A6C34878D82A}">
                    <a16:rowId xmlns:a16="http://schemas.microsoft.com/office/drawing/2014/main" val="1469893617"/>
                  </a:ext>
                </a:extLst>
              </a:tr>
              <a:tr h="7020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Ostatní náklady pro zajištění realizace stavby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extLst>
                  <a:ext uri="{0D108BD9-81ED-4DB2-BD59-A6C34878D82A}">
                    <a16:rowId xmlns:a16="http://schemas.microsoft.com/office/drawing/2014/main" val="1497502720"/>
                  </a:ext>
                </a:extLst>
              </a:tr>
              <a:tr h="7020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Náklady na příspěvky jiným investorům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extLst>
                  <a:ext uri="{0D108BD9-81ED-4DB2-BD59-A6C34878D82A}">
                    <a16:rowId xmlns:a16="http://schemas.microsoft.com/office/drawing/2014/main" val="952334495"/>
                  </a:ext>
                </a:extLst>
              </a:tr>
              <a:tr h="3001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Náklady na rezervy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79" marR="66379" marT="0" marB="0" anchor="ctr"/>
                </a:tc>
                <a:extLst>
                  <a:ext uri="{0D108BD9-81ED-4DB2-BD59-A6C34878D82A}">
                    <a16:rowId xmlns:a16="http://schemas.microsoft.com/office/drawing/2014/main" val="2047390192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060B8027-CD85-4649-B214-8BB470915DFF}"/>
              </a:ext>
            </a:extLst>
          </p:cNvPr>
          <p:cNvSpPr/>
          <p:nvPr/>
        </p:nvSpPr>
        <p:spPr>
          <a:xfrm>
            <a:off x="7580786" y="6459098"/>
            <a:ext cx="13019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i="1" dirty="0">
                <a:latin typeface="Arial Narrow" panose="020B0506020202030204" pitchFamily="34" charset="0"/>
                <a:ea typeface="Calibri" panose="020F0502020204030204" pitchFamily="34" charset="0"/>
              </a:rPr>
              <a:t>Zdroj: Vlastní</a:t>
            </a:r>
            <a:endParaRPr lang="cs-CZ" dirty="0">
              <a:latin typeface="Arial Narrow" panose="020B05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2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64243E-5A7C-4DD9-8843-61CBD8407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796" y="974408"/>
            <a:ext cx="4672683" cy="588642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90F22D5-6A2C-4B2D-92B4-CF852C81F38C}"/>
              </a:ext>
            </a:extLst>
          </p:cNvPr>
          <p:cNvSpPr txBox="1"/>
          <p:nvPr/>
        </p:nvSpPr>
        <p:spPr>
          <a:xfrm>
            <a:off x="583457" y="1231748"/>
            <a:ext cx="8699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 Narrow" panose="020B0506020202030204" pitchFamily="34" charset="0"/>
              </a:rPr>
              <a:t>Příklad nákladů na dokumentaci stavby: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FB97CC1-E482-4EF4-82FB-FA859B6F5CF7}"/>
              </a:ext>
            </a:extLst>
          </p:cNvPr>
          <p:cNvSpPr/>
          <p:nvPr/>
        </p:nvSpPr>
        <p:spPr>
          <a:xfrm>
            <a:off x="5890645" y="5883592"/>
            <a:ext cx="13019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i="1" dirty="0">
                <a:latin typeface="Arial Narrow" panose="020B0506020202030204" pitchFamily="34" charset="0"/>
                <a:ea typeface="Calibri" panose="020F0502020204030204" pitchFamily="34" charset="0"/>
              </a:rPr>
              <a:t>Zdroj: Vlastní</a:t>
            </a:r>
            <a:endParaRPr lang="cs-CZ" dirty="0">
              <a:latin typeface="Arial Narrow" panose="020B05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6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Výpočetní postup: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F7DA62-2157-4059-8344-E1AEE8B14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61" y="2159719"/>
            <a:ext cx="8140124" cy="2072639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FA3B1CBA-143C-45D2-9545-D8EB9625E5BC}"/>
              </a:ext>
            </a:extLst>
          </p:cNvPr>
          <p:cNvSpPr/>
          <p:nvPr/>
        </p:nvSpPr>
        <p:spPr>
          <a:xfrm>
            <a:off x="689361" y="4596878"/>
            <a:ext cx="8384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hl. </a:t>
            </a:r>
            <a:r>
              <a:rPr lang="cs-CZ" sz="2800" dirty="0" err="1">
                <a:latin typeface="Arial Narrow" panose="020B0506020202030204" pitchFamily="34" charset="0"/>
                <a:cs typeface="Arial" panose="020B0604020202020204" pitchFamily="34" charset="0"/>
              </a:rPr>
              <a:t>zh</a:t>
            </a: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. (Náklady hlavního zhotovitele)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IIČ (Investorsko-inženýrská činnost)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PD (Projektová dokumentace)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pl-PL" sz="2800" dirty="0">
                <a:latin typeface="Arial Narrow" panose="020B0506020202030204" pitchFamily="34" charset="0"/>
                <a:cs typeface="Arial" panose="020B0604020202020204" pitchFamily="34" charset="0"/>
              </a:rPr>
              <a:t>Jiné zab. (Jiné náklady na zabezpečení)</a:t>
            </a: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A6C9F17-34B6-470B-A79F-70CE07E2FE8A}"/>
              </a:ext>
            </a:extLst>
          </p:cNvPr>
          <p:cNvSpPr/>
          <p:nvPr/>
        </p:nvSpPr>
        <p:spPr>
          <a:xfrm>
            <a:off x="6630874" y="3906787"/>
            <a:ext cx="13019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i="1" dirty="0">
                <a:latin typeface="Arial Narrow" panose="020B0506020202030204" pitchFamily="34" charset="0"/>
                <a:ea typeface="Calibri" panose="020F0502020204030204" pitchFamily="34" charset="0"/>
              </a:rPr>
              <a:t>Zdroj: Vlastní</a:t>
            </a:r>
            <a:endParaRPr lang="cs-CZ" dirty="0">
              <a:latin typeface="Arial Narrow" panose="020B05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2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Úvod do aplikace: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3CDBC39-905E-43E2-9203-33845EFDD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60" y="2201828"/>
            <a:ext cx="7940305" cy="4190263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723C93F1-4819-4D31-A71B-74C598B86657}"/>
              </a:ext>
            </a:extLst>
          </p:cNvPr>
          <p:cNvSpPr/>
          <p:nvPr/>
        </p:nvSpPr>
        <p:spPr>
          <a:xfrm>
            <a:off x="7327706" y="6350169"/>
            <a:ext cx="13019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i="1" dirty="0">
                <a:latin typeface="Arial Narrow" panose="020B0506020202030204" pitchFamily="34" charset="0"/>
                <a:ea typeface="Calibri" panose="020F0502020204030204" pitchFamily="34" charset="0"/>
              </a:rPr>
              <a:t>Zdroj: Vlastní</a:t>
            </a:r>
            <a:endParaRPr lang="cs-CZ" dirty="0">
              <a:latin typeface="Arial Narrow" panose="020B05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28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Aplikace na praktickém příkladu: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66B67BF-9EB1-454A-87C5-D69BBB133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2485301"/>
            <a:ext cx="8278470" cy="3584266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2471A489-4D36-4528-B87A-7794EA675447}"/>
              </a:ext>
            </a:extLst>
          </p:cNvPr>
          <p:cNvSpPr txBox="1"/>
          <p:nvPr/>
        </p:nvSpPr>
        <p:spPr>
          <a:xfrm>
            <a:off x="5495108" y="3163553"/>
            <a:ext cx="2403565" cy="707886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Žel. spodek a svršek včetně obou zhlaví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744FA625-7A22-4262-A2F4-026EB7B89432}"/>
              </a:ext>
            </a:extLst>
          </p:cNvPr>
          <p:cNvCxnSpPr>
            <a:cxnSpLocks/>
          </p:cNvCxnSpPr>
          <p:nvPr/>
        </p:nvCxnSpPr>
        <p:spPr>
          <a:xfrm flipV="1">
            <a:off x="4763588" y="3394645"/>
            <a:ext cx="731520" cy="635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1FF7250-7A46-4429-B696-0F1C4E752D03}"/>
              </a:ext>
            </a:extLst>
          </p:cNvPr>
          <p:cNvSpPr txBox="1"/>
          <p:nvPr/>
        </p:nvSpPr>
        <p:spPr>
          <a:xfrm>
            <a:off x="1915885" y="4783477"/>
            <a:ext cx="1924594" cy="707886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Ostrovní a boční nástupiště</a:t>
            </a: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127BF683-6409-4211-A3A9-BF41CCD527B2}"/>
              </a:ext>
            </a:extLst>
          </p:cNvPr>
          <p:cNvCxnSpPr>
            <a:cxnSpLocks/>
          </p:cNvCxnSpPr>
          <p:nvPr/>
        </p:nvCxnSpPr>
        <p:spPr>
          <a:xfrm flipV="1">
            <a:off x="3840479" y="4580709"/>
            <a:ext cx="1226524" cy="3324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F1284C28-7513-4170-AEBC-555C0BC33ADF}"/>
              </a:ext>
            </a:extLst>
          </p:cNvPr>
          <p:cNvCxnSpPr>
            <a:cxnSpLocks/>
          </p:cNvCxnSpPr>
          <p:nvPr/>
        </p:nvCxnSpPr>
        <p:spPr>
          <a:xfrm flipV="1">
            <a:off x="3840479" y="4202417"/>
            <a:ext cx="688974" cy="7107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CDA7C80F-4EDC-466B-966C-9CED6E780006}"/>
              </a:ext>
            </a:extLst>
          </p:cNvPr>
          <p:cNvSpPr txBox="1"/>
          <p:nvPr/>
        </p:nvSpPr>
        <p:spPr>
          <a:xfrm>
            <a:off x="1786436" y="1939634"/>
            <a:ext cx="2403565" cy="400110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Propustky</a:t>
            </a: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6EB1510F-1259-4F47-B4B8-BCB500D07410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1084216" y="2139689"/>
            <a:ext cx="702220" cy="5238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8DE14042-4E27-4466-B5C8-C6A753141112}"/>
              </a:ext>
            </a:extLst>
          </p:cNvPr>
          <p:cNvSpPr txBox="1"/>
          <p:nvPr/>
        </p:nvSpPr>
        <p:spPr>
          <a:xfrm>
            <a:off x="1048386" y="3667010"/>
            <a:ext cx="1728651" cy="1015663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Technologické budovy + park. stání</a:t>
            </a:r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80368B61-A9B7-44EB-B80A-8B3D52831084}"/>
              </a:ext>
            </a:extLst>
          </p:cNvPr>
          <p:cNvCxnSpPr>
            <a:cxnSpLocks/>
          </p:cNvCxnSpPr>
          <p:nvPr/>
        </p:nvCxnSpPr>
        <p:spPr>
          <a:xfrm>
            <a:off x="2851058" y="4101497"/>
            <a:ext cx="1226524" cy="183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FCE4C210-5316-4B6C-B1B8-1D51F1D6BC40}"/>
              </a:ext>
            </a:extLst>
          </p:cNvPr>
          <p:cNvCxnSpPr>
            <a:cxnSpLocks/>
          </p:cNvCxnSpPr>
          <p:nvPr/>
        </p:nvCxnSpPr>
        <p:spPr>
          <a:xfrm flipV="1">
            <a:off x="2851058" y="4010387"/>
            <a:ext cx="731520" cy="911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195CEA9D-6864-4D54-A6FE-61EC46DFFCF1}"/>
              </a:ext>
            </a:extLst>
          </p:cNvPr>
          <p:cNvSpPr txBox="1"/>
          <p:nvPr/>
        </p:nvSpPr>
        <p:spPr>
          <a:xfrm>
            <a:off x="6238693" y="4053525"/>
            <a:ext cx="1773194" cy="400110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Trakční vedení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DBC22B46-8408-42D5-BFBF-849B8599A536}"/>
              </a:ext>
            </a:extLst>
          </p:cNvPr>
          <p:cNvCxnSpPr>
            <a:cxnSpLocks/>
          </p:cNvCxnSpPr>
          <p:nvPr/>
        </p:nvCxnSpPr>
        <p:spPr>
          <a:xfrm flipV="1">
            <a:off x="5449874" y="4284618"/>
            <a:ext cx="788818" cy="132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délník 49">
            <a:extLst>
              <a:ext uri="{FF2B5EF4-FFF2-40B4-BE49-F238E27FC236}">
                <a16:creationId xmlns:a16="http://schemas.microsoft.com/office/drawing/2014/main" id="{2D8E12D1-46D1-4C9E-87C4-FB6C8D8BC1E7}"/>
              </a:ext>
            </a:extLst>
          </p:cNvPr>
          <p:cNvSpPr/>
          <p:nvPr/>
        </p:nvSpPr>
        <p:spPr>
          <a:xfrm>
            <a:off x="7665872" y="6069567"/>
            <a:ext cx="13019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i="1" dirty="0">
                <a:latin typeface="Arial Narrow" panose="020B0506020202030204" pitchFamily="34" charset="0"/>
                <a:ea typeface="Calibri" panose="020F0502020204030204" pitchFamily="34" charset="0"/>
              </a:rPr>
              <a:t>Zdroj: Vlastní</a:t>
            </a:r>
            <a:endParaRPr lang="cs-CZ" dirty="0">
              <a:latin typeface="Arial Narrow" panose="020B05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3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Členění nákladů stavby: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8E16D86-E57F-4E91-A7B0-B945659B6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30307"/>
              </p:ext>
            </p:extLst>
          </p:nvPr>
        </p:nvGraphicFramePr>
        <p:xfrm>
          <a:off x="689360" y="1939634"/>
          <a:ext cx="5685314" cy="3877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092">
                  <a:extLst>
                    <a:ext uri="{9D8B030D-6E8A-4147-A177-3AD203B41FA5}">
                      <a16:colId xmlns:a16="http://schemas.microsoft.com/office/drawing/2014/main" val="2040454820"/>
                    </a:ext>
                  </a:extLst>
                </a:gridCol>
                <a:gridCol w="1312091">
                  <a:extLst>
                    <a:ext uri="{9D8B030D-6E8A-4147-A177-3AD203B41FA5}">
                      <a16:colId xmlns:a16="http://schemas.microsoft.com/office/drawing/2014/main" val="818304337"/>
                    </a:ext>
                  </a:extLst>
                </a:gridCol>
                <a:gridCol w="1312091">
                  <a:extLst>
                    <a:ext uri="{9D8B030D-6E8A-4147-A177-3AD203B41FA5}">
                      <a16:colId xmlns:a16="http://schemas.microsoft.com/office/drawing/2014/main" val="1068918208"/>
                    </a:ext>
                  </a:extLst>
                </a:gridCol>
                <a:gridCol w="1312091">
                  <a:extLst>
                    <a:ext uri="{9D8B030D-6E8A-4147-A177-3AD203B41FA5}">
                      <a16:colId xmlns:a16="http://schemas.microsoft.com/office/drawing/2014/main" val="176504084"/>
                    </a:ext>
                  </a:extLst>
                </a:gridCol>
                <a:gridCol w="1248949">
                  <a:extLst>
                    <a:ext uri="{9D8B030D-6E8A-4147-A177-3AD203B41FA5}">
                      <a16:colId xmlns:a16="http://schemas.microsoft.com/office/drawing/2014/main" val="2716018752"/>
                    </a:ext>
                  </a:extLst>
                </a:gridCol>
              </a:tblGrid>
              <a:tr h="2110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Stav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Hl. zh.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IIČ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Jiné zab.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extLst>
                  <a:ext uri="{0D108BD9-81ED-4DB2-BD59-A6C34878D82A}">
                    <a16:rowId xmlns:a16="http://schemas.microsoft.com/office/drawing/2014/main" val="707757947"/>
                  </a:ext>
                </a:extLst>
              </a:tr>
              <a:tr h="485497">
                <a:tc rowSpan="5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Příprava a celkové zabezpečení stavby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Projekční kanceláře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Zprostředkovatel informačních technologií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extLst>
                  <a:ext uri="{0D108BD9-81ED-4DB2-BD59-A6C34878D82A}">
                    <a16:rowId xmlns:a16="http://schemas.microsoft.com/office/drawing/2014/main" val="1532518140"/>
                  </a:ext>
                </a:extLst>
              </a:tr>
              <a:tr h="3236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Koordinátor BOZP v přípravě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Správní poplatky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extLst>
                  <a:ext uri="{0D108BD9-81ED-4DB2-BD59-A6C34878D82A}">
                    <a16:rowId xmlns:a16="http://schemas.microsoft.com/office/drawing/2014/main" val="1463823324"/>
                  </a:ext>
                </a:extLst>
              </a:tr>
              <a:tr h="1618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Drážní úřad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Město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extLst>
                  <a:ext uri="{0D108BD9-81ED-4DB2-BD59-A6C34878D82A}">
                    <a16:rowId xmlns:a16="http://schemas.microsoft.com/office/drawing/2014/main" val="3273149904"/>
                  </a:ext>
                </a:extLst>
              </a:tr>
              <a:tr h="6473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Soudní znalec pro oceňování nemovitostí a věcných břemen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extLst>
                  <a:ext uri="{0D108BD9-81ED-4DB2-BD59-A6C34878D82A}">
                    <a16:rowId xmlns:a16="http://schemas.microsoft.com/office/drawing/2014/main" val="1632533965"/>
                  </a:ext>
                </a:extLst>
              </a:tr>
              <a:tr h="3236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SS - Příprava staveb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extLst>
                  <a:ext uri="{0D108BD9-81ED-4DB2-BD59-A6C34878D82A}">
                    <a16:rowId xmlns:a16="http://schemas.microsoft.com/office/drawing/2014/main" val="3845279217"/>
                  </a:ext>
                </a:extLst>
              </a:tr>
              <a:tr h="323665">
                <a:tc rowSpan="3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Náklady v realizaci stavby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vert="vert2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Hlavní zhotovitel a podzhotovitelé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SS, OŘ, TÚDC, SŽG 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extLst>
                  <a:ext uri="{0D108BD9-81ED-4DB2-BD59-A6C34878D82A}">
                    <a16:rowId xmlns:a16="http://schemas.microsoft.com/office/drawing/2014/main" val="897653143"/>
                  </a:ext>
                </a:extLst>
              </a:tr>
              <a:tr h="4854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Koordinátor BOZP v realizaci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Konzultant a kontrolor financování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extLst>
                  <a:ext uri="{0D108BD9-81ED-4DB2-BD59-A6C34878D82A}">
                    <a16:rowId xmlns:a16="http://schemas.microsoft.com/office/drawing/2014/main" val="2947697507"/>
                  </a:ext>
                </a:extLst>
              </a:tr>
              <a:tr h="4103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Konzultant v oblasti geotechniky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97" marR="60497" marT="0" marB="0" anchor="ctr"/>
                </a:tc>
                <a:extLst>
                  <a:ext uri="{0D108BD9-81ED-4DB2-BD59-A6C34878D82A}">
                    <a16:rowId xmlns:a16="http://schemas.microsoft.com/office/drawing/2014/main" val="4192019820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2604B55A-E53A-4A33-A82D-410C5A0A0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505895"/>
              </p:ext>
            </p:extLst>
          </p:nvPr>
        </p:nvGraphicFramePr>
        <p:xfrm>
          <a:off x="1179421" y="5951989"/>
          <a:ext cx="5195252" cy="210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939">
                  <a:extLst>
                    <a:ext uri="{9D8B030D-6E8A-4147-A177-3AD203B41FA5}">
                      <a16:colId xmlns:a16="http://schemas.microsoft.com/office/drawing/2014/main" val="68633128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44920169"/>
                    </a:ext>
                  </a:extLst>
                </a:gridCol>
                <a:gridCol w="1314994">
                  <a:extLst>
                    <a:ext uri="{9D8B030D-6E8A-4147-A177-3AD203B41FA5}">
                      <a16:colId xmlns:a16="http://schemas.microsoft.com/office/drawing/2014/main" val="1124239146"/>
                    </a:ext>
                  </a:extLst>
                </a:gridCol>
                <a:gridCol w="1254033">
                  <a:extLst>
                    <a:ext uri="{9D8B030D-6E8A-4147-A177-3AD203B41FA5}">
                      <a16:colId xmlns:a16="http://schemas.microsoft.com/office/drawing/2014/main" val="3652829607"/>
                    </a:ext>
                  </a:extLst>
                </a:gridCol>
              </a:tblGrid>
              <a:tr h="31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552 332 585,08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11 707 977,37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24 986 193,92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10 052 553,25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5551190"/>
                  </a:ext>
                </a:extLst>
              </a:tr>
            </a:tbl>
          </a:graphicData>
        </a:graphic>
      </p:graphicFrame>
      <p:sp>
        <p:nvSpPr>
          <p:cNvPr id="6" name="TextovéPole 5">
            <a:hlinkClick r:id="rId3"/>
            <a:extLst>
              <a:ext uri="{FF2B5EF4-FFF2-40B4-BE49-F238E27FC236}">
                <a16:creationId xmlns:a16="http://schemas.microsoft.com/office/drawing/2014/main" id="{298797E6-89F5-4A42-898B-02FE8F38CC9C}"/>
              </a:ext>
            </a:extLst>
          </p:cNvPr>
          <p:cNvSpPr txBox="1"/>
          <p:nvPr/>
        </p:nvSpPr>
        <p:spPr>
          <a:xfrm>
            <a:off x="7210698" y="3508939"/>
            <a:ext cx="99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>
                <a:solidFill>
                  <a:srgbClr val="0070C0"/>
                </a:solidFill>
                <a:latin typeface="Arial Narrow" panose="020B0506020202030204" pitchFamily="34" charset="0"/>
              </a:rPr>
              <a:t>UKÁZKA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D69359C-CB04-4C8F-AC52-7C71A1BBA94F}"/>
              </a:ext>
            </a:extLst>
          </p:cNvPr>
          <p:cNvSpPr/>
          <p:nvPr/>
        </p:nvSpPr>
        <p:spPr>
          <a:xfrm>
            <a:off x="5072714" y="6205183"/>
            <a:ext cx="13019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i="1" dirty="0">
                <a:latin typeface="Arial Narrow" panose="020B0506020202030204" pitchFamily="34" charset="0"/>
                <a:ea typeface="Calibri" panose="020F0502020204030204" pitchFamily="34" charset="0"/>
              </a:rPr>
              <a:t>Zdroj: Vlastní</a:t>
            </a:r>
            <a:endParaRPr lang="cs-CZ" dirty="0">
              <a:latin typeface="Arial Narrow" panose="020B05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45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Kontrolní výpočty: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CB7E3256-323A-4FF1-A4D3-A33D9EA66921}"/>
                  </a:ext>
                </a:extLst>
              </p:cNvPr>
              <p:cNvSpPr/>
              <p:nvPr/>
            </p:nvSpPr>
            <p:spPr>
              <a:xfrm>
                <a:off x="583459" y="1989360"/>
                <a:ext cx="8384372" cy="4911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dirty="0">
                    <a:latin typeface="Arial Narrow" panose="020B0506020202030204" pitchFamily="34" charset="0"/>
                  </a:rPr>
                  <a:t>Musíme vycházet ze základního vztahu: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sz="1600" i="1"/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sz="1600" i="1"/>
                              </m:ctrlPr>
                            </m:sSubPr>
                            <m:e>
                              <m:r>
                                <a:rPr lang="cs-CZ" sz="1600" i="1"/>
                                <m:t>𝐻𝑍</m:t>
                              </m:r>
                            </m:e>
                            <m:sub>
                              <m:r>
                                <a:rPr lang="cs-CZ" sz="1600" i="1"/>
                                <m:t>𝑖</m:t>
                              </m:r>
                            </m:sub>
                          </m:sSub>
                          <m:r>
                            <a:rPr lang="cs-CZ" sz="1600" i="1"/>
                            <m:t> =</m:t>
                          </m:r>
                          <m:r>
                            <a:rPr lang="cs-CZ" sz="1600" i="1"/>
                            <m:t>𝑆𝑂𝐷</m:t>
                          </m:r>
                        </m:e>
                      </m:nary>
                      <m:r>
                        <a:rPr lang="cs-CZ" sz="1600" i="1"/>
                        <m:t>; 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sz="1600" i="1"/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sz="1600" i="1"/>
                              </m:ctrlPr>
                            </m:sSubPr>
                            <m:e>
                              <m:r>
                                <a:rPr lang="cs-CZ" sz="1600" i="1"/>
                                <m:t>𝐼𝐼</m:t>
                              </m:r>
                              <m:r>
                                <a:rPr lang="cs-CZ" sz="1600" i="1"/>
                                <m:t>Č </m:t>
                              </m:r>
                            </m:e>
                            <m:sub>
                              <m:r>
                                <a:rPr lang="cs-CZ" sz="1600" i="1"/>
                                <m:t>𝑖</m:t>
                              </m:r>
                            </m:sub>
                          </m:sSub>
                          <m:r>
                            <a:rPr lang="cs-CZ" sz="1600" i="1"/>
                            <m:t>=</m:t>
                          </m:r>
                          <m:r>
                            <a:rPr lang="cs-CZ" sz="1600" i="1"/>
                            <m:t>𝐼𝐼</m:t>
                          </m:r>
                          <m:r>
                            <a:rPr lang="cs-CZ" sz="1600" i="1"/>
                            <m:t>Č</m:t>
                          </m:r>
                        </m:e>
                      </m:nary>
                      <m:r>
                        <a:rPr lang="cs-CZ" sz="1600" i="1"/>
                        <m:t> ; 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sz="1600" i="1"/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sz="1600" i="1"/>
                              </m:ctrlPr>
                            </m:sSubPr>
                            <m:e>
                              <m:r>
                                <a:rPr lang="cs-CZ" sz="1600" i="1"/>
                                <m:t>𝑃𝐷</m:t>
                              </m:r>
                            </m:e>
                            <m:sub>
                              <m:r>
                                <a:rPr lang="cs-CZ" sz="1600" i="1"/>
                                <m:t>𝑖</m:t>
                              </m:r>
                            </m:sub>
                          </m:sSub>
                          <m:r>
                            <a:rPr lang="cs-CZ" sz="1600" i="1"/>
                            <m:t>=</m:t>
                          </m:r>
                          <m:r>
                            <a:rPr lang="cs-CZ" sz="1600" i="1"/>
                            <m:t>𝑃𝐷</m:t>
                          </m:r>
                        </m:e>
                      </m:nary>
                      <m:r>
                        <a:rPr lang="cs-CZ" sz="1600" i="1"/>
                        <m:t>; 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sz="1600" i="1"/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sz="1600" i="1"/>
                              </m:ctrlPr>
                            </m:sSubPr>
                            <m:e>
                              <m:r>
                                <a:rPr lang="cs-CZ" sz="1600" i="1"/>
                                <m:t>𝐽𝑍</m:t>
                              </m:r>
                            </m:e>
                            <m:sub>
                              <m:r>
                                <a:rPr lang="cs-CZ" sz="1600" i="1"/>
                                <m:t>𝑖</m:t>
                              </m:r>
                            </m:sub>
                          </m:sSub>
                          <m:r>
                            <a:rPr lang="cs-CZ" sz="1600" i="1"/>
                            <m:t>=</m:t>
                          </m:r>
                          <m:r>
                            <a:rPr lang="cs-CZ" sz="1600" i="1"/>
                            <m:t>𝐽𝑍</m:t>
                          </m:r>
                        </m:e>
                      </m:nary>
                    </m:oMath>
                  </m:oMathPara>
                </a14:m>
                <a:endParaRPr lang="cs-CZ" sz="1600" dirty="0"/>
              </a:p>
              <a:p>
                <a:pPr/>
                <a:endParaRPr lang="cs-CZ" sz="11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V samotném závěru za celou stavbu musí pro procentuální části logicky platit: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sz="1600" i="1"/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sz="1600" i="1"/>
                              </m:ctrlPr>
                            </m:sSubPr>
                            <m:e>
                              <m:r>
                                <a:rPr lang="cs-CZ" sz="1600" i="1"/>
                                <m:t>𝑝</m:t>
                              </m:r>
                            </m:e>
                            <m:sub>
                              <m:r>
                                <a:rPr lang="cs-CZ" sz="1600" i="1"/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sz="1600" i="1"/>
                        <m:t>=1</m:t>
                      </m:r>
                    </m:oMath>
                  </m:oMathPara>
                </a14:m>
                <a:endParaRPr lang="cs-CZ" sz="1600" dirty="0"/>
              </a:p>
              <a:p>
                <a:pPr/>
                <a:endParaRPr lang="cs-CZ" sz="11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Správnost lze v závěru ověřit výpočtem: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sz="1600" i="1"/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sz="1600" i="1"/>
                              </m:ctrlPr>
                            </m:sSubPr>
                            <m:e>
                              <m:r>
                                <a:rPr lang="cs-CZ" sz="1600" i="1"/>
                                <m:t>𝑆𝐹𝐷𝐼</m:t>
                              </m:r>
                            </m:e>
                            <m:sub>
                              <m:r>
                                <a:rPr lang="cs-CZ" sz="1600" i="1"/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sz="1600" i="1"/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sz="1600" i="1"/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sz="1600" i="1"/>
                              </m:ctrlPr>
                            </m:sSubPr>
                            <m:e>
                              <m:r>
                                <a:rPr lang="cs-CZ" sz="1600" i="1"/>
                                <m:t>𝐻𝑍</m:t>
                              </m:r>
                            </m:e>
                            <m:sub>
                              <m:r>
                                <a:rPr lang="cs-CZ" sz="1600" i="1"/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sz="1600" i="1"/>
                        <m:t>+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sz="1600" i="1"/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sz="1600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1600" i="1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1600" i="1"/>
                                      </m:ctrlPr>
                                    </m:sSubPr>
                                    <m:e>
                                      <m:r>
                                        <a:rPr lang="cs-CZ" sz="1600" i="1"/>
                                        <m:t>𝐻𝑍</m:t>
                                      </m:r>
                                    </m:e>
                                    <m:sub>
                                      <m:r>
                                        <a:rPr lang="cs-CZ" sz="1600" i="1"/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sz="1600" i="1"/>
                                    <m:t>𝑆𝑂𝐷</m:t>
                                  </m:r>
                                </m:den>
                              </m:f>
                              <m:r>
                                <a:rPr lang="cs-CZ" sz="1600" i="1"/>
                                <m:t>×</m:t>
                              </m:r>
                              <m:r>
                                <a:rPr lang="cs-CZ" sz="1600" i="1"/>
                                <m:t>𝐼𝐼</m:t>
                              </m:r>
                              <m:r>
                                <a:rPr lang="cs-CZ" sz="1600" i="1"/>
                                <m:t>Č</m:t>
                              </m:r>
                            </m:e>
                          </m:d>
                        </m:e>
                      </m:nary>
                      <m:r>
                        <a:rPr lang="cs-CZ" sz="1600" i="1"/>
                        <m:t>+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sz="1600" i="1"/>
                          </m:ctrlPr>
                        </m:naryPr>
                        <m:sub/>
                        <m:sup/>
                        <m:e>
                          <m:r>
                            <a:rPr lang="cs-CZ" sz="1600" i="1"/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cs-CZ" sz="1600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1600" i="1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1600" i="1"/>
                                      </m:ctrlPr>
                                    </m:sSubPr>
                                    <m:e>
                                      <m:r>
                                        <a:rPr lang="cs-CZ" sz="1600" i="1"/>
                                        <m:t>𝐻𝑍</m:t>
                                      </m:r>
                                    </m:e>
                                    <m:sub>
                                      <m:r>
                                        <a:rPr lang="cs-CZ" sz="1600" i="1"/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sz="1600" i="1"/>
                                    <m:t>𝑆𝑂𝐷</m:t>
                                  </m:r>
                                </m:den>
                              </m:f>
                              <m:r>
                                <a:rPr lang="cs-CZ" sz="1600" i="1"/>
                                <m:t>×</m:t>
                              </m:r>
                              <m:r>
                                <a:rPr lang="cs-CZ" sz="1600" i="1"/>
                                <m:t>𝑃𝐷</m:t>
                              </m:r>
                            </m:e>
                          </m:d>
                        </m:e>
                      </m:nary>
                      <m:r>
                        <a:rPr lang="cs-CZ" sz="1600" i="1"/>
                        <m:t>+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sz="1600" i="1"/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sz="1600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sz="1600" i="1"/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1600" i="1"/>
                                      </m:ctrlPr>
                                    </m:sSubPr>
                                    <m:e>
                                      <m:r>
                                        <a:rPr lang="cs-CZ" sz="1600" i="1"/>
                                        <m:t>𝐻𝑍</m:t>
                                      </m:r>
                                    </m:e>
                                    <m:sub>
                                      <m:r>
                                        <a:rPr lang="cs-CZ" sz="1600" i="1"/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cs-CZ" sz="1600" i="1"/>
                                    <m:t>𝑆𝑂𝐷</m:t>
                                  </m:r>
                                </m:den>
                              </m:f>
                              <m:r>
                                <a:rPr lang="cs-CZ" sz="1600" i="1"/>
                                <m:t>×</m:t>
                              </m:r>
                              <m:r>
                                <a:rPr lang="cs-CZ" sz="1600" i="1"/>
                                <m:t>𝐽𝑍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cs-CZ" dirty="0"/>
              </a:p>
              <a:p>
                <a:pPr/>
                <a:endParaRPr lang="cs-CZ" sz="11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dirty="0"/>
                  <a:t>Rekapitulace pro kontrolu mezi zadanými a vypočtenými daty slouží k ověření výpočtu. Nebo zda nedošlo k chybě v aplikaci pomocí vztahu: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i="1"/>
                          </m:ctrlPr>
                        </m:sSubPr>
                        <m:e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cs-CZ" sz="1600" i="1"/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sz="1600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600" i="1"/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sz="1600" i="1"/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/>
                                            <m:t>𝐻𝑍</m:t>
                                          </m:r>
                                        </m:e>
                                        <m:sub>
                                          <m:r>
                                            <a:rPr lang="cs-CZ" sz="1600" i="1"/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cs-CZ" sz="1600" i="1"/>
                                        <m:t>𝑆𝑂𝐷</m:t>
                                      </m:r>
                                    </m:den>
                                  </m:f>
                                  <m:r>
                                    <a:rPr lang="cs-CZ" sz="1600" i="1"/>
                                    <m:t>×</m:t>
                                  </m:r>
                                  <m:r>
                                    <a:rPr lang="cs-CZ" sz="1600" i="1"/>
                                    <m:t>𝐼𝐼</m:t>
                                  </m:r>
                                  <m:r>
                                    <a:rPr lang="cs-CZ" sz="1600" i="1"/>
                                    <m:t>Č</m:t>
                                  </m:r>
                                </m:e>
                              </m:d>
                            </m:e>
                          </m:nary>
                        </m:e>
                        <m:sub>
                          <m:r>
                            <a:rPr lang="cs-CZ" sz="1600" i="1"/>
                            <m:t>𝑆𝑇</m:t>
                          </m:r>
                        </m:sub>
                      </m:sSub>
                      <m:r>
                        <a:rPr lang="cs-CZ" sz="1600" i="1"/>
                        <m:t>+…=</m:t>
                      </m:r>
                      <m:r>
                        <a:rPr lang="cs-CZ" sz="1600" i="1"/>
                        <m:t>𝐼𝐼</m:t>
                      </m:r>
                      <m:r>
                        <a:rPr lang="cs-CZ" sz="1600" i="1"/>
                        <m:t>Č ; 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sz="1600" i="1"/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sz="1600" i="1"/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sz="1600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600" i="1"/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sz="1600" i="1"/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/>
                                            <m:t>𝐻𝑍</m:t>
                                          </m:r>
                                        </m:e>
                                        <m:sub>
                                          <m:r>
                                            <a:rPr lang="cs-CZ" sz="1600" i="1"/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cs-CZ" sz="1600" i="1"/>
                                        <m:t>𝑆𝑂𝐷</m:t>
                                      </m:r>
                                    </m:den>
                                  </m:f>
                                  <m:r>
                                    <a:rPr lang="cs-CZ" sz="1600" i="1"/>
                                    <m:t>×</m:t>
                                  </m:r>
                                  <m:r>
                                    <a:rPr lang="cs-CZ" sz="1600" i="1"/>
                                    <m:t>𝑃𝐷</m:t>
                                  </m:r>
                                </m:e>
                              </m:d>
                            </m:e>
                            <m:sub>
                              <m:r>
                                <a:rPr lang="cs-CZ" sz="1600" i="1"/>
                                <m:t>𝑆𝑇</m:t>
                              </m:r>
                            </m:sub>
                          </m:sSub>
                        </m:e>
                      </m:nary>
                      <m:r>
                        <a:rPr lang="cs-CZ" sz="1600" i="1"/>
                        <m:t>+…=</m:t>
                      </m:r>
                      <m:r>
                        <a:rPr lang="cs-CZ" sz="1600" i="1"/>
                        <m:t>𝑃𝐷</m:t>
                      </m:r>
                      <m:r>
                        <a:rPr lang="cs-CZ" sz="1600" i="1"/>
                        <m:t> ;  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cs-CZ" sz="1600" i="1"/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sz="1600" i="1"/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sz="1600" i="1"/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600" i="1"/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cs-CZ" sz="1600" i="1"/>
                                          </m:ctrlPr>
                                        </m:sSubPr>
                                        <m:e>
                                          <m:r>
                                            <a:rPr lang="cs-CZ" sz="1600" i="1"/>
                                            <m:t>𝐻𝑍</m:t>
                                          </m:r>
                                        </m:e>
                                        <m:sub>
                                          <m:r>
                                            <a:rPr lang="cs-CZ" sz="1600" i="1"/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cs-CZ" sz="1600" i="1"/>
                                        <m:t>𝑆𝑂𝐷</m:t>
                                      </m:r>
                                    </m:den>
                                  </m:f>
                                  <m:r>
                                    <a:rPr lang="cs-CZ" sz="1600" i="1"/>
                                    <m:t>×</m:t>
                                  </m:r>
                                  <m:r>
                                    <a:rPr lang="cs-CZ" sz="1600" i="1"/>
                                    <m:t>𝐽𝑍</m:t>
                                  </m:r>
                                </m:e>
                              </m:d>
                            </m:e>
                            <m:sub>
                              <m:r>
                                <a:rPr lang="cs-CZ" sz="1600" i="1"/>
                                <m:t>𝑆𝑇</m:t>
                              </m:r>
                            </m:sub>
                          </m:sSub>
                        </m:e>
                      </m:nary>
                      <m:r>
                        <a:rPr lang="cs-CZ" sz="1600" i="1"/>
                        <m:t>+…=</m:t>
                      </m:r>
                      <m:r>
                        <a:rPr lang="cs-CZ" sz="1600" i="1"/>
                        <m:t>𝐽𝑍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6" name="Obdélník 15">
                <a:extLst>
                  <a:ext uri="{FF2B5EF4-FFF2-40B4-BE49-F238E27FC236}">
                    <a16:creationId xmlns:a16="http://schemas.microsoft.com/office/drawing/2014/main" id="{CB7E3256-323A-4FF1-A4D3-A33D9EA66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59" y="1989360"/>
                <a:ext cx="8384372" cy="4911344"/>
              </a:xfrm>
              <a:prstGeom prst="rect">
                <a:avLst/>
              </a:prstGeom>
              <a:blipFill>
                <a:blip r:embed="rId3"/>
                <a:stretch>
                  <a:fillRect l="-655" t="-6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10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Rekapitulace výsledků: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CA97CB6-44DE-4D88-806E-FA7B1DCF4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61" y="2072554"/>
            <a:ext cx="7984376" cy="3034997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DFC6B08B-84E2-4197-BED2-7F238524D9DD}"/>
              </a:ext>
            </a:extLst>
          </p:cNvPr>
          <p:cNvSpPr/>
          <p:nvPr/>
        </p:nvSpPr>
        <p:spPr>
          <a:xfrm>
            <a:off x="7371778" y="5240471"/>
            <a:ext cx="13019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i="1" dirty="0">
                <a:latin typeface="Arial Narrow" panose="020B0506020202030204" pitchFamily="34" charset="0"/>
                <a:ea typeface="Calibri" panose="020F0502020204030204" pitchFamily="34" charset="0"/>
              </a:rPr>
              <a:t>Zdroj: Vlastní</a:t>
            </a:r>
            <a:endParaRPr lang="cs-CZ" dirty="0">
              <a:latin typeface="Arial Narrow" panose="020B05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01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Přínos aplikace: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B7E3256-323A-4FF1-A4D3-A33D9EA66921}"/>
              </a:ext>
            </a:extLst>
          </p:cNvPr>
          <p:cNvSpPr/>
          <p:nvPr/>
        </p:nvSpPr>
        <p:spPr>
          <a:xfrm>
            <a:off x="583459" y="2118109"/>
            <a:ext cx="768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Aplikace byla odzkoušena na praktickém příkladu. Po konzultacích se zaměstnanci SŽDC bylo zjištěno, že </a:t>
            </a:r>
            <a:r>
              <a:rPr lang="cs-CZ" sz="2800" dirty="0">
                <a:solidFill>
                  <a:srgbClr val="FF0000"/>
                </a:solidFill>
                <a:latin typeface="Arial Narrow" panose="020B0506020202030204" pitchFamily="34" charset="0"/>
                <a:cs typeface="Arial" panose="020B0604020202020204" pitchFamily="34" charset="0"/>
              </a:rPr>
              <a:t>při zadání těchto 67 záznamů do aplikace byl zaměstnanec schopen zaktivovat stavbu přibližně za 70 min. </a:t>
            </a: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Při manuálním zadávání trvala srovnatelná stavba 5 pracovních dnů bez toho, aby měli ověřené výsledky a kontrolu správnosti výpočtu. Grafický výstup ve formátu PDF, který je také plně automatizován je v souladu se všemi požadavky.</a:t>
            </a:r>
            <a:endParaRPr lang="cs-CZ" sz="2800" dirty="0">
              <a:solidFill>
                <a:srgbClr val="FF0000"/>
              </a:solidFill>
              <a:latin typeface="Arial Narrow" panose="020B05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5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Doplňující otázky: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B7E3256-323A-4FF1-A4D3-A33D9EA66921}"/>
              </a:ext>
            </a:extLst>
          </p:cNvPr>
          <p:cNvSpPr/>
          <p:nvPr/>
        </p:nvSpPr>
        <p:spPr>
          <a:xfrm>
            <a:off x="583459" y="2118109"/>
            <a:ext cx="8384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>
                <a:latin typeface="Arial Narrow" panose="020B0506020202030204" pitchFamily="34" charset="0"/>
                <a:cs typeface="Arial" panose="020B0604020202020204" pitchFamily="34" charset="0"/>
              </a:rPr>
              <a:t>Můžete rámcově uvést, jaká byste, na základě Vašich získaných zkušeností, provedl doporučení pro změnu stávajících procesů?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endParaRPr lang="cs-CZ" sz="2400" dirty="0">
              <a:solidFill>
                <a:srgbClr val="FF0000"/>
              </a:solidFill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>
                <a:latin typeface="Arial Narrow" panose="020B0506020202030204" pitchFamily="34" charset="0"/>
                <a:cs typeface="Arial" panose="020B0604020202020204" pitchFamily="34" charset="0"/>
              </a:rPr>
              <a:t>Můžete uvést, jak by se mohlo řešit propojení uvedené problematiky a projekčních prací ?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69A97A1C-2426-4D16-823E-C59AF6B21121}"/>
              </a:ext>
            </a:extLst>
          </p:cNvPr>
          <p:cNvCxnSpPr>
            <a:cxnSpLocks/>
          </p:cNvCxnSpPr>
          <p:nvPr/>
        </p:nvCxnSpPr>
        <p:spPr>
          <a:xfrm>
            <a:off x="689361" y="4193498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0EC42F7A-AEB1-4FF4-9DE2-0389140914B1}"/>
              </a:ext>
            </a:extLst>
          </p:cNvPr>
          <p:cNvSpPr/>
          <p:nvPr/>
        </p:nvSpPr>
        <p:spPr>
          <a:xfrm>
            <a:off x="583457" y="4465069"/>
            <a:ext cx="83843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506020202030204" pitchFamily="34" charset="0"/>
                <a:cs typeface="Arial" panose="020B0604020202020204" pitchFamily="34" charset="0"/>
              </a:rPr>
              <a:t>Spolupráce programu ASPE a BIM systémů (rok 2022? pro SŽDC)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506020202030204" pitchFamily="34" charset="0"/>
                <a:cs typeface="Arial" panose="020B0604020202020204" pitchFamily="34" charset="0"/>
              </a:rPr>
              <a:t>Úprava OTSKP-ŽS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506020202030204" pitchFamily="34" charset="0"/>
                <a:cs typeface="Arial" panose="020B0604020202020204" pitchFamily="34" charset="0"/>
              </a:rPr>
              <a:t>Nadstavby pro SR v rozpočtových programech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506020202030204" pitchFamily="34" charset="0"/>
                <a:cs typeface="Arial" panose="020B0604020202020204" pitchFamily="34" charset="0"/>
              </a:rPr>
              <a:t>Úprava směrnic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Narrow" panose="020B0506020202030204" pitchFamily="34" charset="0"/>
                <a:cs typeface="Arial" panose="020B0604020202020204" pitchFamily="34" charset="0"/>
              </a:rPr>
              <a:t>Další …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endParaRPr lang="cs-CZ" sz="2400" dirty="0">
              <a:latin typeface="Arial Narrow" panose="020B05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2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8" y="1231748"/>
            <a:ext cx="3988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Obsah prezentace: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B7E3256-323A-4FF1-A4D3-A33D9EA66921}"/>
              </a:ext>
            </a:extLst>
          </p:cNvPr>
          <p:cNvSpPr/>
          <p:nvPr/>
        </p:nvSpPr>
        <p:spPr>
          <a:xfrm>
            <a:off x="583458" y="2118109"/>
            <a:ext cx="859871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Motivace a důvody řešení dané problematiky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>
                <a:latin typeface="Arial Narrow" panose="020B0506020202030204" pitchFamily="34" charset="0"/>
              </a:rPr>
              <a:t>Předmět práce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>
                <a:latin typeface="Arial Narrow" panose="020B0506020202030204" pitchFamily="34" charset="0"/>
              </a:rPr>
              <a:t>Aktivace hmotného investičního majetku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>
                <a:latin typeface="Arial Narrow" panose="020B0506020202030204" pitchFamily="34" charset="0"/>
              </a:rPr>
              <a:t>Stanovení členění nákladů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>
                <a:latin typeface="Arial Narrow" panose="020B0506020202030204" pitchFamily="34" charset="0"/>
              </a:rPr>
              <a:t>Kontrolní výpočty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>
                <a:latin typeface="Arial Narrow" panose="020B0506020202030204" pitchFamily="34" charset="0"/>
              </a:rPr>
              <a:t>Rekapitulace výsledků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>
                <a:latin typeface="Arial Narrow" panose="020B0506020202030204" pitchFamily="34" charset="0"/>
              </a:rPr>
              <a:t>Přínos aplikace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r>
              <a:rPr lang="cs-CZ" sz="2800" dirty="0">
                <a:latin typeface="Arial Narrow" panose="020B0506020202030204" pitchFamily="34" charset="0"/>
              </a:rPr>
              <a:t>Doplňující dotazy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endParaRPr lang="cs-CZ" sz="2800" dirty="0">
              <a:latin typeface="Arial Narrow" panose="020B05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302125" algn="l"/>
              </a:tabLst>
            </a:pPr>
            <a:endParaRPr lang="cs-CZ" sz="1500" dirty="0">
              <a:latin typeface="Arial Narrow" panose="020B05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0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1144870" y="3165051"/>
            <a:ext cx="7367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>
                <a:latin typeface="Arial Narrow" panose="020B050602020203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7742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Motivace a důvody řešení dané problematiky: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B7E3256-323A-4FF1-A4D3-A33D9EA66921}"/>
              </a:ext>
            </a:extLst>
          </p:cNvPr>
          <p:cNvSpPr/>
          <p:nvPr/>
        </p:nvSpPr>
        <p:spPr>
          <a:xfrm>
            <a:off x="583458" y="2118109"/>
            <a:ext cx="85987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Aktuální požadavek SŽDC </a:t>
            </a:r>
            <a:r>
              <a:rPr lang="cs-CZ" sz="2800" dirty="0" err="1">
                <a:latin typeface="Arial Narrow" panose="020B0506020202030204" pitchFamily="34" charset="0"/>
                <a:cs typeface="Arial" panose="020B0604020202020204" pitchFamily="34" charset="0"/>
              </a:rPr>
              <a:t>s.o</a:t>
            </a: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Profesní prohloubení vědomostí dané problematiky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Uplatnění tématu v praxi</a:t>
            </a:r>
          </a:p>
        </p:txBody>
      </p:sp>
    </p:spTree>
    <p:extLst>
      <p:ext uri="{BB962C8B-B14F-4D97-AF65-F5344CB8AC3E}">
        <p14:creationId xmlns:p14="http://schemas.microsoft.com/office/powerpoint/2010/main" val="944273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Předmět práce: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B7E3256-323A-4FF1-A4D3-A33D9EA66921}"/>
              </a:ext>
            </a:extLst>
          </p:cNvPr>
          <p:cNvSpPr/>
          <p:nvPr/>
        </p:nvSpPr>
        <p:spPr>
          <a:xfrm>
            <a:off x="583459" y="2118109"/>
            <a:ext cx="83843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Sjednocení všech okolností aktivace hmotného </a:t>
            </a:r>
            <a:r>
              <a:rPr lang="cs-CZ" sz="2800" dirty="0" err="1">
                <a:latin typeface="Arial Narrow" panose="020B0506020202030204" pitchFamily="34" charset="0"/>
                <a:cs typeface="Arial" panose="020B0604020202020204" pitchFamily="34" charset="0"/>
              </a:rPr>
              <a:t>inv</a:t>
            </a: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. majetku.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kombinování širokých poznatků z oblasti stavebnictví a ekonomie, přičemž ekonomickými aspekty stavby se zabývat ve všech stavebních etapách.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Uzpůsobení metodiky aktivace hmotného investičního majetku do podoby uživatelského  rozhraní  nad  vlastními výpočty  prováděnými  v  běžně  komerčně  využívaném softwaru.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Umožnění  koncovým uživatelům kompletní přípravu všech materiálů k následným odpovídajícím účetním úkonům. </a:t>
            </a:r>
          </a:p>
        </p:txBody>
      </p:sp>
    </p:spTree>
    <p:extLst>
      <p:ext uri="{BB962C8B-B14F-4D97-AF65-F5344CB8AC3E}">
        <p14:creationId xmlns:p14="http://schemas.microsoft.com/office/powerpoint/2010/main" val="294408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Aktivace hmotného investičního majetku: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B7E3256-323A-4FF1-A4D3-A33D9EA66921}"/>
              </a:ext>
            </a:extLst>
          </p:cNvPr>
          <p:cNvSpPr/>
          <p:nvPr/>
        </p:nvSpPr>
        <p:spPr>
          <a:xfrm>
            <a:off x="583459" y="2118109"/>
            <a:ext cx="83843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Základní definice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Účetní hledisko</a:t>
            </a:r>
          </a:p>
          <a:p>
            <a:pPr algn="just">
              <a:tabLst>
                <a:tab pos="4214813" algn="l"/>
              </a:tabLst>
            </a:pP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Potřebné vstupní údaje</a:t>
            </a:r>
          </a:p>
        </p:txBody>
      </p:sp>
    </p:spTree>
    <p:extLst>
      <p:ext uri="{BB962C8B-B14F-4D97-AF65-F5344CB8AC3E}">
        <p14:creationId xmlns:p14="http://schemas.microsoft.com/office/powerpoint/2010/main" val="372687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Aktivace – vstupní údaje: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83A678DD-3A80-4BE6-9292-70BEA0C075AF}"/>
              </a:ext>
            </a:extLst>
          </p:cNvPr>
          <p:cNvSpPr/>
          <p:nvPr/>
        </p:nvSpPr>
        <p:spPr>
          <a:xfrm>
            <a:off x="1161101" y="2584782"/>
            <a:ext cx="2002972" cy="10515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Arial Narrow" panose="020B0506020202030204" pitchFamily="34" charset="0"/>
              </a:rPr>
              <a:t>Souhrnný rozpočet stavby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D0930EB3-1545-4AEB-A060-603E69000997}"/>
              </a:ext>
            </a:extLst>
          </p:cNvPr>
          <p:cNvSpPr/>
          <p:nvPr/>
        </p:nvSpPr>
        <p:spPr>
          <a:xfrm>
            <a:off x="3778027" y="2584782"/>
            <a:ext cx="1968137" cy="10515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Arial Narrow" panose="020B0506020202030204" pitchFamily="34" charset="0"/>
              </a:rPr>
              <a:t>Fakturace stavby</a:t>
            </a: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EFD7CD17-175F-4492-8CE2-B5BC4B4D8749}"/>
              </a:ext>
            </a:extLst>
          </p:cNvPr>
          <p:cNvSpPr/>
          <p:nvPr/>
        </p:nvSpPr>
        <p:spPr>
          <a:xfrm>
            <a:off x="6394953" y="2584782"/>
            <a:ext cx="1968137" cy="10515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Arial Narrow" panose="020B0506020202030204" pitchFamily="34" charset="0"/>
              </a:rPr>
              <a:t>Vyzískaný materiál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CDE69801-C850-46BD-8460-2C189E662694}"/>
              </a:ext>
            </a:extLst>
          </p:cNvPr>
          <p:cNvSpPr/>
          <p:nvPr/>
        </p:nvSpPr>
        <p:spPr>
          <a:xfrm>
            <a:off x="3795137" y="4679194"/>
            <a:ext cx="1968137" cy="10515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latin typeface="Arial Narrow" panose="020B0506020202030204" pitchFamily="34" charset="0"/>
              </a:rPr>
              <a:t>Aktivace HIM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C49CA991-D71C-4F44-B4AD-F5DF1E958E91}"/>
              </a:ext>
            </a:extLst>
          </p:cNvPr>
          <p:cNvSpPr/>
          <p:nvPr/>
        </p:nvSpPr>
        <p:spPr>
          <a:xfrm rot="2564471">
            <a:off x="2629629" y="3987856"/>
            <a:ext cx="1511953" cy="352896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21F2700B-01B9-454A-A0CD-66A6F479685C}"/>
              </a:ext>
            </a:extLst>
          </p:cNvPr>
          <p:cNvSpPr/>
          <p:nvPr/>
        </p:nvSpPr>
        <p:spPr>
          <a:xfrm rot="19035529" flipH="1">
            <a:off x="5314582" y="3981321"/>
            <a:ext cx="1511953" cy="352896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20" name="Šipka: doprava 19">
            <a:extLst>
              <a:ext uri="{FF2B5EF4-FFF2-40B4-BE49-F238E27FC236}">
                <a16:creationId xmlns:a16="http://schemas.microsoft.com/office/drawing/2014/main" id="{68A6A6FD-B0B9-4A99-B53E-CE222C1243A2}"/>
              </a:ext>
            </a:extLst>
          </p:cNvPr>
          <p:cNvSpPr/>
          <p:nvPr/>
        </p:nvSpPr>
        <p:spPr>
          <a:xfrm rot="16200000" flipH="1">
            <a:off x="4302412" y="3987856"/>
            <a:ext cx="953587" cy="352896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4C9423F-BBB9-4135-ABC2-2B2F6EFD643D}"/>
              </a:ext>
            </a:extLst>
          </p:cNvPr>
          <p:cNvSpPr/>
          <p:nvPr/>
        </p:nvSpPr>
        <p:spPr>
          <a:xfrm>
            <a:off x="1248977" y="5730754"/>
            <a:ext cx="13019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i="1" dirty="0">
                <a:latin typeface="Arial Narrow" panose="020B0506020202030204" pitchFamily="34" charset="0"/>
                <a:ea typeface="Calibri" panose="020F0502020204030204" pitchFamily="34" charset="0"/>
              </a:rPr>
              <a:t>Zdroj: Vlastní</a:t>
            </a:r>
            <a:endParaRPr lang="cs-CZ" dirty="0">
              <a:latin typeface="Arial Narrow" panose="020B05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4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Fakturace stavby: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B7E3256-323A-4FF1-A4D3-A33D9EA66921}"/>
              </a:ext>
            </a:extLst>
          </p:cNvPr>
          <p:cNvSpPr/>
          <p:nvPr/>
        </p:nvSpPr>
        <p:spPr>
          <a:xfrm>
            <a:off x="583459" y="2118109"/>
            <a:ext cx="8384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Položkový rozpočet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Více a méněpráce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9F659D0-25DE-47DF-8652-612F3BCF0BEB}"/>
              </a:ext>
            </a:extLst>
          </p:cNvPr>
          <p:cNvSpPr txBox="1"/>
          <p:nvPr/>
        </p:nvSpPr>
        <p:spPr>
          <a:xfrm>
            <a:off x="583455" y="3898347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Vyzískaný materiál: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713DE82-687C-4248-BD30-F6469D34FF9A}"/>
              </a:ext>
            </a:extLst>
          </p:cNvPr>
          <p:cNvSpPr/>
          <p:nvPr/>
        </p:nvSpPr>
        <p:spPr>
          <a:xfrm>
            <a:off x="583457" y="4784708"/>
            <a:ext cx="8384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Hodnota </a:t>
            </a:r>
            <a:r>
              <a:rPr lang="cs-CZ" sz="2800" dirty="0" err="1">
                <a:latin typeface="Arial Narrow" panose="020B0506020202030204" pitchFamily="34" charset="0"/>
                <a:cs typeface="Arial" panose="020B0604020202020204" pitchFamily="34" charset="0"/>
              </a:rPr>
              <a:t>výzisku</a:t>
            </a: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Zůstatková hodnota</a:t>
            </a:r>
          </a:p>
        </p:txBody>
      </p:sp>
    </p:spTree>
    <p:extLst>
      <p:ext uri="{BB962C8B-B14F-4D97-AF65-F5344CB8AC3E}">
        <p14:creationId xmlns:p14="http://schemas.microsoft.com/office/powerpoint/2010/main" val="144185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Souhrnný rozpočet stavby: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B7E3256-323A-4FF1-A4D3-A33D9EA66921}"/>
              </a:ext>
            </a:extLst>
          </p:cNvPr>
          <p:cNvSpPr/>
          <p:nvPr/>
        </p:nvSpPr>
        <p:spPr>
          <a:xfrm>
            <a:off x="583459" y="2118109"/>
            <a:ext cx="83843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Směrnice SŽDC č. 20 pro stanovení a členění investičních nákladů staveb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Celkem 6 stádií (pro aktivaci potřebné stádia 4 a 5)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Projekce a příprava</a:t>
            </a:r>
          </a:p>
          <a:p>
            <a:pPr algn="just">
              <a:tabLst>
                <a:tab pos="4214813" algn="l"/>
              </a:tabLst>
            </a:pP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214813" algn="l"/>
              </a:tabLst>
            </a:pPr>
            <a:r>
              <a:rPr lang="cs-CZ" sz="2800" dirty="0">
                <a:solidFill>
                  <a:srgbClr val="FF0000"/>
                </a:solidFill>
                <a:latin typeface="Arial Narrow" panose="020B0506020202030204" pitchFamily="34" charset="0"/>
                <a:cs typeface="Arial" panose="020B0604020202020204" pitchFamily="34" charset="0"/>
              </a:rPr>
              <a:t>Stanovení členění nákladů</a:t>
            </a:r>
          </a:p>
        </p:txBody>
      </p:sp>
    </p:spTree>
    <p:extLst>
      <p:ext uri="{BB962C8B-B14F-4D97-AF65-F5344CB8AC3E}">
        <p14:creationId xmlns:p14="http://schemas.microsoft.com/office/powerpoint/2010/main" val="83781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31C2AB93-8A12-442D-AE77-8882B88E1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1" y="143379"/>
            <a:ext cx="664806" cy="670346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EC1A55C-6F03-4FA5-91AB-A8C949C67AE0}"/>
              </a:ext>
            </a:extLst>
          </p:cNvPr>
          <p:cNvCxnSpPr>
            <a:cxnSpLocks/>
          </p:cNvCxnSpPr>
          <p:nvPr/>
        </p:nvCxnSpPr>
        <p:spPr>
          <a:xfrm>
            <a:off x="689361" y="906011"/>
            <a:ext cx="827847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875DA3-57D2-4D56-B3B2-5B438CBEEE7B}"/>
              </a:ext>
            </a:extLst>
          </p:cNvPr>
          <p:cNvSpPr txBox="1"/>
          <p:nvPr/>
        </p:nvSpPr>
        <p:spPr>
          <a:xfrm>
            <a:off x="1354167" y="144986"/>
            <a:ext cx="7613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900" dirty="0">
                <a:latin typeface="Arial Narrow" panose="020B0506020202030204" pitchFamily="34" charset="0"/>
              </a:rPr>
              <a:t>Majetkové vyrovnání („Hmotný investiční majetek“) mezi stavební správou a správci po dokončení stavby ve s. o. SŽDC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60812E-21EC-498F-8911-AC573631A0E6}"/>
              </a:ext>
            </a:extLst>
          </p:cNvPr>
          <p:cNvSpPr txBox="1"/>
          <p:nvPr/>
        </p:nvSpPr>
        <p:spPr>
          <a:xfrm>
            <a:off x="583457" y="1231748"/>
            <a:ext cx="8699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 Narrow" panose="020B0506020202030204" pitchFamily="34" charset="0"/>
              </a:rPr>
              <a:t>Výzkumný problém: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B7E3256-323A-4FF1-A4D3-A33D9EA66921}"/>
              </a:ext>
            </a:extLst>
          </p:cNvPr>
          <p:cNvSpPr/>
          <p:nvPr/>
        </p:nvSpPr>
        <p:spPr>
          <a:xfrm>
            <a:off x="583459" y="2118109"/>
            <a:ext cx="83843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Otázka č.1 : Sjednocené pravidel pro rozdělení investičních nákladů dle Směrnice č.20</a:t>
            </a:r>
          </a:p>
          <a:p>
            <a:pPr algn="just">
              <a:tabLst>
                <a:tab pos="4214813" algn="l"/>
              </a:tabLst>
            </a:pP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Otázka č.2 : Stanovit postup při zadávání pro výpočet</a:t>
            </a:r>
          </a:p>
          <a:p>
            <a:pPr algn="just">
              <a:tabLst>
                <a:tab pos="4214813" algn="l"/>
              </a:tabLst>
            </a:pP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Otázka č.3 : Proces výpočtu</a:t>
            </a:r>
          </a:p>
          <a:p>
            <a:pPr algn="just">
              <a:tabLst>
                <a:tab pos="4214813" algn="l"/>
              </a:tabLst>
            </a:pPr>
            <a:endParaRPr lang="cs-CZ" sz="2800" dirty="0">
              <a:latin typeface="Arial Narrow" panose="020B0506020202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4214813" algn="l"/>
              </a:tabLst>
            </a:pPr>
            <a:r>
              <a:rPr lang="cs-CZ" sz="2800" dirty="0">
                <a:latin typeface="Arial Narrow" panose="020B0506020202030204" pitchFamily="34" charset="0"/>
                <a:cs typeface="Arial" panose="020B0604020202020204" pitchFamily="34" charset="0"/>
              </a:rPr>
              <a:t>Otázka č.4 : Grafický výstup pro následné předání k účetním úkonům</a:t>
            </a:r>
          </a:p>
        </p:txBody>
      </p:sp>
    </p:spTree>
    <p:extLst>
      <p:ext uri="{BB962C8B-B14F-4D97-AF65-F5344CB8AC3E}">
        <p14:creationId xmlns:p14="http://schemas.microsoft.com/office/powerpoint/2010/main" val="156489852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1067</Words>
  <Application>Microsoft Office PowerPoint</Application>
  <PresentationFormat>Předvádění na obrazovce (4:3)</PresentationFormat>
  <Paragraphs>208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Franklin Gothic Book</vt:lpstr>
      <vt:lpstr>Times New Roman</vt:lpstr>
      <vt:lpstr>Wingdings 2</vt:lpstr>
      <vt:lpstr>HDOfficeLightV0</vt:lpstr>
      <vt:lpstr>1_HDOfficeLightV0</vt:lpstr>
      <vt:lpstr>Oříznutí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Kratosh</dc:creator>
  <cp:lastModifiedBy>Kratosh</cp:lastModifiedBy>
  <cp:revision>43</cp:revision>
  <dcterms:created xsi:type="dcterms:W3CDTF">2018-01-22T16:56:16Z</dcterms:created>
  <dcterms:modified xsi:type="dcterms:W3CDTF">2018-01-22T22:43:31Z</dcterms:modified>
</cp:coreProperties>
</file>