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2" r:id="rId3"/>
    <p:sldId id="273" r:id="rId4"/>
    <p:sldId id="274" r:id="rId5"/>
    <p:sldId id="275" r:id="rId6"/>
    <p:sldId id="258" r:id="rId7"/>
    <p:sldId id="279" r:id="rId8"/>
    <p:sldId id="280" r:id="rId9"/>
    <p:sldId id="276" r:id="rId10"/>
    <p:sldId id="281" r:id="rId11"/>
    <p:sldId id="283" r:id="rId12"/>
    <p:sldId id="282" r:id="rId13"/>
    <p:sldId id="285" r:id="rId14"/>
    <p:sldId id="284" r:id="rId15"/>
    <p:sldId id="286" r:id="rId16"/>
    <p:sldId id="277" r:id="rId17"/>
    <p:sldId id="278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5" r:id="rId26"/>
    <p:sldId id="294" r:id="rId27"/>
    <p:sldId id="296" r:id="rId28"/>
    <p:sldId id="297" r:id="rId29"/>
    <p:sldId id="264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7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84" autoAdjust="0"/>
  </p:normalViewPr>
  <p:slideViewPr>
    <p:cSldViewPr>
      <p:cViewPr varScale="1">
        <p:scale>
          <a:sx n="79" d="100"/>
          <a:sy n="79" d="100"/>
        </p:scale>
        <p:origin x="-1469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FD728-C6C6-48A1-9FE6-11182B116702}" type="datetimeFigureOut">
              <a:rPr lang="cs-CZ" smtClean="0"/>
              <a:pPr/>
              <a:t>21.01.2018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E0803-9AF4-4B84-8358-38E62218B2E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E0803-9AF4-4B84-8358-38E62218B2E6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7FEC-A7C4-4F41-BD8E-B21238071F12}" type="datetimeFigureOut">
              <a:rPr lang="cs-CZ" smtClean="0"/>
              <a:pPr/>
              <a:t>21.01.2018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81E3-CF38-418E-BD3A-9CCD4FD606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7FEC-A7C4-4F41-BD8E-B21238071F12}" type="datetimeFigureOut">
              <a:rPr lang="cs-CZ" smtClean="0"/>
              <a:pPr/>
              <a:t>21.01.2018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81E3-CF38-418E-BD3A-9CCD4FD606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7FEC-A7C4-4F41-BD8E-B21238071F12}" type="datetimeFigureOut">
              <a:rPr lang="cs-CZ" smtClean="0"/>
              <a:pPr/>
              <a:t>21.01.2018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81E3-CF38-418E-BD3A-9CCD4FD606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7FEC-A7C4-4F41-BD8E-B21238071F12}" type="datetimeFigureOut">
              <a:rPr lang="cs-CZ" smtClean="0"/>
              <a:pPr/>
              <a:t>21.01.2018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81E3-CF38-418E-BD3A-9CCD4FD606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7FEC-A7C4-4F41-BD8E-B21238071F12}" type="datetimeFigureOut">
              <a:rPr lang="cs-CZ" smtClean="0"/>
              <a:pPr/>
              <a:t>21.01.2018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81E3-CF38-418E-BD3A-9CCD4FD606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7FEC-A7C4-4F41-BD8E-B21238071F12}" type="datetimeFigureOut">
              <a:rPr lang="cs-CZ" smtClean="0"/>
              <a:pPr/>
              <a:t>21.01.2018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81E3-CF38-418E-BD3A-9CCD4FD606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7FEC-A7C4-4F41-BD8E-B21238071F12}" type="datetimeFigureOut">
              <a:rPr lang="cs-CZ" smtClean="0"/>
              <a:pPr/>
              <a:t>21.01.2018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81E3-CF38-418E-BD3A-9CCD4FD606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7FEC-A7C4-4F41-BD8E-B21238071F12}" type="datetimeFigureOut">
              <a:rPr lang="cs-CZ" smtClean="0"/>
              <a:pPr/>
              <a:t>21.01.2018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81E3-CF38-418E-BD3A-9CCD4FD606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7FEC-A7C4-4F41-BD8E-B21238071F12}" type="datetimeFigureOut">
              <a:rPr lang="cs-CZ" smtClean="0"/>
              <a:pPr/>
              <a:t>21.01.2018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81E3-CF38-418E-BD3A-9CCD4FD606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7FEC-A7C4-4F41-BD8E-B21238071F12}" type="datetimeFigureOut">
              <a:rPr lang="cs-CZ" smtClean="0"/>
              <a:pPr/>
              <a:t>21.01.2018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81E3-CF38-418E-BD3A-9CCD4FD606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7FEC-A7C4-4F41-BD8E-B21238071F12}" type="datetimeFigureOut">
              <a:rPr lang="cs-CZ" smtClean="0"/>
              <a:pPr/>
              <a:t>21.01.2018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81E3-CF38-418E-BD3A-9CCD4FD606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7FEC-A7C4-4F41-BD8E-B21238071F12}" type="datetimeFigureOut">
              <a:rPr lang="cs-CZ" smtClean="0"/>
              <a:pPr/>
              <a:t>21.01.2018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281E3-CF38-418E-BD3A-9CCD4FD6067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video" Target="file:///C:\Users\svagj\Desktop\Diplomov&#225;%20pr&#225;ce\Prezentace\Podklady\DeformaceZ25x.avi" TargetMode="External"/><Relationship Id="rId7" Type="http://schemas.openxmlformats.org/officeDocument/2006/relationships/image" Target="../media/image33.png"/><Relationship Id="rId2" Type="http://schemas.openxmlformats.org/officeDocument/2006/relationships/video" Target="file:///C:\Users\svagj\Desktop\Diplomov&#225;%20pr&#225;ce\Prezentace\Podklady\DeformaceX25x.avi" TargetMode="External"/><Relationship Id="rId1" Type="http://schemas.openxmlformats.org/officeDocument/2006/relationships/video" Target="file:///C:\Users\svagj\Desktop\Diplomov&#225;%20pr&#225;ce\Prezentace\Podklady\DeformaceY25x.avi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6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348884"/>
            <a:ext cx="7772400" cy="1470025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Návrh nosné konstrukce dřevěné rozhledny do vybrané lokality</a:t>
            </a: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31540" y="4005064"/>
            <a:ext cx="8280920" cy="2256656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Diplomová práce</a:t>
            </a:r>
          </a:p>
          <a:p>
            <a:pPr algn="l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Autor diplomové práce: 		Bc. Josef Švagr</a:t>
            </a:r>
          </a:p>
          <a:p>
            <a:pPr algn="l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Vedoucí diplomové práce: 		doc. Dr. Ing. Luboš </a:t>
            </a:r>
            <a:r>
              <a:rPr lang="cs-CZ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Podolka</a:t>
            </a: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l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Oponent diplomové práce: 		Ing. Jan Čížek</a:t>
            </a:r>
            <a:endParaRPr lang="cs-CZ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Obrázek 3" descr="Logo_vs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332656"/>
            <a:ext cx="2016224" cy="201622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0" y="6457890"/>
            <a:ext cx="4932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V Českých Budějovicích, Leden 2018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/>
            <a:r>
              <a:rPr lang="cs-CZ" b="1" dirty="0" smtClean="0"/>
              <a:t>Zatížení - stálá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980729"/>
            <a:ext cx="4978896" cy="4525963"/>
          </a:xfrm>
        </p:spPr>
        <p:txBody>
          <a:bodyPr/>
          <a:lstStyle/>
          <a:p>
            <a:r>
              <a:rPr lang="cs-CZ" dirty="0" smtClean="0"/>
              <a:t>Vlastní tíha</a:t>
            </a:r>
          </a:p>
          <a:p>
            <a:r>
              <a:rPr lang="cs-CZ" dirty="0" smtClean="0"/>
              <a:t>Výplně zábradlí</a:t>
            </a:r>
          </a:p>
          <a:p>
            <a:r>
              <a:rPr lang="cs-CZ" dirty="0" smtClean="0"/>
              <a:t>Střešní plášť</a:t>
            </a:r>
          </a:p>
          <a:p>
            <a:r>
              <a:rPr lang="cs-CZ" dirty="0" smtClean="0"/>
              <a:t>Podlahová deska</a:t>
            </a:r>
          </a:p>
          <a:p>
            <a:pPr>
              <a:buNone/>
            </a:pPr>
            <a:r>
              <a:rPr lang="cs-CZ" dirty="0" smtClean="0"/>
              <a:t>	- </a:t>
            </a:r>
            <a:r>
              <a:rPr lang="cs-CZ" sz="2400" dirty="0" smtClean="0"/>
              <a:t>třívrstvé desky z rostlého řeziva, NOVATOP </a:t>
            </a:r>
            <a:r>
              <a:rPr lang="cs-CZ" sz="2400" dirty="0" err="1" smtClean="0"/>
              <a:t>Agro</a:t>
            </a:r>
            <a:r>
              <a:rPr lang="cs-CZ" sz="2400" dirty="0" smtClean="0"/>
              <a:t> </a:t>
            </a:r>
            <a:r>
              <a:rPr lang="cs-CZ" sz="2400" dirty="0" err="1" smtClean="0"/>
              <a:t>Stat</a:t>
            </a:r>
            <a:r>
              <a:rPr lang="cs-CZ" sz="2400" dirty="0" smtClean="0"/>
              <a:t> typ 32 mm 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35556" r="34133" b="2741"/>
          <a:stretch>
            <a:fillRect/>
          </a:stretch>
        </p:blipFill>
        <p:spPr bwMode="auto">
          <a:xfrm>
            <a:off x="5515888" y="-23011"/>
            <a:ext cx="3628112" cy="654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436098" y="6519446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 l="15056" r="15251" b="21650"/>
          <a:stretch>
            <a:fillRect/>
          </a:stretch>
        </p:blipFill>
        <p:spPr bwMode="auto">
          <a:xfrm>
            <a:off x="1043610" y="5013176"/>
            <a:ext cx="261900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C:\Users\svagj\Desktop\Diplomová práce\Prezentace\Podklady\SWP.jpg"/>
          <p:cNvPicPr>
            <a:picLocks noChangeAspect="1" noChangeArrowheads="1"/>
          </p:cNvPicPr>
          <p:nvPr/>
        </p:nvPicPr>
        <p:blipFill>
          <a:blip r:embed="rId4" cstate="print"/>
          <a:srcRect l="42204" t="14928" r="50000" b="21305"/>
          <a:stretch>
            <a:fillRect/>
          </a:stretch>
        </p:blipFill>
        <p:spPr bwMode="auto">
          <a:xfrm rot="5400000">
            <a:off x="2359390" y="2329244"/>
            <a:ext cx="720080" cy="3927707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683568" y="4653136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https://www.novatop-system.cz/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pPr algn="l"/>
            <a:r>
              <a:rPr lang="cs-CZ" b="1" dirty="0" smtClean="0"/>
              <a:t>Zatížení - užitná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196752"/>
            <a:ext cx="3707904" cy="4464496"/>
          </a:xfrm>
        </p:spPr>
        <p:txBody>
          <a:bodyPr>
            <a:normAutofit lnSpcReduction="10000"/>
          </a:bodyPr>
          <a:lstStyle/>
          <a:p>
            <a:r>
              <a:rPr lang="cs-CZ" sz="2400" b="1" dirty="0" smtClean="0"/>
              <a:t>C </a:t>
            </a:r>
            <a:r>
              <a:rPr lang="cs-CZ" sz="2400" dirty="0" smtClean="0"/>
              <a:t>= 3[</a:t>
            </a:r>
            <a:r>
              <a:rPr lang="cs-CZ" sz="2400" dirty="0" err="1" smtClean="0"/>
              <a:t>kN</a:t>
            </a:r>
            <a:r>
              <a:rPr lang="cs-CZ" sz="2400" dirty="0" smtClean="0"/>
              <a:t>/m2]</a:t>
            </a:r>
          </a:p>
          <a:p>
            <a:pPr>
              <a:buNone/>
            </a:pPr>
            <a:r>
              <a:rPr lang="cs-CZ" sz="2400" dirty="0" smtClean="0"/>
              <a:t>	- plochy, kde může docházet ke shromažďování lidí</a:t>
            </a:r>
          </a:p>
          <a:p>
            <a:r>
              <a:rPr lang="cs-CZ" sz="2400" b="1" dirty="0" smtClean="0"/>
              <a:t>H</a:t>
            </a:r>
            <a:r>
              <a:rPr lang="cs-CZ" sz="2400" dirty="0" smtClean="0"/>
              <a:t> = 0,75[</a:t>
            </a:r>
            <a:r>
              <a:rPr lang="cs-CZ" sz="2400" dirty="0" err="1" smtClean="0"/>
              <a:t>kN</a:t>
            </a:r>
            <a:r>
              <a:rPr lang="cs-CZ" sz="2400" dirty="0" smtClean="0"/>
              <a:t>/m2]</a:t>
            </a:r>
          </a:p>
          <a:p>
            <a:pPr>
              <a:buNone/>
            </a:pPr>
            <a:r>
              <a:rPr lang="cs-CZ" sz="2400" dirty="0" smtClean="0"/>
              <a:t> 	- střechy nepřístupné s </a:t>
            </a:r>
            <a:r>
              <a:rPr lang="cs-CZ" sz="2400" dirty="0" smtClean="0"/>
              <a:t>výjimkou </a:t>
            </a:r>
            <a:r>
              <a:rPr lang="cs-CZ" sz="2400" dirty="0" smtClean="0"/>
              <a:t>běžné údržby a oprav</a:t>
            </a:r>
          </a:p>
          <a:p>
            <a:r>
              <a:rPr lang="cs-CZ" sz="2400" b="1" dirty="0" smtClean="0"/>
              <a:t>C2-C4 a D </a:t>
            </a:r>
            <a:r>
              <a:rPr lang="cs-CZ" sz="2400" dirty="0" smtClean="0"/>
              <a:t>= 1[</a:t>
            </a:r>
            <a:r>
              <a:rPr lang="cs-CZ" sz="2400" dirty="0" err="1" smtClean="0"/>
              <a:t>kN</a:t>
            </a:r>
            <a:r>
              <a:rPr lang="cs-CZ" sz="2400" dirty="0" smtClean="0"/>
              <a:t>/m]</a:t>
            </a:r>
            <a:endParaRPr lang="pl-PL" sz="2400" dirty="0" smtClean="0"/>
          </a:p>
          <a:p>
            <a:pPr>
              <a:buNone/>
            </a:pPr>
            <a:r>
              <a:rPr lang="pl-PL" sz="2400" dirty="0" smtClean="0"/>
              <a:t>	- Vodorovná zatížení zábradlí a dělících stěn</a:t>
            </a:r>
            <a:endParaRPr lang="cs-CZ" sz="2400" dirty="0" smtClean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 l="17516" t="25850" r="41141" b="39249"/>
          <a:stretch>
            <a:fillRect/>
          </a:stretch>
        </p:blipFill>
        <p:spPr bwMode="auto">
          <a:xfrm>
            <a:off x="6444208" y="0"/>
            <a:ext cx="2520278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5903640" y="1362254"/>
            <a:ext cx="2959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Vlastní</a:t>
            </a:r>
            <a:endParaRPr lang="cs-CZ" sz="1600" dirty="0"/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 cstate="print"/>
          <a:srcRect l="37006" t="525" r="39511" b="6951"/>
          <a:stretch>
            <a:fillRect/>
          </a:stretch>
        </p:blipFill>
        <p:spPr bwMode="auto">
          <a:xfrm>
            <a:off x="3707904" y="1241376"/>
            <a:ext cx="253433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 l="29984" t="15807" r="48372" b="10816"/>
          <a:stretch>
            <a:fillRect/>
          </a:stretch>
        </p:blipFill>
        <p:spPr bwMode="auto">
          <a:xfrm>
            <a:off x="6198698" y="1241376"/>
            <a:ext cx="2945303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ovéPole 18"/>
          <p:cNvSpPr txBox="1"/>
          <p:nvPr/>
        </p:nvSpPr>
        <p:spPr>
          <a:xfrm>
            <a:off x="5004050" y="908720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1"/>
            <a:ext cx="8229600" cy="724943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/>
              <a:t>Zatížení – klimatická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2276872"/>
            <a:ext cx="4038600" cy="2304256"/>
          </a:xfrm>
        </p:spPr>
        <p:txBody>
          <a:bodyPr>
            <a:normAutofit/>
          </a:bodyPr>
          <a:lstStyle/>
          <a:p>
            <a:r>
              <a:rPr lang="cs-CZ" b="1" dirty="0" smtClean="0"/>
              <a:t>Sníh</a:t>
            </a:r>
          </a:p>
          <a:p>
            <a:pPr>
              <a:buNone/>
            </a:pPr>
            <a:r>
              <a:rPr lang="cs-CZ" sz="2400" dirty="0" smtClean="0"/>
              <a:t>S</a:t>
            </a:r>
            <a:r>
              <a:rPr lang="cs-CZ" sz="2400" baseline="-25000" dirty="0" smtClean="0"/>
              <a:t>k</a:t>
            </a:r>
            <a:r>
              <a:rPr lang="cs-CZ" sz="2400" dirty="0" smtClean="0"/>
              <a:t> = 1,00 </a:t>
            </a:r>
            <a:r>
              <a:rPr lang="cs-CZ" sz="2400" dirty="0" err="1" smtClean="0"/>
              <a:t>kN</a:t>
            </a:r>
            <a:r>
              <a:rPr lang="cs-CZ" sz="2400" dirty="0" smtClean="0"/>
              <a:t>/m2</a:t>
            </a:r>
          </a:p>
          <a:p>
            <a:pPr>
              <a:buNone/>
            </a:pPr>
            <a:r>
              <a:rPr lang="cs-CZ" sz="2400" dirty="0" err="1" smtClean="0"/>
              <a:t>C</a:t>
            </a:r>
            <a:r>
              <a:rPr lang="cs-CZ" sz="2400" baseline="-25000" dirty="0" err="1" smtClean="0"/>
              <a:t>e</a:t>
            </a:r>
            <a:r>
              <a:rPr lang="cs-CZ" sz="2400" dirty="0" smtClean="0"/>
              <a:t> = 1,00</a:t>
            </a:r>
          </a:p>
          <a:p>
            <a:pPr>
              <a:buNone/>
            </a:pPr>
            <a:r>
              <a:rPr lang="cs-CZ" sz="2400" dirty="0" err="1" smtClean="0"/>
              <a:t>C</a:t>
            </a:r>
            <a:r>
              <a:rPr lang="cs-CZ" sz="2400" baseline="-25000" dirty="0" err="1" smtClean="0"/>
              <a:t>t</a:t>
            </a:r>
            <a:r>
              <a:rPr lang="cs-CZ" sz="2400" dirty="0" smtClean="0"/>
              <a:t> = 1,00</a:t>
            </a:r>
          </a:p>
          <a:p>
            <a:pPr>
              <a:buNone/>
            </a:pPr>
            <a:r>
              <a:rPr lang="cs-CZ" sz="2400" dirty="0" smtClean="0"/>
              <a:t>µ</a:t>
            </a:r>
            <a:r>
              <a:rPr lang="cs-CZ" sz="2400" baseline="-25000" dirty="0" smtClean="0"/>
              <a:t>1 </a:t>
            </a:r>
            <a:r>
              <a:rPr lang="cs-CZ" sz="2400" dirty="0" smtClean="0"/>
              <a:t>= 0,80 </a:t>
            </a:r>
          </a:p>
          <a:p>
            <a:pPr>
              <a:buNone/>
            </a:pPr>
            <a:endParaRPr lang="cs-CZ" sz="2400" baseline="-25000" dirty="0" smtClean="0"/>
          </a:p>
          <a:p>
            <a:pPr>
              <a:buNone/>
            </a:pPr>
            <a:endParaRPr lang="cs-CZ" sz="2400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25688" t="18597" r="11116" b="21748"/>
          <a:stretch>
            <a:fillRect/>
          </a:stretch>
        </p:blipFill>
        <p:spPr bwMode="auto">
          <a:xfrm>
            <a:off x="2358444" y="836712"/>
            <a:ext cx="678067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aoblený obdélník 7"/>
          <p:cNvSpPr/>
          <p:nvPr/>
        </p:nvSpPr>
        <p:spPr>
          <a:xfrm>
            <a:off x="8207896" y="980728"/>
            <a:ext cx="936104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 l="25784" t="38450" r="29329" b="24800"/>
          <a:stretch>
            <a:fillRect/>
          </a:stretch>
        </p:blipFill>
        <p:spPr bwMode="auto">
          <a:xfrm>
            <a:off x="2339754" y="4293096"/>
            <a:ext cx="500352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/>
          <a:srcRect l="74806" t="19550" r="6294" b="9051"/>
          <a:stretch>
            <a:fillRect/>
          </a:stretch>
        </p:blipFill>
        <p:spPr bwMode="auto">
          <a:xfrm>
            <a:off x="7280264" y="2897560"/>
            <a:ext cx="186373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6300194" y="548680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ČSN EN 1991-1-3 </a:t>
            </a: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923928" y="6519446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http://www.</a:t>
            </a:r>
            <a:r>
              <a:rPr lang="cs-CZ" sz="1600" dirty="0" err="1" smtClean="0"/>
              <a:t>snehovamapa.cz</a:t>
            </a:r>
            <a:r>
              <a:rPr lang="cs-CZ" sz="1600" dirty="0" smtClean="0"/>
              <a:t>/</a:t>
            </a:r>
            <a:endParaRPr lang="cs-CZ" sz="1600" dirty="0"/>
          </a:p>
        </p:txBody>
      </p:sp>
      <p:sp>
        <p:nvSpPr>
          <p:cNvPr id="14" name="Zaoblený obdélník 13"/>
          <p:cNvSpPr/>
          <p:nvPr/>
        </p:nvSpPr>
        <p:spPr>
          <a:xfrm>
            <a:off x="4644008" y="5229200"/>
            <a:ext cx="432048" cy="5760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aoblený obdélník 14"/>
          <p:cNvSpPr/>
          <p:nvPr/>
        </p:nvSpPr>
        <p:spPr>
          <a:xfrm>
            <a:off x="7308304" y="4941168"/>
            <a:ext cx="1728192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ovací šipka 16"/>
          <p:cNvCxnSpPr>
            <a:stCxn id="7" idx="3"/>
          </p:cNvCxnSpPr>
          <p:nvPr/>
        </p:nvCxnSpPr>
        <p:spPr>
          <a:xfrm flipV="1">
            <a:off x="4355976" y="1124744"/>
            <a:ext cx="3816424" cy="1728192"/>
          </a:xfrm>
          <a:prstGeom prst="straightConnector1">
            <a:avLst/>
          </a:prstGeom>
          <a:ln w="190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>
            <a:stCxn id="14" idx="3"/>
            <a:endCxn id="15" idx="1"/>
          </p:cNvCxnSpPr>
          <p:nvPr/>
        </p:nvCxnSpPr>
        <p:spPr>
          <a:xfrm flipV="1">
            <a:off x="5076056" y="5049181"/>
            <a:ext cx="2232248" cy="468052"/>
          </a:xfrm>
          <a:prstGeom prst="straightConnector1">
            <a:avLst/>
          </a:prstGeom>
          <a:ln w="190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aoblený obdélník 6"/>
          <p:cNvSpPr/>
          <p:nvPr/>
        </p:nvSpPr>
        <p:spPr>
          <a:xfrm>
            <a:off x="4139952" y="2708920"/>
            <a:ext cx="216024" cy="288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5" cstate="print"/>
          <a:srcRect l="22734" t="22700" r="41238" b="53150"/>
          <a:stretch>
            <a:fillRect/>
          </a:stretch>
        </p:blipFill>
        <p:spPr bwMode="auto">
          <a:xfrm>
            <a:off x="0" y="5373216"/>
            <a:ext cx="286466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ovéPole 25"/>
          <p:cNvSpPr txBox="1"/>
          <p:nvPr/>
        </p:nvSpPr>
        <p:spPr>
          <a:xfrm>
            <a:off x="2" y="5085184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24943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/>
              <a:t>Zatížení – klimatická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548680"/>
            <a:ext cx="4038600" cy="576064"/>
          </a:xfrm>
        </p:spPr>
        <p:txBody>
          <a:bodyPr>
            <a:normAutofit/>
          </a:bodyPr>
          <a:lstStyle/>
          <a:p>
            <a:r>
              <a:rPr lang="cs-CZ" b="1" dirty="0" smtClean="0"/>
              <a:t>Vítr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167336" y="980730"/>
            <a:ext cx="5976664" cy="13967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b="1" dirty="0" smtClean="0"/>
              <a:t>Kategorie </a:t>
            </a:r>
            <a:r>
              <a:rPr lang="cs-CZ" sz="2000" b="1" dirty="0" smtClean="0"/>
              <a:t>terénu III</a:t>
            </a:r>
          </a:p>
          <a:p>
            <a:pPr>
              <a:buNone/>
            </a:pPr>
            <a:r>
              <a:rPr lang="cs-CZ" sz="2000" dirty="0" smtClean="0"/>
              <a:t>	– oblast pravidelně pokrytá vegetací, budovami nebo překážkami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323530" y="6519446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  <p:sp>
        <p:nvSpPr>
          <p:cNvPr id="18" name="Obdélník 17"/>
          <p:cNvSpPr/>
          <p:nvPr/>
        </p:nvSpPr>
        <p:spPr>
          <a:xfrm>
            <a:off x="179512" y="98072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cs-CZ" sz="2000" b="1" dirty="0" smtClean="0"/>
              <a:t>Větrová oblast II</a:t>
            </a:r>
          </a:p>
          <a:p>
            <a:pPr>
              <a:buNone/>
            </a:pPr>
            <a:r>
              <a:rPr lang="cs-CZ" sz="2000" dirty="0" err="1" smtClean="0"/>
              <a:t>v</a:t>
            </a:r>
            <a:r>
              <a:rPr lang="cs-CZ" sz="2000" baseline="-25000" dirty="0" err="1" smtClean="0"/>
              <a:t>b</a:t>
            </a:r>
            <a:r>
              <a:rPr lang="cs-CZ" sz="2000" baseline="-25000" dirty="0" smtClean="0"/>
              <a:t>,0</a:t>
            </a:r>
            <a:r>
              <a:rPr lang="cs-CZ" sz="2000" dirty="0" smtClean="0"/>
              <a:t> = 25 m/s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36910" t="2751" r="35922"/>
          <a:stretch>
            <a:fillRect/>
          </a:stretch>
        </p:blipFill>
        <p:spPr bwMode="auto">
          <a:xfrm>
            <a:off x="395536" y="1844824"/>
            <a:ext cx="2346764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 l="38778" r="35825"/>
          <a:stretch>
            <a:fillRect/>
          </a:stretch>
        </p:blipFill>
        <p:spPr bwMode="auto">
          <a:xfrm>
            <a:off x="6300194" y="1844824"/>
            <a:ext cx="2133373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ovéPole 26"/>
          <p:cNvSpPr txBox="1"/>
          <p:nvPr/>
        </p:nvSpPr>
        <p:spPr>
          <a:xfrm>
            <a:off x="6300194" y="6519446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2699794" y="2420888"/>
            <a:ext cx="2959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Vítr -X</a:t>
            </a:r>
            <a:endParaRPr lang="cs-CZ" sz="2000" b="1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5436098" y="5085184"/>
            <a:ext cx="2959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Vítr -Y</a:t>
            </a:r>
            <a:endParaRPr lang="cs-CZ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50105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/>
              <a:t>Stanovení vnitřních sil a reakcí</a:t>
            </a:r>
            <a:endParaRPr lang="cs-CZ" b="1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4139952" y="2924944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7664117" y="4869160"/>
            <a:ext cx="2959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Vlastní</a:t>
            </a:r>
            <a:endParaRPr lang="cs-CZ" sz="1600" dirty="0"/>
          </a:p>
        </p:txBody>
      </p:sp>
      <p:sp>
        <p:nvSpPr>
          <p:cNvPr id="37" name="Zástupný symbol pro obsah 5"/>
          <p:cNvSpPr>
            <a:spLocks noGrp="1"/>
          </p:cNvSpPr>
          <p:nvPr>
            <p:ph sz="half" idx="1"/>
          </p:nvPr>
        </p:nvSpPr>
        <p:spPr>
          <a:xfrm>
            <a:off x="251520" y="692696"/>
            <a:ext cx="8892480" cy="1944216"/>
          </a:xfrm>
        </p:spPr>
        <p:txBody>
          <a:bodyPr>
            <a:noAutofit/>
          </a:bodyPr>
          <a:lstStyle/>
          <a:p>
            <a:r>
              <a:rPr lang="cs-CZ" sz="2000" dirty="0" smtClean="0"/>
              <a:t>Stanovení vnitřních sil na prutech</a:t>
            </a:r>
          </a:p>
          <a:p>
            <a:r>
              <a:rPr lang="cs-CZ" sz="2000" dirty="0" smtClean="0"/>
              <a:t>Vybrání rozhodujících prvků</a:t>
            </a:r>
          </a:p>
          <a:p>
            <a:r>
              <a:rPr lang="cs-CZ" sz="2000" dirty="0" smtClean="0"/>
              <a:t>Posouzení průřezů v programu RSTAB modul TIMBER Pro → snadná úprava průřezů</a:t>
            </a:r>
          </a:p>
          <a:p>
            <a:r>
              <a:rPr lang="cs-CZ" sz="2000" dirty="0" smtClean="0"/>
              <a:t>Dle ČSN EN 1995-1-1 (731701Eurokód 5: Navrhování dřevěných konstrukcí )</a:t>
            </a:r>
          </a:p>
          <a:p>
            <a:r>
              <a:rPr lang="cs-CZ" sz="2000" dirty="0" smtClean="0"/>
              <a:t>Následně poté co průřezy vyhoví → posouzení přípojů MS Excel</a:t>
            </a:r>
            <a:endParaRPr lang="cs-CZ" sz="2000" dirty="0"/>
          </a:p>
        </p:txBody>
      </p:sp>
      <p:pic>
        <p:nvPicPr>
          <p:cNvPr id="11285" name="Picture 21"/>
          <p:cNvPicPr>
            <a:picLocks noChangeAspect="1" noChangeArrowheads="1"/>
          </p:cNvPicPr>
          <p:nvPr/>
        </p:nvPicPr>
        <p:blipFill>
          <a:blip r:embed="rId2" cstate="print"/>
          <a:srcRect l="24413" t="27950" r="34442" b="9051"/>
          <a:stretch>
            <a:fillRect/>
          </a:stretch>
        </p:blipFill>
        <p:spPr bwMode="auto">
          <a:xfrm>
            <a:off x="1" y="3212976"/>
            <a:ext cx="406493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6" name="Picture 22"/>
          <p:cNvPicPr>
            <a:picLocks noChangeAspect="1" noChangeArrowheads="1"/>
          </p:cNvPicPr>
          <p:nvPr/>
        </p:nvPicPr>
        <p:blipFill>
          <a:blip r:embed="rId3" cstate="print"/>
          <a:srcRect l="16828" t="3801" r="9345" b="9051"/>
          <a:stretch>
            <a:fillRect/>
          </a:stretch>
        </p:blipFill>
        <p:spPr bwMode="auto">
          <a:xfrm>
            <a:off x="4139952" y="3212976"/>
            <a:ext cx="5004048" cy="332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ovéPole 41"/>
          <p:cNvSpPr txBox="1"/>
          <p:nvPr/>
        </p:nvSpPr>
        <p:spPr>
          <a:xfrm>
            <a:off x="0" y="2924944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>
            <a:noAutofit/>
          </a:bodyPr>
          <a:lstStyle/>
          <a:p>
            <a:pPr algn="l"/>
            <a:r>
              <a:rPr lang="cs-CZ" sz="4000" b="1" dirty="0" smtClean="0"/>
              <a:t>Posouzení</a:t>
            </a:r>
            <a:endParaRPr lang="cs-CZ" sz="4000" b="1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37846" t="2774" r="37799" b="2004"/>
          <a:stretch>
            <a:fillRect/>
          </a:stretch>
        </p:blipFill>
        <p:spPr bwMode="auto">
          <a:xfrm>
            <a:off x="416425" y="1457400"/>
            <a:ext cx="2355376" cy="518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3" cstate="print"/>
          <a:srcRect l="38699" t="2077" r="36779" b="1759"/>
          <a:stretch>
            <a:fillRect/>
          </a:stretch>
        </p:blipFill>
        <p:spPr bwMode="auto">
          <a:xfrm>
            <a:off x="6804248" y="1457400"/>
            <a:ext cx="2339752" cy="516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4" cstate="print"/>
          <a:srcRect l="37837" t="3359" r="37618" b="1759"/>
          <a:stretch>
            <a:fillRect/>
          </a:stretch>
        </p:blipFill>
        <p:spPr bwMode="auto">
          <a:xfrm>
            <a:off x="3563888" y="1458000"/>
            <a:ext cx="2376265" cy="516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284984"/>
            <a:ext cx="786201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0444" y="3356992"/>
            <a:ext cx="806590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7" cstate="print"/>
          <a:srcRect t="11644" b="14370"/>
          <a:stretch>
            <a:fillRect/>
          </a:stretch>
        </p:blipFill>
        <p:spPr bwMode="auto">
          <a:xfrm>
            <a:off x="0" y="3284984"/>
            <a:ext cx="83284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395536" y="476672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MSÚ </a:t>
            </a:r>
          </a:p>
          <a:p>
            <a:r>
              <a:rPr lang="cs-CZ" sz="2000" b="1" dirty="0" smtClean="0"/>
              <a:t>posouzení průřezy</a:t>
            </a:r>
          </a:p>
          <a:p>
            <a:r>
              <a:rPr lang="cs-CZ" sz="2000" dirty="0" smtClean="0"/>
              <a:t>Max= 0,86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635896" y="476672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MSÚ</a:t>
            </a:r>
          </a:p>
          <a:p>
            <a:r>
              <a:rPr lang="cs-CZ" sz="2000" b="1" dirty="0" smtClean="0"/>
              <a:t>posouzení stability</a:t>
            </a:r>
          </a:p>
          <a:p>
            <a:r>
              <a:rPr lang="cs-CZ" sz="2000" dirty="0" smtClean="0"/>
              <a:t>Max= 0,85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695728" y="476672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MSP </a:t>
            </a:r>
          </a:p>
          <a:p>
            <a:r>
              <a:rPr lang="cs-CZ" sz="2000" b="1" dirty="0" smtClean="0"/>
              <a:t>deformace</a:t>
            </a:r>
          </a:p>
          <a:p>
            <a:r>
              <a:rPr lang="cs-CZ" sz="2000" dirty="0" smtClean="0"/>
              <a:t>Max= 0,88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95536" y="6550223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635896" y="6550223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6732240" y="6550223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Globální deformace – 25x zvětšeno</a:t>
            </a:r>
            <a:endParaRPr lang="cs-CZ" b="1" dirty="0"/>
          </a:p>
        </p:txBody>
      </p:sp>
      <p:pic>
        <p:nvPicPr>
          <p:cNvPr id="5" name="DeformaceY25x.avi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131840" y="2276872"/>
            <a:ext cx="2455843" cy="4320000"/>
          </a:xfrm>
          <a:prstGeom prst="rect">
            <a:avLst/>
          </a:prstGeom>
        </p:spPr>
      </p:pic>
      <p:pic>
        <p:nvPicPr>
          <p:cNvPr id="7" name="DeformaceX25x.avi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2"/>
          </p:nvPr>
        </p:nvPicPr>
        <p:blipFill>
          <a:blip r:embed="rId7" cstate="print"/>
          <a:srcRect r="10303"/>
          <a:stretch>
            <a:fillRect/>
          </a:stretch>
        </p:blipFill>
        <p:spPr>
          <a:xfrm>
            <a:off x="3" y="2276872"/>
            <a:ext cx="2370830" cy="432000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6084168" y="6550223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  <p:pic>
        <p:nvPicPr>
          <p:cNvPr id="8" name="DeformaceZ25x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6300192" y="2276872"/>
            <a:ext cx="2371202" cy="4320000"/>
          </a:xfrm>
          <a:prstGeom prst="rect">
            <a:avLst/>
          </a:prstGeom>
        </p:spPr>
      </p:pic>
      <p:pic>
        <p:nvPicPr>
          <p:cNvPr id="9" name="Picture 1" descr="C:\Users\svagj\Desktop\Diplomová práce\Prezentace\Podklady\legenda X.JPG"/>
          <p:cNvPicPr>
            <a:picLocks noChangeAspect="1" noChangeArrowheads="1"/>
          </p:cNvPicPr>
          <p:nvPr/>
        </p:nvPicPr>
        <p:blipFill>
          <a:blip r:embed="rId9" cstate="print"/>
          <a:srcRect l="18301" t="10714" r="19350" b="17857"/>
          <a:stretch>
            <a:fillRect/>
          </a:stretch>
        </p:blipFill>
        <p:spPr bwMode="auto">
          <a:xfrm>
            <a:off x="0" y="836712"/>
            <a:ext cx="611560" cy="1440160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3059832" y="6550223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55576" y="1340768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Deformace u-X</a:t>
            </a:r>
          </a:p>
          <a:p>
            <a:r>
              <a:rPr lang="cs-CZ" dirty="0" smtClean="0"/>
              <a:t>Max= 97,5 mm</a:t>
            </a:r>
          </a:p>
          <a:p>
            <a:r>
              <a:rPr lang="cs-CZ" dirty="0" smtClean="0"/>
              <a:t>Min= 0,00 mm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851920" y="1340768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Deformace u-Y</a:t>
            </a:r>
          </a:p>
          <a:p>
            <a:r>
              <a:rPr lang="cs-CZ" dirty="0" smtClean="0"/>
              <a:t>Max= 34,7 mm</a:t>
            </a:r>
          </a:p>
          <a:p>
            <a:r>
              <a:rPr lang="cs-CZ" dirty="0" smtClean="0"/>
              <a:t>Min= -4,9 mm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6948264" y="1340768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Deformace u-Z</a:t>
            </a:r>
          </a:p>
          <a:p>
            <a:r>
              <a:rPr lang="cs-CZ" dirty="0" smtClean="0"/>
              <a:t>Max= 7,9 mm</a:t>
            </a:r>
          </a:p>
          <a:p>
            <a:r>
              <a:rPr lang="cs-CZ" dirty="0" smtClean="0"/>
              <a:t>Min= -22,6 mm</a:t>
            </a:r>
            <a:endParaRPr lang="cs-CZ" dirty="0"/>
          </a:p>
        </p:txBody>
      </p:sp>
      <p:pic>
        <p:nvPicPr>
          <p:cNvPr id="10243" name="Picture 3" descr="C:\Users\svagj\Desktop\Diplomová práce\Prezentace\Podklady\legenda Z.JPG"/>
          <p:cNvPicPr>
            <a:picLocks noChangeAspect="1" noChangeArrowheads="1"/>
          </p:cNvPicPr>
          <p:nvPr/>
        </p:nvPicPr>
        <p:blipFill>
          <a:blip r:embed="rId10" cstate="print"/>
          <a:srcRect l="18132" t="12409" r="23443" b="17422"/>
          <a:stretch>
            <a:fillRect/>
          </a:stretch>
        </p:blipFill>
        <p:spPr bwMode="auto">
          <a:xfrm>
            <a:off x="6300192" y="836712"/>
            <a:ext cx="576064" cy="1466345"/>
          </a:xfrm>
          <a:prstGeom prst="rect">
            <a:avLst/>
          </a:prstGeom>
          <a:noFill/>
        </p:spPr>
      </p:pic>
      <p:pic>
        <p:nvPicPr>
          <p:cNvPr id="10244" name="Picture 4" descr="C:\Users\svagj\Desktop\Diplomová práce\Prezentace\Podklady\legenda Y.JPG"/>
          <p:cNvPicPr>
            <a:picLocks noChangeAspect="1" noChangeArrowheads="1"/>
          </p:cNvPicPr>
          <p:nvPr/>
        </p:nvPicPr>
        <p:blipFill>
          <a:blip r:embed="rId11" cstate="print"/>
          <a:srcRect l="19003" r="24169" b="18500"/>
          <a:stretch>
            <a:fillRect/>
          </a:stretch>
        </p:blipFill>
        <p:spPr bwMode="auto">
          <a:xfrm>
            <a:off x="3131840" y="836712"/>
            <a:ext cx="556622" cy="1440160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0" y="6550223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706089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/>
              <a:t>Posouzení přípojů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788024" y="54868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Výsledné průřezy</a:t>
            </a:r>
            <a:endParaRPr lang="cs-CZ" b="1" dirty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/>
        </p:nvGraphicFramePr>
        <p:xfrm>
          <a:off x="4860032" y="908720"/>
          <a:ext cx="4095079" cy="2593560"/>
        </p:xfrm>
        <a:graphic>
          <a:graphicData uri="http://schemas.openxmlformats.org/drawingml/2006/table">
            <a:tbl>
              <a:tblPr/>
              <a:tblGrid>
                <a:gridCol w="659433"/>
                <a:gridCol w="2413525"/>
                <a:gridCol w="1022121"/>
              </a:tblGrid>
              <a:tr h="17290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OZN.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POPIS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PRŮŘEZ (mm)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72904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S1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SLOUP BSH, GL28c, L = 31,420m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220/500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4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S2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SLOUP BSH, GL28c, L = 31,820m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220/500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4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S3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SLOUP BSH, GL28c, L = 39,280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220/500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4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ZT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ZTUŽIDLO BSH, GL28c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220/240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4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NP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NOSNÍK PODESTY BSH, GL32c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120/300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4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NO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NOSNÍK OCHOZU BSH, GL28c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120/360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4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NS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NOSNÍK STŘECHY BSH, GL28c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120/300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4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RO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ROŠT OCHOZU BSH, GL28c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160/180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4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KROKEV BSH, GL32c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180/180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4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SCHODNICE BSH, GL28c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120/300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4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PZ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ZÁBRADLÍ PODESTY BSH, GL28c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120/160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4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ZS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ZÁBRADLÍ SCHODIŠTĚ BSH, GL28c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120/300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4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ZO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ZÁBRADLÍ OCHOZ U, MODŘÍN, C24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160/160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4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DE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HALFEN DETAN S460</a:t>
                      </a:r>
                    </a:p>
                  </a:txBody>
                  <a:tcPr marL="8197" marR="8197" marT="8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 =36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" name="TextovéPole 13"/>
          <p:cNvSpPr txBox="1"/>
          <p:nvPr/>
        </p:nvSpPr>
        <p:spPr>
          <a:xfrm>
            <a:off x="4788024" y="3545632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79512" y="692696"/>
            <a:ext cx="46085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cs-CZ" sz="2000" dirty="0" smtClean="0"/>
              <a:t>program MS Excel 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cs-CZ" sz="2000" dirty="0" smtClean="0"/>
              <a:t>dle ČSN EN a odborné literatury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cs-CZ" sz="2000" dirty="0" smtClean="0"/>
              <a:t>s</a:t>
            </a:r>
            <a:r>
              <a:rPr lang="cs-CZ" sz="2000" dirty="0" smtClean="0"/>
              <a:t>vorníkové </a:t>
            </a:r>
            <a:r>
              <a:rPr lang="cs-CZ" sz="2000" dirty="0" smtClean="0"/>
              <a:t>spoje, vlepované tyče</a:t>
            </a:r>
          </a:p>
          <a:p>
            <a:endParaRPr lang="cs-CZ" sz="2000" b="1" dirty="0" smtClean="0"/>
          </a:p>
          <a:p>
            <a:pPr>
              <a:buFont typeface="Arial" pitchFamily="34" charset="0"/>
              <a:buChar char="•"/>
            </a:pPr>
            <a:endParaRPr lang="cs-CZ" sz="20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4547" t="8001" r="34150" b="4851"/>
          <a:stretch>
            <a:fillRect/>
          </a:stretch>
        </p:blipFill>
        <p:spPr bwMode="auto">
          <a:xfrm>
            <a:off x="432048" y="1844824"/>
            <a:ext cx="3201185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35825" t="10101" r="32281" b="50000"/>
          <a:stretch>
            <a:fillRect/>
          </a:stretch>
        </p:blipFill>
        <p:spPr bwMode="auto">
          <a:xfrm>
            <a:off x="3851920" y="4221088"/>
            <a:ext cx="3309824" cy="232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ovéPole 18"/>
          <p:cNvSpPr txBox="1"/>
          <p:nvPr/>
        </p:nvSpPr>
        <p:spPr>
          <a:xfrm>
            <a:off x="3851920" y="6550223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648072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 smtClean="0"/>
              <a:t>Detail přípojů</a:t>
            </a:r>
            <a:endParaRPr lang="cs-CZ" sz="2800" b="1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3244" t="3801" r="5801" b="37400"/>
          <a:stretch>
            <a:fillRect/>
          </a:stretch>
        </p:blipFill>
        <p:spPr bwMode="auto">
          <a:xfrm>
            <a:off x="323527" y="692696"/>
            <a:ext cx="8352929" cy="303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856113"/>
            <a:ext cx="2736304" cy="30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7308305" y="371703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051720" y="5589240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3034680" cy="706089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/>
              <a:t>Vizualizace</a:t>
            </a:r>
            <a:endParaRPr lang="cs-CZ" b="1" dirty="0"/>
          </a:p>
        </p:txBody>
      </p:sp>
      <p:pic>
        <p:nvPicPr>
          <p:cNvPr id="44034" name="Picture 2" descr="C:\Users\svagj\Desktop\Diplomová práce\Renders\HOTOVOST\Pohledn na vesnic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813" y="738000"/>
            <a:ext cx="8160000" cy="61200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164288" y="404664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smtClean="0"/>
              <a:t>Obsah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600201"/>
            <a:ext cx="432048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Motivace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Cíl práce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Postup návrhu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Výsledné řešení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Doplňující dotazy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3034680" cy="706089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/>
              <a:t>Vizualizace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7164288" y="404664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  <p:pic>
        <p:nvPicPr>
          <p:cNvPr id="45058" name="Picture 2" descr="C:\Users\svagj\Desktop\Diplomová práce\Renders\HOTOVOST\Pohled na příbr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000" y="738000"/>
            <a:ext cx="8160000" cy="61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3034680" cy="706089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/>
              <a:t>Vizualizace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7164288" y="404664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  <p:pic>
        <p:nvPicPr>
          <p:cNvPr id="46082" name="Picture 2" descr="C:\Users\svagj\Desktop\Diplomová práce\Renders\HOTOVOST\pohled na ocho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000" y="738000"/>
            <a:ext cx="8160000" cy="61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3034680" cy="706089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/>
              <a:t>Vizualizace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7164288" y="404664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  <p:pic>
        <p:nvPicPr>
          <p:cNvPr id="47106" name="Picture 2" descr="C:\Users\svagj\Desktop\Diplomová práce\Renders\HOTOVOST\ochoz za svět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000" y="738000"/>
            <a:ext cx="8160000" cy="61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3034680" cy="706089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/>
              <a:t>Vizualizace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7236296" y="404664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  <p:pic>
        <p:nvPicPr>
          <p:cNvPr id="48133" name="Picture 5" descr="C:\Users\svagj\Desktop\Diplomová práce\Renders\HOTOVOST\Stmívání ro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000" y="738000"/>
            <a:ext cx="8160000" cy="61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3034680" cy="706089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/>
              <a:t>Vizualizace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6550223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  <p:pic>
        <p:nvPicPr>
          <p:cNvPr id="48131" name="Picture 3" descr="C:\Users\svagj\Desktop\Diplomová práce\Renders\HOTOVOST\ACCamera_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501008"/>
            <a:ext cx="4320000" cy="3240000"/>
          </a:xfrm>
          <a:prstGeom prst="rect">
            <a:avLst/>
          </a:prstGeom>
          <a:noFill/>
        </p:spPr>
      </p:pic>
      <p:pic>
        <p:nvPicPr>
          <p:cNvPr id="48132" name="Picture 4" descr="C:\Users\svagj\Desktop\Diplomová práce\Renders\HOTOVOST\ochoz zatížen slunce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6632"/>
            <a:ext cx="4320000" cy="3240000"/>
          </a:xfrm>
          <a:prstGeom prst="rect">
            <a:avLst/>
          </a:prstGeom>
          <a:noFill/>
        </p:spPr>
      </p:pic>
      <p:pic>
        <p:nvPicPr>
          <p:cNvPr id="8" name="Picture 2" descr="C:\Users\svagj\Desktop\Diplomová práce\Renders\HOTOVOST\podest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09000"/>
            <a:ext cx="4320000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3034680" cy="706089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/>
              <a:t>Vizualizace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6550223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  <p:pic>
        <p:nvPicPr>
          <p:cNvPr id="49154" name="Picture 2" descr="C:\Users\svagj\Desktop\Diplomová práce\Renders\HOTOVOST\Vstup zespod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09000"/>
            <a:ext cx="4320000" cy="3240000"/>
          </a:xfrm>
          <a:prstGeom prst="rect">
            <a:avLst/>
          </a:prstGeom>
          <a:noFill/>
        </p:spPr>
      </p:pic>
      <p:pic>
        <p:nvPicPr>
          <p:cNvPr id="50178" name="Picture 2" descr="C:\Users\svagj\Desktop\Diplomová práce\Renders\HOTOVOST\Pohled na boud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6632"/>
            <a:ext cx="4320000" cy="3240000"/>
          </a:xfrm>
          <a:prstGeom prst="rect">
            <a:avLst/>
          </a:prstGeom>
          <a:noFill/>
        </p:spPr>
      </p:pic>
      <p:pic>
        <p:nvPicPr>
          <p:cNvPr id="50179" name="Picture 3" descr="C:\Users\svagj\Desktop\Diplomová práce\Renders\HOTOVOST\západ slunc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01008"/>
            <a:ext cx="4320000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/>
            <a:r>
              <a:rPr lang="cs-CZ" b="1" dirty="0" smtClean="0"/>
              <a:t>Doplňující dotazy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cs-CZ" sz="2800" b="1" dirty="0" smtClean="0"/>
              <a:t>Co je tzv. součinitel expozice a kde se využívá?</a:t>
            </a:r>
          </a:p>
          <a:p>
            <a:r>
              <a:rPr lang="cs-CZ" sz="2800" dirty="0" smtClean="0"/>
              <a:t>Vítr – výpočet, graf</a:t>
            </a:r>
          </a:p>
          <a:p>
            <a:r>
              <a:rPr lang="cs-CZ" sz="2800" dirty="0" smtClean="0"/>
              <a:t>Sníh – </a:t>
            </a:r>
          </a:p>
          <a:p>
            <a:endParaRPr lang="cs-CZ" sz="2800" dirty="0" smtClean="0"/>
          </a:p>
          <a:p>
            <a:pPr>
              <a:buNone/>
            </a:pPr>
            <a:endParaRPr lang="cs-CZ" sz="2800" dirty="0" smtClean="0"/>
          </a:p>
          <a:p>
            <a:pPr>
              <a:buNone/>
            </a:pPr>
            <a:r>
              <a:rPr lang="pl-PL" sz="2800" b="1" dirty="0" smtClean="0"/>
              <a:t>Co je to hmoždík a k čemu se využívá</a:t>
            </a:r>
            <a:r>
              <a:rPr lang="cs-CZ" sz="2800" b="1" dirty="0" smtClean="0"/>
              <a:t>?</a:t>
            </a:r>
          </a:p>
          <a:p>
            <a:pPr>
              <a:buNone/>
            </a:pPr>
            <a:endParaRPr lang="cs-CZ" b="1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1203" name="Picture 3" descr="C:\Users\svagj\Desktop\Diplomová práce\Prezentace\Podklady\Hmoždinka-Buldog-9536-13-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359206"/>
            <a:ext cx="2160240" cy="2160240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3059832" y="6519446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http://bova-nail.cz/</a:t>
            </a:r>
            <a:endParaRPr lang="cs-CZ" sz="1400" dirty="0"/>
          </a:p>
        </p:txBody>
      </p:sp>
      <p:pic>
        <p:nvPicPr>
          <p:cNvPr id="51204" name="Picture 4" descr="C:\Users\svagj\Desktop\Diplomová práce\Prezentace\Podklady\Hmoždinka-Buldog-9536-13-03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359206"/>
            <a:ext cx="2160240" cy="2160240"/>
          </a:xfrm>
          <a:prstGeom prst="rect">
            <a:avLst/>
          </a:prstGeom>
          <a:noFill/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 cstate="print"/>
          <a:srcRect l="23326" t="32150" r="25882" b="38450"/>
          <a:stretch>
            <a:fillRect/>
          </a:stretch>
        </p:blipFill>
        <p:spPr bwMode="auto">
          <a:xfrm>
            <a:off x="2051720" y="2132857"/>
            <a:ext cx="5040560" cy="164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4932040" y="1844824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ČSN EN 1991-1-3 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smtClean="0"/>
              <a:t>Doplňující dotazy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b="1" dirty="0" smtClean="0"/>
              <a:t>Jak spočítáte konečný čistý průhyb (</a:t>
            </a:r>
            <a:r>
              <a:rPr lang="cs-CZ" sz="2800" b="1" dirty="0" err="1" smtClean="0"/>
              <a:t>Wnet</a:t>
            </a:r>
            <a:r>
              <a:rPr lang="cs-CZ" sz="2800" b="1" dirty="0" smtClean="0"/>
              <a:t>,</a:t>
            </a:r>
            <a:r>
              <a:rPr lang="cs-CZ" sz="2800" b="1" dirty="0" err="1" smtClean="0"/>
              <a:t>fin</a:t>
            </a:r>
            <a:r>
              <a:rPr lang="cs-CZ" sz="2800" b="1" dirty="0" smtClean="0"/>
              <a:t>) podle </a:t>
            </a:r>
            <a:r>
              <a:rPr lang="cs-CZ" sz="2800" b="1" dirty="0" err="1" smtClean="0"/>
              <a:t>eurokódu</a:t>
            </a:r>
            <a:r>
              <a:rPr lang="cs-CZ" sz="2800" b="1" dirty="0" smtClean="0"/>
              <a:t> 5 a jaká je mezní hodnota tohoto průhybu na </a:t>
            </a:r>
            <a:r>
              <a:rPr lang="cs-CZ" sz="2800" b="1" dirty="0" err="1" smtClean="0"/>
              <a:t>vykonzolovaném</a:t>
            </a:r>
            <a:r>
              <a:rPr lang="cs-CZ" sz="2800" b="1" dirty="0" smtClean="0"/>
              <a:t> nosníku? Dostačuje L/150?</a:t>
            </a:r>
          </a:p>
          <a:p>
            <a:pPr marL="0" indent="0">
              <a:buNone/>
            </a:pPr>
            <a:endParaRPr lang="cs-CZ" sz="2800" b="1" dirty="0" smtClean="0"/>
          </a:p>
          <a:p>
            <a:pPr>
              <a:buNone/>
            </a:pPr>
            <a:endParaRPr lang="cs-CZ" b="1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5048508"/>
            <a:ext cx="4546182" cy="44836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7476" t="26900" r="14563" b="46850"/>
          <a:stretch>
            <a:fillRect/>
          </a:stretch>
        </p:blipFill>
        <p:spPr bwMode="auto">
          <a:xfrm>
            <a:off x="0" y="3316690"/>
            <a:ext cx="9144000" cy="17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7475" t="78350" r="41141" b="5900"/>
          <a:stretch>
            <a:fillRect/>
          </a:stretch>
        </p:blipFill>
        <p:spPr bwMode="auto">
          <a:xfrm>
            <a:off x="1043608" y="5408548"/>
            <a:ext cx="626469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1043608" y="6488668"/>
            <a:ext cx="1921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Zdroj: ČSN EN 1995-1-1 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0105"/>
          </a:xfrm>
        </p:spPr>
        <p:txBody>
          <a:bodyPr/>
          <a:lstStyle/>
          <a:p>
            <a:pPr algn="l"/>
            <a:r>
              <a:rPr lang="cs-CZ" b="1" dirty="0" smtClean="0"/>
              <a:t>Doplňující dotazy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5400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2800" b="1" dirty="0" smtClean="0"/>
              <a:t>Co je to vlastní frekvence konstrukce při dynamickém namáhání a k čemu se využívá?</a:t>
            </a:r>
          </a:p>
          <a:p>
            <a:pPr marL="0" indent="0">
              <a:buNone/>
            </a:pPr>
            <a:r>
              <a:rPr lang="cs-CZ" sz="2800" u="sng" dirty="0" smtClean="0"/>
              <a:t>Dynamický výpočet zahrnuje:</a:t>
            </a:r>
          </a:p>
          <a:p>
            <a:pPr marL="0" indent="0"/>
            <a:r>
              <a:rPr lang="cs-CZ" sz="2800" dirty="0" smtClean="0"/>
              <a:t>Vlastní kmitání</a:t>
            </a:r>
          </a:p>
          <a:p>
            <a:pPr marL="0" indent="0"/>
            <a:r>
              <a:rPr lang="cs-CZ" sz="2800" dirty="0" smtClean="0"/>
              <a:t>Vynucené kmitání</a:t>
            </a:r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r>
              <a:rPr lang="cs-CZ" sz="2800" u="sng" dirty="0" smtClean="0"/>
              <a:t>Stavební konstrukce se charakterizuje:</a:t>
            </a:r>
          </a:p>
          <a:p>
            <a:pPr marL="0" indent="0"/>
            <a:r>
              <a:rPr lang="cs-CZ" sz="2800" dirty="0" smtClean="0"/>
              <a:t>Vlastními frekvencemi: </a:t>
            </a:r>
          </a:p>
          <a:p>
            <a:pPr marL="0" indent="0">
              <a:buNone/>
            </a:pPr>
            <a:r>
              <a:rPr lang="cs-CZ" sz="2800" dirty="0" smtClean="0"/>
              <a:t>	- Závisí na hmotnosti a tuhosti</a:t>
            </a:r>
            <a:endParaRPr lang="cs-CZ" sz="1600" dirty="0" smtClean="0"/>
          </a:p>
          <a:p>
            <a:pPr marL="0" indent="0">
              <a:buNone/>
            </a:pPr>
            <a:r>
              <a:rPr lang="cs-CZ" sz="2800" dirty="0" smtClean="0"/>
              <a:t>	-Započítávají se stálé složky zatížení</a:t>
            </a:r>
          </a:p>
          <a:p>
            <a:pPr marL="0" indent="0"/>
            <a:r>
              <a:rPr lang="cs-CZ" sz="2800" dirty="0" smtClean="0"/>
              <a:t>Vlastními tvary</a:t>
            </a:r>
          </a:p>
          <a:p>
            <a:pPr marL="0" indent="0">
              <a:buNone/>
            </a:pPr>
            <a:endParaRPr lang="cs-CZ" sz="2800" b="1" dirty="0" smtClean="0"/>
          </a:p>
          <a:p>
            <a:pPr marL="0" indent="0">
              <a:buNone/>
            </a:pPr>
            <a:r>
              <a:rPr lang="cs-CZ" sz="2800" u="sng" dirty="0" smtClean="0"/>
              <a:t>Použití pro:</a:t>
            </a:r>
          </a:p>
          <a:p>
            <a:pPr marL="0" indent="0"/>
            <a:r>
              <a:rPr lang="cs-CZ" sz="2800" dirty="0" smtClean="0"/>
              <a:t> Dynamický vítr</a:t>
            </a:r>
          </a:p>
          <a:p>
            <a:pPr marL="0" indent="0"/>
            <a:r>
              <a:rPr lang="cs-CZ" sz="2800" dirty="0" smtClean="0"/>
              <a:t> Zemětřesení</a:t>
            </a:r>
          </a:p>
          <a:p>
            <a:pPr marL="0" indent="0"/>
            <a:r>
              <a:rPr lang="cs-CZ" sz="2800" dirty="0" smtClean="0"/>
              <a:t>Dynamické účinky strojů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cs-CZ" b="1" dirty="0" smtClean="0"/>
              <a:t>Děkuji za pozornost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pPr algn="l"/>
            <a:r>
              <a:rPr lang="cs-CZ" b="1" dirty="0" smtClean="0"/>
              <a:t>Motivace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Aktuálnost tohoto problému ve vybrané lokalitě</a:t>
            </a:r>
          </a:p>
          <a:p>
            <a:r>
              <a:rPr lang="cs-CZ" sz="2400" dirty="0" smtClean="0"/>
              <a:t>Získání znalostí ve výpočetním softwaru</a:t>
            </a:r>
          </a:p>
          <a:p>
            <a:r>
              <a:rPr lang="cs-CZ" sz="2400" dirty="0" smtClean="0"/>
              <a:t>Prohloubení znalostí v dané problematice</a:t>
            </a:r>
            <a:endParaRPr lang="cs-CZ" sz="2400" dirty="0"/>
          </a:p>
        </p:txBody>
      </p:sp>
      <p:pic>
        <p:nvPicPr>
          <p:cNvPr id="22530" name="Picture 2" descr="C:\Users\svagj\Desktop\Diplomová práce\Renders\HOTOVOST\pohled do les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859812"/>
            <a:ext cx="4896544" cy="367240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051720" y="6550223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smtClean="0"/>
              <a:t>Cíl práce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 smtClean="0"/>
              <a:t>Cílem práce je vypracovat architektonickou studii rozhledny, dále pak provést její statický výpočet a výkresy konstrukčního i stavebně architektonického řešení rozhledny a okolí.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smtClean="0"/>
              <a:t>Použité programy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sz="3000" b="1" dirty="0" smtClean="0"/>
              <a:t>3D model:</a:t>
            </a:r>
          </a:p>
          <a:p>
            <a:pPr lvl="1">
              <a:buNone/>
            </a:pPr>
            <a:r>
              <a:rPr lang="cs-CZ" sz="2600" dirty="0" smtClean="0"/>
              <a:t>	- </a:t>
            </a:r>
            <a:r>
              <a:rPr lang="cs-CZ" sz="2600" dirty="0" err="1" smtClean="0"/>
              <a:t>ArchiCAD</a:t>
            </a:r>
            <a:r>
              <a:rPr lang="cs-CZ" sz="2600" dirty="0" smtClean="0"/>
              <a:t> 20 EDU od společnosti GRAPHISOFT </a:t>
            </a:r>
          </a:p>
          <a:p>
            <a:pPr>
              <a:buNone/>
            </a:pPr>
            <a:r>
              <a:rPr lang="cs-CZ" sz="3000" b="1" dirty="0" smtClean="0"/>
              <a:t>Výkresová dokumentace:</a:t>
            </a:r>
          </a:p>
          <a:p>
            <a:pPr lvl="1">
              <a:buNone/>
            </a:pPr>
            <a:r>
              <a:rPr lang="cs-CZ" sz="2600" dirty="0" smtClean="0"/>
              <a:t>	- </a:t>
            </a:r>
            <a:r>
              <a:rPr lang="cs-CZ" sz="2600" dirty="0" err="1" smtClean="0"/>
              <a:t>ArchiCAD</a:t>
            </a:r>
            <a:r>
              <a:rPr lang="cs-CZ" sz="2600" dirty="0" smtClean="0"/>
              <a:t> 20 EDU od společnosti GRAPHISOFT </a:t>
            </a:r>
          </a:p>
          <a:p>
            <a:pPr lvl="1">
              <a:buNone/>
            </a:pPr>
            <a:r>
              <a:rPr lang="cs-CZ" sz="2600" dirty="0" smtClean="0"/>
              <a:t>	- </a:t>
            </a:r>
            <a:r>
              <a:rPr lang="cs-CZ" sz="2600" dirty="0" err="1" smtClean="0"/>
              <a:t>AutoCAD</a:t>
            </a:r>
            <a:r>
              <a:rPr lang="cs-CZ" sz="2600" dirty="0" smtClean="0"/>
              <a:t> 2018 EDU od společnosti Autodesk</a:t>
            </a:r>
          </a:p>
          <a:p>
            <a:pPr marL="342900" lvl="1" indent="-342900">
              <a:buNone/>
            </a:pPr>
            <a:r>
              <a:rPr lang="cs-CZ" sz="3000" b="1" dirty="0" smtClean="0"/>
              <a:t>Statický výpočet a posouzení:</a:t>
            </a:r>
          </a:p>
          <a:p>
            <a:pPr lvl="1">
              <a:buNone/>
            </a:pPr>
            <a:r>
              <a:rPr lang="cs-CZ" dirty="0" smtClean="0"/>
              <a:t>	</a:t>
            </a:r>
            <a:r>
              <a:rPr lang="cs-CZ" sz="2600" dirty="0" smtClean="0"/>
              <a:t>- RSTAB 8.10 EDU od společnosti </a:t>
            </a:r>
            <a:r>
              <a:rPr lang="cs-CZ" sz="2600" dirty="0" err="1" smtClean="0"/>
              <a:t>Dlubal</a:t>
            </a:r>
            <a:endParaRPr lang="cs-CZ" sz="2600" dirty="0" smtClean="0"/>
          </a:p>
          <a:p>
            <a:pPr lvl="1">
              <a:buNone/>
            </a:pPr>
            <a:r>
              <a:rPr lang="cs-CZ" sz="2600" dirty="0" smtClean="0"/>
              <a:t>	- Microsoft Excel 2013</a:t>
            </a:r>
          </a:p>
          <a:p>
            <a:pPr lvl="1">
              <a:buNone/>
            </a:pPr>
            <a:r>
              <a:rPr lang="cs-CZ" sz="2600" dirty="0" smtClean="0"/>
              <a:t>	- DETAN 4.50 od společnosti </a:t>
            </a:r>
            <a:r>
              <a:rPr lang="cs-CZ" sz="2600" dirty="0" err="1" smtClean="0"/>
              <a:t>Halfen</a:t>
            </a:r>
            <a:endParaRPr lang="cs-CZ" sz="2600" dirty="0" smtClean="0"/>
          </a:p>
          <a:p>
            <a:pPr marL="285750" lvl="1">
              <a:buNone/>
            </a:pPr>
            <a:r>
              <a:rPr lang="cs-CZ" sz="2600" dirty="0" smtClean="0"/>
              <a:t> </a:t>
            </a:r>
            <a:r>
              <a:rPr lang="cs-CZ" sz="3000" b="1" dirty="0" smtClean="0"/>
              <a:t>Vizualizace</a:t>
            </a:r>
            <a:r>
              <a:rPr lang="cs-CZ" sz="3000" b="1" dirty="0" smtClean="0"/>
              <a:t>:</a:t>
            </a:r>
          </a:p>
          <a:p>
            <a:pPr lvl="1" indent="-742950">
              <a:buNone/>
            </a:pPr>
            <a:r>
              <a:rPr lang="cs-CZ" dirty="0" smtClean="0"/>
              <a:t>	</a:t>
            </a:r>
            <a:r>
              <a:rPr lang="cs-CZ" sz="2600" dirty="0" smtClean="0"/>
              <a:t>- ARTLANTIS 6.5. Studio od společnosti  </a:t>
            </a:r>
            <a:r>
              <a:rPr lang="cs-CZ" sz="2600" dirty="0" err="1" smtClean="0"/>
              <a:t>Abvent</a:t>
            </a:r>
            <a:endParaRPr lang="cs-CZ" sz="2600" dirty="0" smtClean="0"/>
          </a:p>
          <a:p>
            <a:pPr lvl="1" indent="-742950">
              <a:buNone/>
            </a:pPr>
            <a:r>
              <a:rPr lang="cs-CZ" sz="2600" dirty="0" smtClean="0"/>
              <a:t>	- GIMP = Grafický editor</a:t>
            </a:r>
          </a:p>
          <a:p>
            <a:pPr lvl="1" indent="-742950">
              <a:buNone/>
            </a:pPr>
            <a:endParaRPr lang="cs-CZ" dirty="0" smtClean="0"/>
          </a:p>
          <a:p>
            <a:pPr lvl="1">
              <a:buFontTx/>
              <a:buChar char="-"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1"/>
            <a:ext cx="8229600" cy="648073"/>
          </a:xfrm>
        </p:spPr>
        <p:txBody>
          <a:bodyPr>
            <a:noAutofit/>
          </a:bodyPr>
          <a:lstStyle/>
          <a:p>
            <a:pPr algn="l"/>
            <a:r>
              <a:rPr lang="cs-CZ" b="1" dirty="0" smtClean="0"/>
              <a:t>Řešené území</a:t>
            </a:r>
            <a:endParaRPr lang="cs-CZ" b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836714"/>
            <a:ext cx="7931224" cy="1468759"/>
          </a:xfrm>
        </p:spPr>
        <p:txBody>
          <a:bodyPr>
            <a:noAutofit/>
          </a:bodyPr>
          <a:lstStyle/>
          <a:p>
            <a:r>
              <a:rPr lang="cs-CZ" sz="2400" dirty="0" smtClean="0"/>
              <a:t>Středočeský kraj, </a:t>
            </a:r>
            <a:r>
              <a:rPr lang="cs-CZ" sz="2400" dirty="0" err="1" smtClean="0"/>
              <a:t>Nepřejov</a:t>
            </a:r>
            <a:r>
              <a:rPr lang="cs-CZ" sz="2400" dirty="0" smtClean="0"/>
              <a:t> → 16km od Příbrami</a:t>
            </a:r>
          </a:p>
          <a:p>
            <a:r>
              <a:rPr lang="cs-CZ" sz="2400" dirty="0" smtClean="0"/>
              <a:t>Vrch </a:t>
            </a:r>
            <a:r>
              <a:rPr lang="cs-CZ" sz="2400" dirty="0" err="1" smtClean="0"/>
              <a:t>Bukovec</a:t>
            </a:r>
            <a:r>
              <a:rPr lang="cs-CZ" sz="2400" dirty="0" smtClean="0"/>
              <a:t> 562 m.</a:t>
            </a:r>
            <a:r>
              <a:rPr lang="cs-CZ" sz="2400" dirty="0" err="1" smtClean="0"/>
              <a:t>n.m</a:t>
            </a:r>
            <a:r>
              <a:rPr lang="cs-CZ" sz="2400" dirty="0" smtClean="0"/>
              <a:t>.</a:t>
            </a:r>
          </a:p>
          <a:p>
            <a:r>
              <a:rPr lang="cs-CZ" sz="2400" dirty="0" smtClean="0"/>
              <a:t>Očekávání cestovního ruchu</a:t>
            </a:r>
          </a:p>
          <a:p>
            <a:r>
              <a:rPr lang="cs-CZ" sz="2400" dirty="0" smtClean="0"/>
              <a:t>Připravovaná lesní stezka</a:t>
            </a:r>
            <a:endParaRPr lang="cs-CZ" sz="2400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2976"/>
            <a:ext cx="690228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0" y="2924944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https://www.google.cz/maps/</a:t>
            </a:r>
            <a:endParaRPr lang="cs-CZ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6153" y="1268760"/>
            <a:ext cx="3527849" cy="224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Přímá spojovací šipka 8"/>
          <p:cNvCxnSpPr/>
          <p:nvPr/>
        </p:nvCxnSpPr>
        <p:spPr>
          <a:xfrm flipV="1">
            <a:off x="3347864" y="3501008"/>
            <a:ext cx="2592288" cy="244827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7884370" y="3501008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2352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/>
              <a:t>Architektonické řešení</a:t>
            </a:r>
            <a:endParaRPr lang="cs-CZ" b="1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1946" r="778"/>
          <a:stretch>
            <a:fillRect/>
          </a:stretch>
        </p:blipFill>
        <p:spPr bwMode="auto">
          <a:xfrm>
            <a:off x="3347864" y="836712"/>
            <a:ext cx="5796136" cy="569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7"/>
          <p:cNvSpPr/>
          <p:nvPr/>
        </p:nvSpPr>
        <p:spPr>
          <a:xfrm>
            <a:off x="0" y="908722"/>
            <a:ext cx="4572000" cy="45858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5"/>
            <a:r>
              <a:rPr lang="cs-CZ" sz="2800" b="1" dirty="0" smtClean="0"/>
              <a:t>Materiál</a:t>
            </a:r>
          </a:p>
          <a:p>
            <a:pPr marL="228600" lvl="5"/>
            <a:r>
              <a:rPr lang="cs-CZ" sz="2400" b="1" dirty="0" smtClean="0"/>
              <a:t>Dřevo	</a:t>
            </a:r>
          </a:p>
          <a:p>
            <a:pPr>
              <a:buNone/>
            </a:pPr>
            <a:r>
              <a:rPr lang="cs-CZ" sz="2400" dirty="0" smtClean="0"/>
              <a:t>	BSH GL32c</a:t>
            </a:r>
          </a:p>
          <a:p>
            <a:pPr>
              <a:buNone/>
            </a:pPr>
            <a:r>
              <a:rPr lang="cs-CZ" sz="2400" dirty="0" smtClean="0"/>
              <a:t>	BSH GL28c</a:t>
            </a:r>
          </a:p>
          <a:p>
            <a:pPr>
              <a:buNone/>
            </a:pPr>
            <a:r>
              <a:rPr lang="cs-CZ" sz="2400" dirty="0" smtClean="0"/>
              <a:t>	Modřín C24</a:t>
            </a:r>
          </a:p>
          <a:p>
            <a:pPr>
              <a:buNone/>
            </a:pPr>
            <a:endParaRPr lang="cs-CZ" sz="2400" dirty="0" smtClean="0"/>
          </a:p>
          <a:p>
            <a:pPr marL="228600" lvl="2"/>
            <a:r>
              <a:rPr lang="cs-CZ" sz="2400" b="1" dirty="0" smtClean="0"/>
              <a:t>Zavětrování</a:t>
            </a:r>
          </a:p>
          <a:p>
            <a:pPr marL="228600" lvl="2">
              <a:buNone/>
            </a:pPr>
            <a:r>
              <a:rPr lang="cs-CZ" sz="2400" b="1" dirty="0" smtClean="0"/>
              <a:t>	</a:t>
            </a:r>
            <a:r>
              <a:rPr lang="cs-CZ" sz="2400" dirty="0" err="1" smtClean="0"/>
              <a:t>Halfen</a:t>
            </a:r>
            <a:r>
              <a:rPr lang="cs-CZ" sz="2400" dirty="0" smtClean="0"/>
              <a:t> </a:t>
            </a:r>
            <a:r>
              <a:rPr lang="cs-CZ" sz="2400" dirty="0" err="1" smtClean="0"/>
              <a:t>Detan</a:t>
            </a:r>
            <a:r>
              <a:rPr lang="cs-CZ" sz="2400" dirty="0" smtClean="0"/>
              <a:t> S460</a:t>
            </a:r>
          </a:p>
          <a:p>
            <a:pPr marL="228600" lvl="2">
              <a:buNone/>
            </a:pPr>
            <a:endParaRPr lang="cs-CZ" sz="2400" dirty="0" smtClean="0"/>
          </a:p>
          <a:p>
            <a:pPr marL="228600" lvl="5"/>
            <a:r>
              <a:rPr lang="cs-CZ" sz="2400" b="1" dirty="0" smtClean="0"/>
              <a:t>Ocelové prvky</a:t>
            </a:r>
          </a:p>
          <a:p>
            <a:pPr marL="228600" lvl="5">
              <a:buNone/>
            </a:pPr>
            <a:r>
              <a:rPr lang="cs-CZ" sz="2400" dirty="0" smtClean="0"/>
              <a:t>	Plechy S355</a:t>
            </a:r>
          </a:p>
          <a:p>
            <a:pPr marL="228600" lvl="5">
              <a:buNone/>
            </a:pPr>
            <a:r>
              <a:rPr lang="cs-CZ" sz="2400" dirty="0" smtClean="0"/>
              <a:t>	Svorníky 8.8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347866" y="6519446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pPr algn="l"/>
            <a:r>
              <a:rPr lang="cs-CZ" b="1" dirty="0" smtClean="0"/>
              <a:t>Architektonické řešení</a:t>
            </a:r>
            <a:endParaRPr lang="cs-CZ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1"/>
          </p:nvPr>
        </p:nvSpPr>
        <p:spPr>
          <a:xfrm>
            <a:off x="0" y="692698"/>
            <a:ext cx="4038600" cy="5433468"/>
          </a:xfrm>
        </p:spPr>
        <p:txBody>
          <a:bodyPr>
            <a:normAutofit/>
          </a:bodyPr>
          <a:lstStyle/>
          <a:p>
            <a:r>
              <a:rPr lang="cs-CZ" sz="2400" b="1" dirty="0" smtClean="0"/>
              <a:t>2.-10. NP</a:t>
            </a:r>
          </a:p>
          <a:p>
            <a:endParaRPr lang="cs-CZ" sz="2400" b="1" dirty="0" smtClean="0"/>
          </a:p>
          <a:p>
            <a:endParaRPr lang="cs-CZ" sz="2400" b="1" dirty="0" smtClean="0"/>
          </a:p>
          <a:p>
            <a:endParaRPr lang="cs-CZ" sz="2400" b="1" dirty="0" smtClean="0"/>
          </a:p>
          <a:p>
            <a:pPr>
              <a:buNone/>
            </a:pPr>
            <a:endParaRPr lang="cs-CZ" sz="2400" b="1" dirty="0" smtClean="0"/>
          </a:p>
          <a:p>
            <a:pPr>
              <a:buNone/>
            </a:pPr>
            <a:endParaRPr lang="cs-CZ" sz="2400" b="1" dirty="0" smtClean="0"/>
          </a:p>
          <a:p>
            <a:r>
              <a:rPr lang="cs-CZ" sz="2400" b="1" dirty="0" smtClean="0"/>
              <a:t>Ochoz</a:t>
            </a:r>
            <a:endParaRPr lang="cs-CZ" sz="2400" b="1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15647" t="13251" r="21747" b="17451"/>
          <a:stretch>
            <a:fillRect/>
          </a:stretch>
        </p:blipFill>
        <p:spPr bwMode="auto">
          <a:xfrm>
            <a:off x="2315524" y="692697"/>
            <a:ext cx="4104456" cy="255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 l="6306" t="7894" r="25691" b="9167"/>
          <a:stretch>
            <a:fillRect/>
          </a:stretch>
        </p:blipFill>
        <p:spPr bwMode="auto">
          <a:xfrm>
            <a:off x="1763690" y="3284984"/>
            <a:ext cx="5208125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179514" y="3717032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79514" y="1052736"/>
            <a:ext cx="2959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</a:t>
            </a:r>
            <a:r>
              <a:rPr lang="cs-CZ" sz="1400" dirty="0" smtClean="0"/>
              <a:t>Vlastní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08311"/>
          </a:xfrm>
        </p:spPr>
        <p:txBody>
          <a:bodyPr>
            <a:noAutofit/>
          </a:bodyPr>
          <a:lstStyle/>
          <a:p>
            <a:pPr algn="l"/>
            <a:r>
              <a:rPr lang="cs-CZ" sz="3600" b="1" dirty="0" smtClean="0"/>
              <a:t>Postup při tvorbě práce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980729"/>
            <a:ext cx="8507288" cy="4525963"/>
          </a:xfrm>
        </p:spPr>
        <p:txBody>
          <a:bodyPr/>
          <a:lstStyle/>
          <a:p>
            <a:pPr marL="228600" lvl="5">
              <a:buNone/>
            </a:pPr>
            <a:endParaRPr lang="cs-CZ" sz="2600" dirty="0" smtClean="0"/>
          </a:p>
          <a:p>
            <a:pPr marL="1600200" lvl="5">
              <a:buNone/>
            </a:pPr>
            <a:endParaRPr lang="cs-CZ" sz="2600" dirty="0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 l="39252" t="2667" r="44288" b="6656"/>
          <a:stretch>
            <a:fillRect/>
          </a:stretch>
        </p:blipFill>
        <p:spPr bwMode="auto">
          <a:xfrm>
            <a:off x="6335688" y="1196752"/>
            <a:ext cx="28083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 l="38257" t="2667" r="44439" b="6656"/>
          <a:stretch>
            <a:fillRect/>
          </a:stretch>
        </p:blipFill>
        <p:spPr bwMode="auto">
          <a:xfrm>
            <a:off x="3383360" y="1196752"/>
            <a:ext cx="295232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ovéPole 13"/>
          <p:cNvSpPr txBox="1"/>
          <p:nvPr/>
        </p:nvSpPr>
        <p:spPr>
          <a:xfrm>
            <a:off x="3347866" y="548680"/>
            <a:ext cx="295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Drátový 3D model </a:t>
            </a:r>
          </a:p>
          <a:p>
            <a:pPr algn="ctr"/>
            <a:r>
              <a:rPr lang="cs-CZ" sz="2000" dirty="0" smtClean="0"/>
              <a:t>RSTAB</a:t>
            </a:r>
            <a:endParaRPr lang="cs-CZ" sz="2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444210" y="548680"/>
            <a:ext cx="295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Plný 3Dmodel </a:t>
            </a:r>
          </a:p>
          <a:p>
            <a:pPr algn="ctr"/>
            <a:r>
              <a:rPr lang="cs-CZ" sz="2000" dirty="0" smtClean="0"/>
              <a:t>RSTAB</a:t>
            </a:r>
            <a:endParaRPr lang="cs-CZ" sz="2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0" y="6519446"/>
            <a:ext cx="295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Vlastní</a:t>
            </a:r>
            <a:endParaRPr lang="cs-CZ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" y="548680"/>
            <a:ext cx="295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3D model </a:t>
            </a:r>
          </a:p>
          <a:p>
            <a:pPr algn="ctr"/>
            <a:r>
              <a:rPr lang="cs-CZ" sz="2000" dirty="0" err="1" smtClean="0"/>
              <a:t>ArchiCAD</a:t>
            </a:r>
            <a:r>
              <a:rPr lang="cs-CZ" sz="2000" dirty="0" smtClean="0"/>
              <a:t> 20</a:t>
            </a:r>
            <a:endParaRPr lang="cs-CZ" sz="2000" dirty="0"/>
          </a:p>
        </p:txBody>
      </p:sp>
      <p:pic>
        <p:nvPicPr>
          <p:cNvPr id="11265" name="Picture 1" descr="C:\Users\svagj\Desktop\Diplomová práce\Prezentace\Podklady\Render ARCHICAD2.jpg"/>
          <p:cNvPicPr>
            <a:picLocks noChangeAspect="1" noChangeArrowheads="1"/>
          </p:cNvPicPr>
          <p:nvPr/>
        </p:nvPicPr>
        <p:blipFill>
          <a:blip r:embed="rId4" cstate="print"/>
          <a:srcRect l="38584" t="25436" r="32419" b="15473"/>
          <a:stretch>
            <a:fillRect/>
          </a:stretch>
        </p:blipFill>
        <p:spPr bwMode="auto">
          <a:xfrm>
            <a:off x="0" y="1196752"/>
            <a:ext cx="3419872" cy="4896544"/>
          </a:xfrm>
          <a:prstGeom prst="rect">
            <a:avLst/>
          </a:prstGeom>
          <a:noFill/>
        </p:spPr>
      </p:pic>
      <p:sp>
        <p:nvSpPr>
          <p:cNvPr id="16" name="Šipka doprava 15"/>
          <p:cNvSpPr/>
          <p:nvPr/>
        </p:nvSpPr>
        <p:spPr>
          <a:xfrm>
            <a:off x="5652120" y="3068960"/>
            <a:ext cx="1152128" cy="504056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prava 16"/>
          <p:cNvSpPr/>
          <p:nvPr/>
        </p:nvSpPr>
        <p:spPr>
          <a:xfrm>
            <a:off x="2843808" y="3068960"/>
            <a:ext cx="1152128" cy="504056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ve tvaru U 18"/>
          <p:cNvSpPr/>
          <p:nvPr/>
        </p:nvSpPr>
        <p:spPr>
          <a:xfrm rot="10800000">
            <a:off x="1475656" y="5517232"/>
            <a:ext cx="6336704" cy="792088"/>
          </a:xfrm>
          <a:prstGeom prst="uturnArrow">
            <a:avLst>
              <a:gd name="adj1" fmla="val 2257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5508104" y="2636914"/>
            <a:ext cx="158417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b="1" cap="none" spc="100" dirty="0" smtClean="0">
                <a:ln w="180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Statické</a:t>
            </a:r>
          </a:p>
          <a:p>
            <a:pPr algn="ctr"/>
            <a:endParaRPr lang="cs-CZ" sz="3200" b="1" spc="100" dirty="0" smtClean="0">
              <a:ln w="180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pPr algn="ctr"/>
            <a:r>
              <a:rPr lang="cs-CZ" sz="2400" b="1" spc="100" dirty="0" smtClean="0">
                <a:ln w="180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posouzení</a:t>
            </a:r>
          </a:p>
          <a:p>
            <a:pPr algn="ctr"/>
            <a:r>
              <a:rPr lang="cs-CZ" sz="2400" b="1" spc="100" dirty="0" smtClean="0">
                <a:ln w="180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p</a:t>
            </a:r>
            <a:r>
              <a:rPr lang="cs-CZ" sz="2400" b="1" cap="none" spc="100" dirty="0" smtClean="0">
                <a:ln w="180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rvků a přípojů</a:t>
            </a:r>
            <a:endParaRPr lang="cs-CZ" sz="2400" b="1" cap="none" spc="100" dirty="0">
              <a:ln w="180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2195736" y="5733256"/>
            <a:ext cx="531017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000" b="1" cap="none" spc="100" dirty="0" smtClean="0">
                <a:ln w="180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Aktualizace modelu dle statických výsledků</a:t>
            </a:r>
            <a:endParaRPr lang="cs-CZ" sz="2000" b="1" cap="none" spc="100" dirty="0">
              <a:ln w="180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2483768" y="2636913"/>
            <a:ext cx="15841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b="1" cap="none" spc="100" dirty="0" smtClean="0">
                <a:ln w="180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Návrh</a:t>
            </a:r>
            <a:endParaRPr lang="cs-CZ" sz="2400" b="1" cap="none" spc="100" dirty="0">
              <a:ln w="180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1251608" y="6309320"/>
            <a:ext cx="719844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000" b="1" cap="none" spc="100" dirty="0" smtClean="0">
                <a:ln w="180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Výkresy </a:t>
            </a:r>
            <a:r>
              <a:rPr lang="cs-CZ" sz="2000" b="1" spc="100" dirty="0" smtClean="0">
                <a:ln w="180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stavebně </a:t>
            </a:r>
            <a:r>
              <a:rPr lang="cs-CZ" sz="2000" b="1" cap="none" spc="100" dirty="0" smtClean="0">
                <a:ln w="180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konstrukčního řešení a tvorba vizualizace</a:t>
            </a:r>
            <a:endParaRPr lang="cs-CZ" sz="2000" b="1" cap="none" spc="100" dirty="0">
              <a:ln w="180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1862</TotalTime>
  <Words>673</Words>
  <Application>Microsoft Office PowerPoint</Application>
  <PresentationFormat>Předvádění na obrazovce (4:3)</PresentationFormat>
  <Paragraphs>253</Paragraphs>
  <Slides>29</Slides>
  <Notes>1</Notes>
  <HiddenSlides>0</HiddenSlides>
  <MMClips>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Motiv sady Office</vt:lpstr>
      <vt:lpstr>Návrh nosné konstrukce dřevěné rozhledny do vybrané lokality</vt:lpstr>
      <vt:lpstr>Obsah</vt:lpstr>
      <vt:lpstr>Motivace</vt:lpstr>
      <vt:lpstr>Cíl práce</vt:lpstr>
      <vt:lpstr>Použité programy</vt:lpstr>
      <vt:lpstr>Řešené území</vt:lpstr>
      <vt:lpstr>Architektonické řešení</vt:lpstr>
      <vt:lpstr>Architektonické řešení</vt:lpstr>
      <vt:lpstr>Postup při tvorbě práce</vt:lpstr>
      <vt:lpstr>Zatížení - stálá </vt:lpstr>
      <vt:lpstr>Zatížení - užitná</vt:lpstr>
      <vt:lpstr>Zatížení – klimatická</vt:lpstr>
      <vt:lpstr>Zatížení – klimatická</vt:lpstr>
      <vt:lpstr>Stanovení vnitřních sil a reakcí</vt:lpstr>
      <vt:lpstr>Posouzení</vt:lpstr>
      <vt:lpstr>Globální deformace – 25x zvětšeno</vt:lpstr>
      <vt:lpstr>Posouzení přípojů</vt:lpstr>
      <vt:lpstr>Detail přípojů</vt:lpstr>
      <vt:lpstr>Vizualizace</vt:lpstr>
      <vt:lpstr>Vizualizace</vt:lpstr>
      <vt:lpstr>Vizualizace</vt:lpstr>
      <vt:lpstr>Vizualizace</vt:lpstr>
      <vt:lpstr>Vizualizace</vt:lpstr>
      <vt:lpstr>Vizualizace</vt:lpstr>
      <vt:lpstr>Vizualizace</vt:lpstr>
      <vt:lpstr>Doplňující dotazy</vt:lpstr>
      <vt:lpstr>Doplňující dotazy</vt:lpstr>
      <vt:lpstr>Doplňující dotazy</vt:lpstr>
      <vt:lpstr>Děkuji za pozornost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DOSTAVBA OBJEKTU JIHOČESKÉ VĚDECKÉ KNIHOVNY V ČB</dc:title>
  <dc:creator>Bc. Josef Švagr</dc:creator>
  <cp:lastModifiedBy>Josef Švagr</cp:lastModifiedBy>
  <cp:revision>116</cp:revision>
  <dcterms:created xsi:type="dcterms:W3CDTF">2017-01-22T17:14:52Z</dcterms:created>
  <dcterms:modified xsi:type="dcterms:W3CDTF">2018-01-21T13:50:07Z</dcterms:modified>
</cp:coreProperties>
</file>