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78" r:id="rId17"/>
    <p:sldId id="272" r:id="rId18"/>
    <p:sldId id="273" r:id="rId19"/>
    <p:sldId id="268" r:id="rId20"/>
    <p:sldId id="279" r:id="rId21"/>
    <p:sldId id="274" r:id="rId22"/>
    <p:sldId id="280" r:id="rId23"/>
    <p:sldId id="275" r:id="rId24"/>
    <p:sldId id="276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B583-4AA3-4AB8-AAB5-C1A7BD00A7A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1A32C83-E7A3-48A4-A32D-EB783A58EE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B583-4AA3-4AB8-AAB5-C1A7BD00A7A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2C83-E7A3-48A4-A32D-EB783A58EE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B583-4AA3-4AB8-AAB5-C1A7BD00A7A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2C83-E7A3-48A4-A32D-EB783A58EE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B583-4AA3-4AB8-AAB5-C1A7BD00A7A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2C83-E7A3-48A4-A32D-EB783A58EE1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B583-4AA3-4AB8-AAB5-C1A7BD00A7A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1A32C83-E7A3-48A4-A32D-EB783A58EE1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B583-4AA3-4AB8-AAB5-C1A7BD00A7A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2C83-E7A3-48A4-A32D-EB783A58EE1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B583-4AA3-4AB8-AAB5-C1A7BD00A7A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2C83-E7A3-48A4-A32D-EB783A58EE1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B583-4AA3-4AB8-AAB5-C1A7BD00A7A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2C83-E7A3-48A4-A32D-EB783A58EE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B583-4AA3-4AB8-AAB5-C1A7BD00A7A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2C83-E7A3-48A4-A32D-EB783A58EE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B583-4AA3-4AB8-AAB5-C1A7BD00A7A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2C83-E7A3-48A4-A32D-EB783A58EE1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B583-4AA3-4AB8-AAB5-C1A7BD00A7A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1A32C83-E7A3-48A4-A32D-EB783A58EE1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2FB583-4AA3-4AB8-AAB5-C1A7BD00A7A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1A32C83-E7A3-48A4-A32D-EB783A58EE1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4509120"/>
            <a:ext cx="7406640" cy="1752600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diplomové práce: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Bc. Tomáš Bartoš </a:t>
            </a:r>
            <a:endParaRPr lang="cs-C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diplomové práce: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Michal Kraus, Ph.D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diplomové práce: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Andrea Šandová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2471588"/>
          </a:xfrm>
        </p:spPr>
        <p:txBody>
          <a:bodyPr>
            <a:noAutofit/>
          </a:bodyPr>
          <a:lstStyle/>
          <a:p>
            <a:r>
              <a:rPr lang="cs-CZ" sz="3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budovy s nízkou spotřebou energie s integrovanými prvky zeleně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251520" y="33265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Ústav technicko- technologický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56" y="17039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Konstrukční a stavebně technické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93568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Konstrukce zdiva</a:t>
            </a:r>
          </a:p>
          <a:p>
            <a:pPr lvl="2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Obvodové nosné  konstrukce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Porotherm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44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DRYFIX P10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zděné na PUR pěnu </a:t>
            </a:r>
          </a:p>
          <a:p>
            <a:pPr lvl="2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Vnitřní nosné konstrukce       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Porotherm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DRYFIX P10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zděné na PUR pěnu </a:t>
            </a:r>
          </a:p>
          <a:p>
            <a:pPr lvl="2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Příčky                                     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Porotherm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DRYFIX P10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zděné na PUR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pěnu</a:t>
            </a:r>
          </a:p>
          <a:p>
            <a:pPr marL="594360" lvl="2" indent="0">
              <a:buNone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Stropní konstrukce</a:t>
            </a:r>
          </a:p>
          <a:p>
            <a:pPr lvl="2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Stropní panely SPIROLL SPG 200, tloušťky 200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lvl="2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Střešní konstrukce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Plochá střecha – zelená </a:t>
            </a:r>
          </a:p>
          <a:p>
            <a:pPr lvl="2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ikmá střecha – pultová, tvořená sbíjeným vazníkem</a:t>
            </a:r>
          </a:p>
          <a:p>
            <a:pPr lvl="2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Tepelná izolace</a:t>
            </a:r>
          </a:p>
          <a:p>
            <a:pPr lvl="2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Podlaha na terénu	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Dekperimeter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SD 150,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60 mm </a:t>
            </a:r>
          </a:p>
          <a:p>
            <a:pPr marL="2240280" lvl="8" indent="0"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n-NO" sz="1400" dirty="0">
                <a:latin typeface="Arial" panose="020B0604020202020204" pitchFamily="34" charset="0"/>
                <a:cs typeface="Arial" panose="020B0604020202020204" pitchFamily="34" charset="0"/>
              </a:rPr>
              <a:t>Dekperimeter PV-NR, tl. 50 mm 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Fasáda 		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EPS 150,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150 mm </a:t>
            </a:r>
          </a:p>
          <a:p>
            <a:pPr marL="594360" lvl="2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Zateplený podhled 2. NP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Unirol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180 mm </a:t>
            </a:r>
          </a:p>
          <a:p>
            <a:pPr marL="594360" lvl="2" indent="0"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			   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Unirol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60 mm </a:t>
            </a:r>
          </a:p>
          <a:p>
            <a:pPr lvl="2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Plochá střecha 1. NP    	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EPS 100,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60 mm </a:t>
            </a:r>
          </a:p>
          <a:p>
            <a:pPr marL="594360" lvl="2" indent="0"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Dekperimeter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SD 150,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80 mm 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4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Tepelně technické posouzení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91168885"/>
              </p:ext>
            </p:extLst>
          </p:nvPr>
        </p:nvGraphicFramePr>
        <p:xfrm>
          <a:off x="716409" y="2060848"/>
          <a:ext cx="7772400" cy="26720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199407"/>
                <a:gridCol w="1944216"/>
                <a:gridCol w="1944216"/>
                <a:gridCol w="16845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Konstrukce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Doporučený součinitel prostupu tepla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[W/(m² · K)]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Vypočtený součinitel prostupu tepla 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[W/(m² · K)]</a:t>
                      </a:r>
                      <a:endParaRPr lang="cs-CZ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Vyhodnocení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Obvodová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stěna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0,152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Vyhovuje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Podlaha na zemině </a:t>
                      </a:r>
                      <a:endParaRPr lang="cs-CZ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0,308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Vyhovuje</a:t>
                      </a:r>
                      <a:endParaRPr lang="cs-CZ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Plochá střecha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0,215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Vyhovuje</a:t>
                      </a:r>
                      <a:endParaRPr lang="cs-CZ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Šikmá střecha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0,188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Vyhovuje</a:t>
                      </a:r>
                      <a:endParaRPr lang="cs-CZ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489991" y="4802848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Skladba zelené stěny</a:t>
            </a:r>
            <a:endParaRPr lang="cs-CZ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Vnitřní omítka - vápenocementová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Zdivo -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Porotherm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DRYFIX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P10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440 mm 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Lepidlo - Weber tmel 700,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5 mm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Tepelná izolace. –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EPS 150,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150 mm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Lepidlo – Weber tmel 700 + plastová síť,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5 mm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Vnější omítka –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Baumit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Nanoportop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2,5 mm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Pojistná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hydroiz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Dorken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Delta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assade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1 mm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Vzduchová mezera + Hliníkový rošt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Nasákavá kapilární textilie,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5 mm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Kazety se substrátem,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80 mm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Vegetace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 descr="C:\Users\admin\Desktop\zelená stě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53960"/>
            <a:ext cx="3657600" cy="52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824100" y="6470632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plochá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07" y="3861048"/>
            <a:ext cx="5058170" cy="28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Skladba ploché střechy</a:t>
            </a:r>
            <a:endParaRPr lang="cs-CZ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89512"/>
          </a:xfrm>
        </p:spPr>
        <p:txBody>
          <a:bodyPr>
            <a:norm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Vegetace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Substrát – Dek RNS0 80,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100 – 150 mm</a:t>
            </a:r>
          </a:p>
          <a:p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Geotextilie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Filtek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200,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3,9 mm</a:t>
            </a:r>
          </a:p>
          <a:p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Hydroakumulační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vrstva –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Dekdren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T20,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20 mm</a:t>
            </a:r>
          </a:p>
          <a:p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Geotextilie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Filtek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300,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4,5 mm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Hydroizolace – Folie z PVC 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Alkorplan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35177,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1,8 mm</a:t>
            </a:r>
          </a:p>
          <a:p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Geotextilie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Filtek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300,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4,5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Tepelná izolace –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Dekperimer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SD 150,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80 mm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Tepelná izolace –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EPS 100,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60 mm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Parozábrana </a:t>
            </a:r>
          </a:p>
          <a:p>
            <a:pPr marL="0" indent="0"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–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Glastek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AL 40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mineral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4 mm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Penetrační nátěr –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Dekperimer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Spádová vrstva – Silikátová,</a:t>
            </a:r>
          </a:p>
          <a:p>
            <a:pPr marL="0" indent="0">
              <a:buNone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Min 50 mm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Stropní konstrukce </a:t>
            </a:r>
          </a:p>
          <a:p>
            <a:pPr marL="0" indent="0"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– Panel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Spiroll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200,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200 mm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824100" y="6450860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Skladba šikmé střechy</a:t>
            </a:r>
            <a:endParaRPr lang="cs-CZ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Vegetační rohož –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Optigreen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Substrát -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Dek RNS0 80,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80 mm</a:t>
            </a:r>
          </a:p>
          <a:p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Geotextilie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Filtek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200,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3,9 mm</a:t>
            </a:r>
          </a:p>
          <a:p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Hydroakumulační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vrstva –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Dekdren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T20,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20 mm</a:t>
            </a:r>
          </a:p>
          <a:p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Geotextilie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Filtek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300,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4,5 mm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Hydroizolace – Folie z PVC 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Alkorplan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35177,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1,8 mm</a:t>
            </a:r>
          </a:p>
          <a:p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Geotextilie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Filtek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300,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4,5 mm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Bednění – OSB desky,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20 mm</a:t>
            </a: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Nosná konstrukce – Dřevěný příhradový vazník 80/180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5" name="Picture 3" descr="C:\Users\admin\Desktop\šikm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72" y="4005064"/>
            <a:ext cx="5999236" cy="274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824100" y="6485856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3067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Vytápění</a:t>
            </a:r>
            <a:endParaRPr lang="cs-CZ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Tepelného čerpadlo Samsung EHS Split 12,5 kW</a:t>
            </a:r>
          </a:p>
          <a:p>
            <a:pPr lvl="1"/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Vzduch/voda</a:t>
            </a:r>
          </a:p>
          <a:p>
            <a:pPr lvl="1"/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Venkovní jednotka -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AEX125EDGHA/EU 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Vnitřní jednotka (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hydrobox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AEN160YDGHA/EU 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Zásobník 200 litrů -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NH200WHXEA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6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 energetické náročnosti budovy</a:t>
            </a:r>
            <a:endParaRPr lang="cs-CZ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Budova je zařazena 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do klasifikační  třídy B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(úsporná)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Průměrný součinitel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prostupu tepla 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= 0,23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W/(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m²・K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266" name="Picture 2" descr="C:\Users\admin\Desktop\plochá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4829472" cy="456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Vizualizace</a:t>
            </a:r>
            <a:endParaRPr lang="cs-CZ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8" name="Picture 2" descr="C:\Users\admin\OneDrive\Diplomka\3D\PERSPEKTIV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8" y="1446499"/>
            <a:ext cx="7486161" cy="529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367180" y="1475953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40280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7497" y="256104"/>
            <a:ext cx="77724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Vizualizace</a:t>
            </a:r>
            <a:endParaRPr lang="cs-CZ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 descr="C:\Users\admin\OneDrive\Diplomka\3D\PERSPEKTIV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9" y="1418248"/>
            <a:ext cx="753384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359477" y="1436757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6697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Objekt splňuje parametry pro nízkoenergetické domy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objektu jsou použity prvky zeleně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Cíl práce je splněn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7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Obsah obhajoby diplomové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Motivace a důvody výběru daného tématu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Cíl práce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Popis území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Popis objektu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Studie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Konstrukční a stavebně technické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řešení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Tepelně technické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posouzení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Skladby vybraných konstrukcí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Vytápění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Vyhodnocení energetické náročnosti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budovy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Vizualizace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Z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ávěr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Otázky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7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vedoucího diplomové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lnSpcReduction="10000"/>
          </a:bodyPr>
          <a:lstStyle/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Jaký systém kontrol a jakou pravidelnou údržbu navrhuje autor u vegetační stěny a střechy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Kontroly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Vizuální kontrola minimálně 4x ročně 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Kontrola kotevních prvků u vegetační stěny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Kontrola zavlažovacího systému u vegetační stěny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Kontrola a vyčištění odvodňovacích systémů stěny i střechy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Údržba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Odstranění nežádoucí vegetace</a:t>
            </a: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Dosev požadované vegetace</a:t>
            </a: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Pokosení vegetace</a:t>
            </a: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Přihnojení substrátu</a:t>
            </a: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zavlažovacího systému u vegetační stěny</a:t>
            </a: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Vyčištění odvodňovacích systémů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9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vedoucího diplomové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jakých cenových relacích se pohybuje navržený systém vegetační stěny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Systém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použitý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 diplomové práci vychází včetně montáže, osazení rostlinami a závlahového systému na 12 000 – 13 000,- Kč/m²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vedoucího diplomové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výsledků vyhodnocení energetické náročnosti budovy splňuje navržený objekt požadavky na nízkoenergetický standard. Jaké opatření by bylo potřeba přijmout, aby objekt splňoval požadavky pro pasivní standard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Zlepšení prostupu součinitele tepla na pasivní standard (zesílení vrstev izolačních materiálů)</a:t>
            </a: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rekuperačního systému na získávání tepla</a:t>
            </a: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obnovitelných zdrojů energie (solární a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fotovoltaické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panely)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7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oponenta diplomové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Pokud by došlo k realizaci zelené střechy na reálné stavbě, jak častá by měla být ”údržba” zeleně např. sekáním atd.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Vizuální kontrola minimálně 4x ročně 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Údržba závisí na aktuálním ročním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období </a:t>
            </a: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Během horkých letních dnů je nutné střechu často zavlažovat </a:t>
            </a: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Sekat trávník přibližně 12x ročně (záleží hlavně na majiteli) </a:t>
            </a: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Dále je nutné min 2x ročně odstranit nežádoucí vegetaci</a:t>
            </a:r>
          </a:p>
          <a:p>
            <a:pPr lvl="3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Pohnojit 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Odstranění listí</a:t>
            </a:r>
          </a:p>
          <a:p>
            <a:pPr lvl="3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Dosev vegetace</a:t>
            </a:r>
          </a:p>
          <a:p>
            <a:pPr lvl="3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Zkontrolovat a vyčistit odvodňovací zařízení</a:t>
            </a:r>
          </a:p>
          <a:p>
            <a:pPr lvl="1"/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9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4509120"/>
            <a:ext cx="7406640" cy="1752600"/>
          </a:xfrm>
        </p:spPr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2471588"/>
          </a:xfrm>
        </p:spPr>
        <p:txBody>
          <a:bodyPr>
            <a:noAutofit/>
          </a:bodyPr>
          <a:lstStyle/>
          <a:p>
            <a:r>
              <a:rPr lang="cs-CZ" sz="3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888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Motivace a důvody výběru daného tématu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Aktuálnost tématu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Spojitost tématu s praxí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Prohloubení vědomostí v dané problematice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6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Návrh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konkrétního architektonického a stavebně – konstrukčního řešení objektu s nízkou spotřebou energie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Integrované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prvky zeleně na fasádě a střeše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objektu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provádění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stavby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včetně vyřešení charakteristických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detailů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Vyhodnocení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 posouzení tepelně – technických charakteristik navržených konstrukcí i budovy jako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celku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6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Popis území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Katastrální území: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Libín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arcelní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157/2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souladu s územně plánovací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dokumentací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ýměra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pozemku: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1865 m2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řístup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veřejné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komunikace z východní strany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írně svažitý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027" name="Picture 3" descr="C:\Users\admin\Desktop\HTC fotky\IMAG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462408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989081" y="6453336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Popis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Rodinný dům s provozovnou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Dvoupodlažní RD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Zastavěná plocha 210 m²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Obestavěný prostor 833,5 m³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Užitná plocha RD 224 m²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Užitná plocha provozovny 57,5 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C:\Users\admin\OneDrive\Diplomka\3D\23730849_10214919160796601_108837291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01" y="1556792"/>
            <a:ext cx="4051476" cy="28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835892" y="4470087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Půdorys 1.NP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 descr="C:\Users\admin\Desktop\1n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496" y="1499872"/>
            <a:ext cx="4392488" cy="516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824100" y="6422101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Půdorys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2.NP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098" name="Picture 2" descr="C:\Users\admin\Desktop\2n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52366"/>
            <a:ext cx="4392488" cy="52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7740352" y="6389628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Řez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0141" y="1340768"/>
            <a:ext cx="8424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C:\Users\admin\Desktop\ře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10138"/>
            <a:ext cx="7928432" cy="38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875800" y="6379889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305</TotalTime>
  <Words>977</Words>
  <Application>Microsoft Office PowerPoint</Application>
  <PresentationFormat>Předvádění na obrazovce (4:3)</PresentationFormat>
  <Paragraphs>235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Jmění</vt:lpstr>
      <vt:lpstr>Návrh budovy s nízkou spotřebou energie s integrovanými prvky zeleně   </vt:lpstr>
      <vt:lpstr>Obsah obhajoby diplomové práce</vt:lpstr>
      <vt:lpstr>Motivace a důvody výběru daného tématu</vt:lpstr>
      <vt:lpstr>Cíl práce</vt:lpstr>
      <vt:lpstr>Popis území</vt:lpstr>
      <vt:lpstr>Popis objektu</vt:lpstr>
      <vt:lpstr>Studie</vt:lpstr>
      <vt:lpstr>Studie</vt:lpstr>
      <vt:lpstr>Studie</vt:lpstr>
      <vt:lpstr>Konstrukční a stavebně technické řešení</vt:lpstr>
      <vt:lpstr>Tepelně technické posouzení</vt:lpstr>
      <vt:lpstr>Skladba zelené stěny</vt:lpstr>
      <vt:lpstr>Skladba ploché střechy</vt:lpstr>
      <vt:lpstr>Skladba šikmé střechy</vt:lpstr>
      <vt:lpstr>Vytápění</vt:lpstr>
      <vt:lpstr>Vyhodnocení energetické náročnosti budovy</vt:lpstr>
      <vt:lpstr>Vizualizace</vt:lpstr>
      <vt:lpstr>Vizualizace</vt:lpstr>
      <vt:lpstr>Závěr</vt:lpstr>
      <vt:lpstr>Otázky vedoucího diplomové práce</vt:lpstr>
      <vt:lpstr>Otázky vedoucího diplomové práce</vt:lpstr>
      <vt:lpstr>Otázky vedoucího diplomové práce</vt:lpstr>
      <vt:lpstr>Otázky oponenta diplomové práce</vt:lpstr>
      <vt:lpstr>DĚKUJI ZA POZORNOST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budovy s nízkou spotřebou energie s integrovanými prvky zeleně</dc:title>
  <dc:creator>Tomáš 2</dc:creator>
  <cp:lastModifiedBy>Tomáš 2</cp:lastModifiedBy>
  <cp:revision>35</cp:revision>
  <dcterms:created xsi:type="dcterms:W3CDTF">2018-01-21T14:23:17Z</dcterms:created>
  <dcterms:modified xsi:type="dcterms:W3CDTF">2018-01-22T10:18:36Z</dcterms:modified>
</cp:coreProperties>
</file>