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72" r:id="rId5"/>
    <p:sldId id="259" r:id="rId6"/>
    <p:sldId id="260" r:id="rId7"/>
    <p:sldId id="262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3" r:id="rId18"/>
    <p:sldId id="271" r:id="rId19"/>
  </p:sldIdLst>
  <p:sldSz cx="9144000" cy="5715000" type="screen16x1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834" y="-10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2206625"/>
            <a:ext cx="3571875" cy="3508375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771"/>
            <a:ext cx="9146380" cy="5715771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3" y="1442003"/>
            <a:ext cx="5648623" cy="1003588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8" y="2059104"/>
            <a:ext cx="6511131" cy="274383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5621-A67B-42EC-873B-BD36D8965AB2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6B832-842D-4059-8EE2-0522D9A648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5621-A67B-42EC-873B-BD36D8965AB2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6B832-842D-4059-8EE2-0522D9A648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389863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389863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5621-A67B-42EC-873B-BD36D8965AB2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6B832-842D-4059-8EE2-0522D9A648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5621-A67B-42EC-873B-BD36D8965AB2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6B832-842D-4059-8EE2-0522D9A648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771"/>
            <a:ext cx="9146380" cy="5715771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2206625"/>
            <a:ext cx="3571875" cy="350837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438948"/>
            <a:ext cx="5650992" cy="1006258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056920"/>
            <a:ext cx="6510528" cy="274320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5621-A67B-42EC-873B-BD36D8965AB2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6B832-842D-4059-8EE2-0522D9A648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914400"/>
            <a:ext cx="3200400" cy="30937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914400"/>
            <a:ext cx="3200400" cy="30937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5621-A67B-42EC-873B-BD36D8965AB2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6B832-842D-4059-8EE2-0522D9A6481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914400"/>
            <a:ext cx="3200400" cy="45720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418207"/>
            <a:ext cx="3200400" cy="259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914400"/>
            <a:ext cx="3200400" cy="45720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418207"/>
            <a:ext cx="3200400" cy="2590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5621-A67B-42EC-873B-BD36D8965AB2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6B832-842D-4059-8EE2-0522D9A648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5621-A67B-42EC-873B-BD36D8965AB2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6B832-842D-4059-8EE2-0522D9A648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5621-A67B-42EC-873B-BD36D8965AB2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6B832-842D-4059-8EE2-0522D9A648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2206625"/>
            <a:ext cx="3571875" cy="3508375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1004889" y="-1004887"/>
            <a:ext cx="5715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313420"/>
            <a:ext cx="5212080" cy="907856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3" y="2182427"/>
            <a:ext cx="3807779" cy="27705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1877821"/>
            <a:ext cx="5794760" cy="519428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5621-A67B-42EC-873B-BD36D8965AB2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16B832-842D-4059-8EE2-0522D9A648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6" y="0"/>
            <a:ext cx="7115175" cy="5715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2206625"/>
            <a:ext cx="3571875" cy="3508375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4206875"/>
            <a:ext cx="3571875" cy="150812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431251"/>
            <a:ext cx="5486400" cy="722870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80" y="1817108"/>
            <a:ext cx="6096545" cy="61722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5621-A67B-42EC-873B-BD36D8965AB2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6B832-842D-4059-8EE2-0522D9A648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4208861"/>
            <a:ext cx="3574257" cy="150614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4209410"/>
            <a:ext cx="9146380" cy="1505591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04800"/>
            <a:ext cx="752094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917190"/>
            <a:ext cx="7520940" cy="2983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4892040"/>
            <a:ext cx="2176272" cy="167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7F05621-A67B-42EC-873B-BD36D8965AB2}" type="datetimeFigureOut">
              <a:rPr lang="cs-CZ" smtClean="0"/>
              <a:t>21. 1. 2018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5237602"/>
            <a:ext cx="472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5142352"/>
            <a:ext cx="502920" cy="41910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C16B832-842D-4059-8EE2-0522D9A6481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79712" y="598605"/>
            <a:ext cx="6696744" cy="1003588"/>
          </a:xfrm>
        </p:spPr>
        <p:txBody>
          <a:bodyPr/>
          <a:lstStyle/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  <a:br>
              <a:rPr lang="cs-CZ" sz="2400" b="1" dirty="0">
                <a:latin typeface="Arial" pitchFamily="34" charset="0"/>
                <a:cs typeface="Arial" pitchFamily="34" charset="0"/>
              </a:rPr>
            </a:br>
            <a:r>
              <a:rPr lang="cs-CZ" sz="2000" b="1" dirty="0">
                <a:latin typeface="Arial" pitchFamily="34" charset="0"/>
                <a:cs typeface="Arial" pitchFamily="34" charset="0"/>
              </a:rPr>
              <a:t>Ústav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technicko – technologický</a:t>
            </a:r>
            <a:endParaRPr lang="cs-CZ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C:\Users\HP\Desktop\Logo_vs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560" y="588571"/>
            <a:ext cx="936104" cy="1013622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755576" y="4153644"/>
            <a:ext cx="71994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Student: 		Bc. Ondřej Baloun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Vedoucí práce: 		prof. Ing. Ingrid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Juhásová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Šenitková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CSc.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Oponent: 		Ing. Andrea Šandová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051720" y="2389033"/>
            <a:ext cx="68270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PROJEKT BYTOVÉHO DOMU </a:t>
            </a: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 ROZSAHU PRO PROVEDENÍ STAVBY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755576" y="2402942"/>
            <a:ext cx="9028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Název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práce: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16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0" y="985292"/>
            <a:ext cx="3563888" cy="439248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Stěnový konstrukční systém </a:t>
            </a:r>
          </a:p>
          <a:p>
            <a:pPr>
              <a:buFontTx/>
              <a:buChar char="-"/>
            </a:pP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Obvodové zdivo </a:t>
            </a:r>
            <a:r>
              <a:rPr lang="cs-CZ" sz="2000" b="0" dirty="0" err="1" smtClean="0">
                <a:latin typeface="Arial" pitchFamily="34" charset="0"/>
                <a:cs typeface="Arial" pitchFamily="34" charset="0"/>
              </a:rPr>
              <a:t>Porotherm</a:t>
            </a: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 44 T </a:t>
            </a:r>
            <a:r>
              <a:rPr lang="cs-CZ" sz="2000" b="0" dirty="0" err="1" smtClean="0">
                <a:latin typeface="Arial" pitchFamily="34" charset="0"/>
                <a:cs typeface="Arial" pitchFamily="34" charset="0"/>
              </a:rPr>
              <a:t>Profi</a:t>
            </a:r>
            <a:endParaRPr lang="cs-CZ" sz="2000" b="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Stropní konstrukce z předpjatých panelů </a:t>
            </a:r>
            <a:r>
              <a:rPr lang="cs-CZ" sz="2000" b="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. 250mm</a:t>
            </a:r>
          </a:p>
          <a:p>
            <a:pPr>
              <a:buFontTx/>
              <a:buChar char="-"/>
            </a:pP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Schodiště železobetonové deskové</a:t>
            </a:r>
          </a:p>
          <a:p>
            <a:pPr marL="0" indent="0"/>
            <a:endParaRPr lang="cs-CZ" sz="2000" b="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678" y="945689"/>
            <a:ext cx="5551322" cy="4192954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Konstrukční řešení objektu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563888" y="5161756"/>
            <a:ext cx="11336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Zdroj: Vlastní </a:t>
            </a: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2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3324"/>
            <a:ext cx="3307904" cy="2530035"/>
          </a:xfrm>
        </p:spPr>
      </p:pic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129308"/>
            <a:ext cx="5796136" cy="4045525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Střešní konstrukce – zelená střecha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419872" y="5305772"/>
            <a:ext cx="11336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Zdroj: Vlastní </a:t>
            </a: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27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827584" y="697260"/>
            <a:ext cx="7349440" cy="4824536"/>
          </a:xfrm>
        </p:spPr>
        <p:txBody>
          <a:bodyPr>
            <a:normAutofit/>
          </a:bodyPr>
          <a:lstStyle/>
          <a:p>
            <a:r>
              <a:rPr lang="cs-CZ" sz="2000" b="0" dirty="0" smtClean="0">
                <a:latin typeface="Arial" pitchFamily="34" charset="0"/>
                <a:cs typeface="Arial" pitchFamily="34" charset="0"/>
              </a:rPr>
              <a:t>Obvodová stěna – keramické tvárnice </a:t>
            </a:r>
            <a:r>
              <a:rPr lang="cs-CZ" sz="2000" b="0" dirty="0" err="1" smtClean="0">
                <a:latin typeface="Arial" pitchFamily="34" charset="0"/>
                <a:cs typeface="Arial" pitchFamily="34" charset="0"/>
              </a:rPr>
              <a:t>Porotherm</a:t>
            </a: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44 T </a:t>
            </a:r>
            <a:r>
              <a:rPr lang="cs-CZ" sz="2000" b="0" dirty="0" err="1" smtClean="0">
                <a:latin typeface="Arial" pitchFamily="34" charset="0"/>
                <a:cs typeface="Arial" pitchFamily="34" charset="0"/>
              </a:rPr>
              <a:t>Profi</a:t>
            </a: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Isover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EPS 100F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140mm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λ = 0,037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W/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mK</a:t>
            </a: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2000" b="0" dirty="0" smtClean="0">
                <a:latin typeface="Arial" pitchFamily="34" charset="0"/>
                <a:cs typeface="Arial" pitchFamily="34" charset="0"/>
              </a:rPr>
              <a:t>Podlahová konstrukce na terénu – ker. dlažba, roznášecí bet. vrstva </a:t>
            </a:r>
            <a:r>
              <a:rPr lang="cs-CZ" sz="2000" b="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. 70mm,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kročejová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izo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Isover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T-N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80mm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λ = 0,039 W/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mK</a:t>
            </a:r>
            <a:r>
              <a:rPr lang="cs-CZ" sz="2000" b="0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hydroizolace. </a:t>
            </a:r>
          </a:p>
          <a:p>
            <a:r>
              <a:rPr lang="cs-CZ" sz="2000" b="0" dirty="0" smtClean="0">
                <a:latin typeface="Arial" pitchFamily="34" charset="0"/>
                <a:cs typeface="Arial" pitchFamily="34" charset="0"/>
              </a:rPr>
              <a:t>Stropní konstrukce nad 1.NP – dutinový stropní panel je zateplen ze spodní strany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Isover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EPS 100F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tl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. 140mm λ = 0,037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W/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mK</a:t>
            </a: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a z vrchní je provedena </a:t>
            </a:r>
            <a:r>
              <a:rPr lang="cs-CZ" sz="2000" b="0" dirty="0" err="1" smtClean="0">
                <a:latin typeface="Arial" pitchFamily="34" charset="0"/>
                <a:cs typeface="Arial" pitchFamily="34" charset="0"/>
              </a:rPr>
              <a:t>težká</a:t>
            </a: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 plovoucí podlaha s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kročejovou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izo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Isover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T-N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tl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. 80mm λ = 0,039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W/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mK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b="0" dirty="0" smtClean="0">
                <a:latin typeface="Arial" pitchFamily="34" charset="0"/>
                <a:cs typeface="Arial" pitchFamily="34" charset="0"/>
              </a:rPr>
              <a:t>Střešní konstrukce – dutinový stropní panel s tepelnou izolací </a:t>
            </a:r>
            <a:r>
              <a:rPr lang="cs-CZ" sz="2000" b="0" dirty="0" err="1" smtClean="0">
                <a:latin typeface="Arial" pitchFamily="34" charset="0"/>
                <a:cs typeface="Arial" pitchFamily="34" charset="0"/>
              </a:rPr>
              <a:t>Styrodur</a:t>
            </a: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 SQ 3000 </a:t>
            </a:r>
            <a:r>
              <a:rPr lang="cs-CZ" sz="2000" b="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. 200mm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λ =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0,033 W/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mK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a spádovými klíny EPS </a:t>
            </a:r>
            <a:r>
              <a:rPr lang="cs-CZ" sz="2000" b="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. 20-200mm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λ =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0,035 W/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mK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Stavba je vyhodnocena třídou energetické náročnosti C. </a:t>
            </a:r>
            <a:endParaRPr lang="cs-CZ" sz="2000" dirty="0">
              <a:latin typeface="Arial" pitchFamily="34" charset="0"/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endParaRPr lang="cs-CZ" sz="20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penb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722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822960" y="914400"/>
            <a:ext cx="7493456" cy="4391372"/>
          </a:xfrm>
        </p:spPr>
        <p:txBody>
          <a:bodyPr>
            <a:normAutofit/>
          </a:bodyPr>
          <a:lstStyle/>
          <a:p>
            <a:r>
              <a:rPr lang="cs-CZ" sz="2000" b="0" dirty="0" smtClean="0">
                <a:latin typeface="Arial" pitchFamily="34" charset="0"/>
                <a:cs typeface="Arial" pitchFamily="34" charset="0"/>
              </a:rPr>
              <a:t>Požární zatížení v bytové části </a:t>
            </a:r>
            <a:r>
              <a:rPr lang="cs-CZ" sz="2000" b="0" dirty="0" err="1">
                <a:latin typeface="Arial" pitchFamily="34" charset="0"/>
                <a:cs typeface="Arial" pitchFamily="34" charset="0"/>
              </a:rPr>
              <a:t>p</a:t>
            </a:r>
            <a:r>
              <a:rPr lang="cs-CZ" sz="2000" b="0" baseline="-25000" dirty="0" err="1">
                <a:latin typeface="Arial" pitchFamily="34" charset="0"/>
                <a:cs typeface="Arial" pitchFamily="34" charset="0"/>
              </a:rPr>
              <a:t>v</a:t>
            </a:r>
            <a:r>
              <a:rPr lang="cs-CZ" sz="2000" b="0" baseline="-25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b="0" dirty="0">
                <a:latin typeface="Arial" pitchFamily="34" charset="0"/>
                <a:cs typeface="Arial" pitchFamily="34" charset="0"/>
              </a:rPr>
              <a:t>=  40 </a:t>
            </a: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kg/m</a:t>
            </a:r>
            <a:r>
              <a:rPr lang="cs-CZ" sz="2000" b="0" baseline="30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r>
              <a:rPr lang="cs-CZ" sz="2000" b="0" dirty="0" smtClean="0">
                <a:latin typeface="Arial" pitchFamily="34" charset="0"/>
                <a:cs typeface="Arial" pitchFamily="34" charset="0"/>
              </a:rPr>
              <a:t>Požární zatížení v prostoru sklepů a </a:t>
            </a:r>
            <a:r>
              <a:rPr lang="cs-CZ" sz="2000" b="0" dirty="0" err="1">
                <a:latin typeface="Arial" pitchFamily="34" charset="0"/>
                <a:cs typeface="Arial" pitchFamily="34" charset="0"/>
              </a:rPr>
              <a:t>p</a:t>
            </a:r>
            <a:r>
              <a:rPr lang="cs-CZ" sz="2000" b="0" baseline="-25000" dirty="0" err="1">
                <a:latin typeface="Arial" pitchFamily="34" charset="0"/>
                <a:cs typeface="Arial" pitchFamily="34" charset="0"/>
              </a:rPr>
              <a:t>v</a:t>
            </a:r>
            <a:r>
              <a:rPr lang="cs-CZ" sz="2000" b="0" baseline="-25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b="0" dirty="0">
                <a:latin typeface="Arial" pitchFamily="34" charset="0"/>
                <a:cs typeface="Arial" pitchFamily="34" charset="0"/>
              </a:rPr>
              <a:t>=  </a:t>
            </a: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45 kg/m</a:t>
            </a:r>
            <a:r>
              <a:rPr lang="cs-CZ" sz="2000" b="0" baseline="30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r>
              <a:rPr lang="cs-CZ" sz="2000" b="0" dirty="0" smtClean="0">
                <a:latin typeface="Arial" pitchFamily="34" charset="0"/>
                <a:cs typeface="Arial" pitchFamily="34" charset="0"/>
              </a:rPr>
              <a:t>Každá bytová jednotka tvoří samostatný požární úsek. </a:t>
            </a:r>
          </a:p>
          <a:p>
            <a:r>
              <a:rPr lang="cs-CZ" sz="2000" b="0" dirty="0" smtClean="0">
                <a:latin typeface="Arial" pitchFamily="34" charset="0"/>
                <a:cs typeface="Arial" pitchFamily="34" charset="0"/>
              </a:rPr>
              <a:t>V objektu se nachází jediná chráněná úniková cesta po centrálním schodišti, při požáru se zapne požární ventilátor v 6.NP.</a:t>
            </a:r>
          </a:p>
          <a:p>
            <a:r>
              <a:rPr lang="cs-CZ" sz="2000" b="0" dirty="0" smtClean="0">
                <a:latin typeface="Arial" pitchFamily="34" charset="0"/>
                <a:cs typeface="Arial" pitchFamily="34" charset="0"/>
              </a:rPr>
              <a:t>V každém patře je navržen požární hydrant.</a:t>
            </a:r>
          </a:p>
          <a:p>
            <a:r>
              <a:rPr lang="cs-CZ" sz="2000" b="0" dirty="0" smtClean="0">
                <a:latin typeface="Arial" pitchFamily="34" charset="0"/>
                <a:cs typeface="Arial" pitchFamily="34" charset="0"/>
              </a:rPr>
              <a:t>Z instalačních šachet jsou rozvody požárně utěsněny, instalační šachta tvoří samostatný požární úsek.</a:t>
            </a:r>
          </a:p>
          <a:p>
            <a:endParaRPr lang="cs-CZ" sz="20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Požárně bezpečnostní řešení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30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822960" y="914400"/>
            <a:ext cx="7205424" cy="3093720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Objekt bude centrálně vytápěn automatickým kotlem na pelety </a:t>
            </a:r>
          </a:p>
          <a:p>
            <a:pPr>
              <a:buFontTx/>
              <a:buChar char="-"/>
            </a:pP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Teplotní soustava je navržena z otopných těles na teplotní spád 75/65°C. </a:t>
            </a:r>
          </a:p>
          <a:p>
            <a:pPr>
              <a:buFontTx/>
              <a:buChar char="-"/>
            </a:pP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Každý byt bude mít vlastní otopný systém z důvodu regulace. </a:t>
            </a:r>
          </a:p>
          <a:p>
            <a:pPr>
              <a:buFontTx/>
              <a:buChar char="-"/>
            </a:pP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Tepelný zdroj je navržen o výkonu 65kW. </a:t>
            </a:r>
          </a:p>
          <a:p>
            <a:pPr>
              <a:buFontTx/>
              <a:buChar char="-"/>
            </a:pP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Rozvody jsou navrženy z měděného potrubí s </a:t>
            </a:r>
            <a:r>
              <a:rPr lang="cs-CZ" sz="2000" b="0" dirty="0" err="1" smtClean="0">
                <a:latin typeface="Arial" pitchFamily="34" charset="0"/>
                <a:cs typeface="Arial" pitchFamily="34" charset="0"/>
              </a:rPr>
              <a:t>návlekovou</a:t>
            </a: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 izolací</a:t>
            </a:r>
            <a:endParaRPr lang="cs-CZ" sz="20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Vytápění objektu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135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913284"/>
            <a:ext cx="5618113" cy="4480596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Vytápění objektu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524328" y="5089748"/>
            <a:ext cx="11336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Zdroj: Vlastní </a:t>
            </a: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91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822960" y="914400"/>
            <a:ext cx="7637472" cy="3093720"/>
          </a:xfrm>
        </p:spPr>
        <p:txBody>
          <a:bodyPr>
            <a:normAutofit fontScale="92500" lnSpcReduction="20000"/>
          </a:bodyPr>
          <a:lstStyle/>
          <a:p>
            <a:r>
              <a:rPr lang="cs-CZ" sz="2000" b="0" dirty="0" smtClean="0">
                <a:latin typeface="Arial" pitchFamily="34" charset="0"/>
                <a:cs typeface="Arial" pitchFamily="34" charset="0"/>
              </a:rPr>
              <a:t>Vedoucí diplomové práce: </a:t>
            </a:r>
          </a:p>
          <a:p>
            <a:r>
              <a:rPr lang="cs-CZ" sz="2000" b="0" dirty="0" smtClean="0">
                <a:latin typeface="Arial" pitchFamily="34" charset="0"/>
                <a:cs typeface="Arial" pitchFamily="34" charset="0"/>
              </a:rPr>
              <a:t>Jaké detaily a části projektové dokumentace by bylo vhodné doplnit, aby potenciální zhotovitel použil dokumentaci k provádění stavby?</a:t>
            </a:r>
          </a:p>
          <a:p>
            <a:endParaRPr lang="cs-CZ" sz="2000" b="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Statickou část </a:t>
            </a:r>
          </a:p>
          <a:p>
            <a:pPr>
              <a:buFontTx/>
              <a:buChar char="-"/>
            </a:pP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Technika prostředí staveb </a:t>
            </a:r>
          </a:p>
          <a:p>
            <a:pPr marL="0" indent="0"/>
            <a:r>
              <a:rPr lang="cs-CZ" sz="2000" b="0" dirty="0" smtClean="0">
                <a:latin typeface="Arial" pitchFamily="34" charset="0"/>
                <a:cs typeface="Arial" pitchFamily="34" charset="0"/>
              </a:rPr>
              <a:t>	- zdravotní instalace</a:t>
            </a:r>
          </a:p>
          <a:p>
            <a:pPr marL="0" indent="0"/>
            <a:r>
              <a:rPr lang="cs-CZ" sz="2000" b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- elektroinstalace </a:t>
            </a:r>
          </a:p>
          <a:p>
            <a:pPr marL="0" indent="0"/>
            <a:r>
              <a:rPr lang="cs-CZ" sz="2000" b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- vzduchotechniku</a:t>
            </a:r>
          </a:p>
          <a:p>
            <a:pPr lvl="8">
              <a:buFontTx/>
              <a:buChar char="-"/>
            </a:pPr>
            <a:endParaRPr lang="cs-CZ" sz="10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105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822960" y="914400"/>
            <a:ext cx="7709480" cy="3093720"/>
          </a:xfrm>
        </p:spPr>
        <p:txBody>
          <a:bodyPr/>
          <a:lstStyle/>
          <a:p>
            <a:r>
              <a:rPr lang="cs-CZ" sz="2000" b="0" dirty="0">
                <a:latin typeface="Arial" pitchFamily="34" charset="0"/>
                <a:cs typeface="Arial" pitchFamily="34" charset="0"/>
              </a:rPr>
              <a:t>Oponent diplomové práce: </a:t>
            </a:r>
          </a:p>
          <a:p>
            <a:r>
              <a:rPr lang="cs-CZ" sz="2000" b="0" dirty="0">
                <a:latin typeface="Arial" pitchFamily="34" charset="0"/>
                <a:cs typeface="Arial" pitchFamily="34" charset="0"/>
              </a:rPr>
              <a:t>Pokud by bylo přistoupeno k návrhu průtoku oběhových čerpadel, které faktory by jej ovlivňovali? </a:t>
            </a:r>
            <a:endParaRPr lang="cs-CZ" sz="2000" b="0" dirty="0" smtClean="0">
              <a:latin typeface="Arial" pitchFamily="34" charset="0"/>
              <a:cs typeface="Arial" pitchFamily="34" charset="0"/>
            </a:endParaRPr>
          </a:p>
          <a:p>
            <a:endParaRPr lang="cs-CZ" sz="2000" b="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Tepelné ztráty </a:t>
            </a:r>
          </a:p>
          <a:p>
            <a:pPr>
              <a:buFontTx/>
              <a:buChar char="-"/>
            </a:pP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Teplotní spád otopné soustavy</a:t>
            </a:r>
            <a:endParaRPr lang="cs-CZ" sz="20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28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683568" y="913284"/>
            <a:ext cx="5650992" cy="1006258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29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cs typeface="Arial" pitchFamily="34" charset="0"/>
              </a:rPr>
              <a:t>Obsah</a:t>
            </a:r>
            <a:endParaRPr lang="cs-CZ" dirty="0"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917190"/>
            <a:ext cx="7520940" cy="3380470"/>
          </a:xfrm>
        </p:spPr>
        <p:txBody>
          <a:bodyPr>
            <a:normAutofit lnSpcReduction="10000"/>
          </a:bodyPr>
          <a:lstStyle/>
          <a:p>
            <a:r>
              <a:rPr lang="cs-CZ" b="0" dirty="0" smtClean="0">
                <a:latin typeface="Arial" pitchFamily="34" charset="0"/>
                <a:cs typeface="Arial" pitchFamily="34" charset="0"/>
              </a:rPr>
              <a:t>Cíl práce </a:t>
            </a:r>
          </a:p>
          <a:p>
            <a:r>
              <a:rPr lang="cs-CZ" b="0" dirty="0" smtClean="0">
                <a:latin typeface="Arial" pitchFamily="34" charset="0"/>
                <a:cs typeface="Arial" pitchFamily="34" charset="0"/>
              </a:rPr>
              <a:t>Motivace </a:t>
            </a:r>
          </a:p>
          <a:p>
            <a:r>
              <a:rPr lang="cs-CZ" b="0" dirty="0" smtClean="0">
                <a:latin typeface="Arial" pitchFamily="34" charset="0"/>
                <a:cs typeface="Arial" pitchFamily="34" charset="0"/>
              </a:rPr>
              <a:t>Umístění objektu</a:t>
            </a:r>
          </a:p>
          <a:p>
            <a:r>
              <a:rPr lang="cs-CZ" b="0" dirty="0" smtClean="0">
                <a:latin typeface="Arial" pitchFamily="34" charset="0"/>
                <a:cs typeface="Arial" pitchFamily="34" charset="0"/>
              </a:rPr>
              <a:t>Popis objektu</a:t>
            </a:r>
          </a:p>
          <a:p>
            <a:r>
              <a:rPr lang="cs-CZ" b="0" dirty="0" smtClean="0">
                <a:latin typeface="Arial" pitchFamily="34" charset="0"/>
                <a:cs typeface="Arial" pitchFamily="34" charset="0"/>
              </a:rPr>
              <a:t>Konstrukční řešení objektu</a:t>
            </a:r>
          </a:p>
          <a:p>
            <a:r>
              <a:rPr lang="cs-CZ" b="0" dirty="0" smtClean="0">
                <a:latin typeface="Arial" pitchFamily="34" charset="0"/>
                <a:cs typeface="Arial" pitchFamily="34" charset="0"/>
              </a:rPr>
              <a:t>Střešní konstrukce</a:t>
            </a:r>
          </a:p>
          <a:p>
            <a:r>
              <a:rPr lang="cs-CZ" b="0" dirty="0" smtClean="0">
                <a:latin typeface="Arial" pitchFamily="34" charset="0"/>
                <a:cs typeface="Arial" pitchFamily="34" charset="0"/>
              </a:rPr>
              <a:t>PENB </a:t>
            </a:r>
          </a:p>
          <a:p>
            <a:r>
              <a:rPr lang="cs-CZ" b="0" dirty="0" smtClean="0">
                <a:latin typeface="Arial" pitchFamily="34" charset="0"/>
                <a:cs typeface="Arial" pitchFamily="34" charset="0"/>
              </a:rPr>
              <a:t>PBŘ</a:t>
            </a:r>
          </a:p>
          <a:p>
            <a:r>
              <a:rPr lang="cs-CZ" b="0" dirty="0" smtClean="0">
                <a:latin typeface="Arial" pitchFamily="34" charset="0"/>
                <a:cs typeface="Arial" pitchFamily="34" charset="0"/>
              </a:rPr>
              <a:t>Vytápění objektu</a:t>
            </a:r>
          </a:p>
          <a:p>
            <a:r>
              <a:rPr lang="cs-CZ" b="0" dirty="0" smtClean="0">
                <a:latin typeface="Arial" pitchFamily="34" charset="0"/>
                <a:cs typeface="Arial" pitchFamily="34" charset="0"/>
              </a:rPr>
              <a:t>Doplňující dotazy 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28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179512" y="1345332"/>
            <a:ext cx="8352928" cy="3600400"/>
          </a:xfrm>
        </p:spPr>
        <p:txBody>
          <a:bodyPr/>
          <a:lstStyle/>
          <a:p>
            <a:pPr algn="just"/>
            <a:r>
              <a:rPr lang="cs-CZ" dirty="0" smtClean="0"/>
              <a:t> 	</a:t>
            </a: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Navrhnout bytový dům v konkrétní lokalitě. Projektová dokumentace bude provedena v souladu s vyhláškou 499/2006  příloha 6 v platném znění se stavební částí, PBŘ a vybranými částmi techniky prostředí staveb a PENB</a:t>
            </a:r>
            <a:endParaRPr lang="cs-CZ" sz="20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66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827584" y="1273324"/>
            <a:ext cx="7133416" cy="3093720"/>
          </a:xfrm>
        </p:spPr>
        <p:txBody>
          <a:bodyPr>
            <a:normAutofit/>
          </a:bodyPr>
          <a:lstStyle/>
          <a:p>
            <a:r>
              <a:rPr lang="cs-CZ" sz="2000" b="0" dirty="0" smtClean="0">
                <a:latin typeface="Arial" pitchFamily="34" charset="0"/>
                <a:cs typeface="Arial" pitchFamily="34" charset="0"/>
              </a:rPr>
              <a:t>Využití volného prostranství v městské zástavbě.</a:t>
            </a:r>
          </a:p>
          <a:p>
            <a:r>
              <a:rPr lang="cs-CZ" sz="2000" b="0" dirty="0" smtClean="0">
                <a:latin typeface="Arial" pitchFamily="34" charset="0"/>
                <a:cs typeface="Arial" pitchFamily="34" charset="0"/>
              </a:rPr>
              <a:t>Rozšíření znalostí v projekční činnosti.</a:t>
            </a:r>
          </a:p>
          <a:p>
            <a:r>
              <a:rPr lang="cs-CZ" sz="2000" b="0" dirty="0" smtClean="0">
                <a:latin typeface="Arial" pitchFamily="34" charset="0"/>
                <a:cs typeface="Arial" pitchFamily="34" charset="0"/>
              </a:rPr>
              <a:t>Řešení požadavků profesí při návrhu objektu.</a:t>
            </a:r>
          </a:p>
          <a:p>
            <a:r>
              <a:rPr lang="cs-CZ" sz="2000" b="0" dirty="0" smtClean="0">
                <a:latin typeface="Arial" pitchFamily="34" charset="0"/>
                <a:cs typeface="Arial" pitchFamily="34" charset="0"/>
              </a:rPr>
              <a:t>Získání znalostí pro budoucí praxi.</a:t>
            </a:r>
            <a:endParaRPr lang="cs-CZ" sz="20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28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395536" y="913284"/>
            <a:ext cx="3384376" cy="424847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Město Příbram </a:t>
            </a:r>
          </a:p>
          <a:p>
            <a:pPr>
              <a:buFontTx/>
              <a:buChar char="-"/>
            </a:pP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Ulice Fantova louka</a:t>
            </a:r>
          </a:p>
          <a:p>
            <a:pPr>
              <a:buFontTx/>
              <a:buChar char="-"/>
            </a:pP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Kat. </a:t>
            </a:r>
            <a:r>
              <a:rPr lang="cs-CZ" sz="2000" b="0" dirty="0" err="1" smtClean="0">
                <a:latin typeface="Arial" pitchFamily="34" charset="0"/>
                <a:cs typeface="Arial" pitchFamily="34" charset="0"/>
              </a:rPr>
              <a:t>ú.</a:t>
            </a: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: Příbram</a:t>
            </a:r>
          </a:p>
          <a:p>
            <a:pPr>
              <a:buFontTx/>
              <a:buChar char="-"/>
            </a:pPr>
            <a:r>
              <a:rPr lang="cs-CZ" sz="2000" b="0" dirty="0" err="1" smtClean="0">
                <a:latin typeface="Arial" pitchFamily="34" charset="0"/>
                <a:cs typeface="Arial" pitchFamily="34" charset="0"/>
              </a:rPr>
              <a:t>Parc</a:t>
            </a: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. č.: 1376/146</a:t>
            </a:r>
          </a:p>
          <a:p>
            <a:pPr>
              <a:buFontTx/>
              <a:buChar char="-"/>
            </a:pP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21 parkovacích stání</a:t>
            </a:r>
          </a:p>
          <a:p>
            <a:pPr>
              <a:buFontTx/>
              <a:buChar char="-"/>
            </a:pP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2 vyhrazená stání </a:t>
            </a:r>
          </a:p>
          <a:p>
            <a:pPr>
              <a:buFontTx/>
              <a:buChar char="-"/>
            </a:pPr>
            <a:r>
              <a:rPr lang="cs-CZ" sz="2000" b="0" dirty="0">
                <a:latin typeface="Arial" pitchFamily="34" charset="0"/>
                <a:cs typeface="Arial" pitchFamily="34" charset="0"/>
              </a:rPr>
              <a:t>d</a:t>
            </a: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ešťové vody vsakovány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882448"/>
            <a:ext cx="5040560" cy="4428840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Umístění objektu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707904" y="5311288"/>
            <a:ext cx="11769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Zdroj: Vlastní </a:t>
            </a: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89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539552" y="1129308"/>
            <a:ext cx="3888432" cy="4104456"/>
          </a:xfrm>
        </p:spPr>
        <p:txBody>
          <a:bodyPr>
            <a:normAutofit/>
          </a:bodyPr>
          <a:lstStyle/>
          <a:p>
            <a:r>
              <a:rPr lang="cs-CZ" sz="2000" b="0" dirty="0" smtClean="0">
                <a:latin typeface="Arial" pitchFamily="34" charset="0"/>
                <a:cs typeface="Arial" pitchFamily="34" charset="0"/>
              </a:rPr>
              <a:t>Druh stavby: Bytový dům</a:t>
            </a:r>
          </a:p>
          <a:p>
            <a:r>
              <a:rPr lang="cs-CZ" sz="2000" b="0" dirty="0" smtClean="0">
                <a:latin typeface="Arial" pitchFamily="34" charset="0"/>
                <a:cs typeface="Arial" pitchFamily="34" charset="0"/>
              </a:rPr>
              <a:t>Charakter stavby: Novostavba</a:t>
            </a:r>
          </a:p>
          <a:p>
            <a:r>
              <a:rPr lang="cs-CZ" sz="2000" b="0" dirty="0" smtClean="0">
                <a:latin typeface="Arial" pitchFamily="34" charset="0"/>
                <a:cs typeface="Arial" pitchFamily="34" charset="0"/>
              </a:rPr>
              <a:t>Zastavěná plocha: 528m</a:t>
            </a:r>
            <a:r>
              <a:rPr lang="cs-CZ" sz="2000" b="0" baseline="30000" dirty="0" smtClean="0">
                <a:latin typeface="Arial" pitchFamily="34" charset="0"/>
                <a:cs typeface="Arial" pitchFamily="34" charset="0"/>
              </a:rPr>
              <a:t>2</a:t>
            </a:r>
            <a:endParaRPr lang="cs-CZ" sz="2000" b="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b="0" dirty="0" smtClean="0">
                <a:latin typeface="Arial" pitchFamily="34" charset="0"/>
                <a:cs typeface="Arial" pitchFamily="34" charset="0"/>
              </a:rPr>
              <a:t>Počet podlaží: 6 NP </a:t>
            </a:r>
          </a:p>
          <a:p>
            <a:r>
              <a:rPr lang="cs-CZ" sz="2000" b="0" dirty="0" smtClean="0">
                <a:latin typeface="Arial" pitchFamily="34" charset="0"/>
                <a:cs typeface="Arial" pitchFamily="34" charset="0"/>
              </a:rPr>
              <a:t>Počet obytných podlaží: 4</a:t>
            </a:r>
          </a:p>
          <a:p>
            <a:r>
              <a:rPr lang="cs-CZ" sz="2000" b="0" dirty="0" smtClean="0">
                <a:latin typeface="Arial" pitchFamily="34" charset="0"/>
                <a:cs typeface="Arial" pitchFamily="34" charset="0"/>
              </a:rPr>
              <a:t>Počet bytů: 28 </a:t>
            </a:r>
          </a:p>
          <a:p>
            <a:r>
              <a:rPr lang="cs-CZ" sz="2000" b="0" dirty="0" smtClean="0">
                <a:latin typeface="Arial" pitchFamily="34" charset="0"/>
                <a:cs typeface="Arial" pitchFamily="34" charset="0"/>
              </a:rPr>
              <a:t>Počet obyvatelů domu: 72</a:t>
            </a:r>
          </a:p>
          <a:p>
            <a:endParaRPr lang="cs-CZ" sz="2000" b="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841276"/>
            <a:ext cx="4411793" cy="3559272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objektu 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2000" y="4225652"/>
            <a:ext cx="11336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Zdroj: Vlastní </a:t>
            </a: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09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323528" y="914400"/>
            <a:ext cx="3699832" cy="3093720"/>
          </a:xfrm>
        </p:spPr>
        <p:txBody>
          <a:bodyPr>
            <a:normAutofit fontScale="92500"/>
          </a:bodyPr>
          <a:lstStyle/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Půdorys 1.NP</a:t>
            </a:r>
          </a:p>
          <a:p>
            <a:pPr>
              <a:buFontTx/>
              <a:buChar char="-"/>
            </a:pPr>
            <a:r>
              <a:rPr lang="cs-CZ" sz="2400" b="0" dirty="0" smtClean="0">
                <a:latin typeface="Arial" pitchFamily="34" charset="0"/>
                <a:cs typeface="Arial" pitchFamily="34" charset="0"/>
              </a:rPr>
              <a:t>Vstup do objektu </a:t>
            </a:r>
          </a:p>
          <a:p>
            <a:pPr>
              <a:buFontTx/>
              <a:buChar char="-"/>
            </a:pPr>
            <a:r>
              <a:rPr lang="cs-CZ" sz="2400" b="0" dirty="0">
                <a:latin typeface="Arial" pitchFamily="34" charset="0"/>
                <a:cs typeface="Arial" pitchFamily="34" charset="0"/>
              </a:rPr>
              <a:t>Ú</a:t>
            </a:r>
            <a:r>
              <a:rPr lang="cs-CZ" sz="2400" b="0" dirty="0" smtClean="0">
                <a:latin typeface="Arial" pitchFamily="34" charset="0"/>
                <a:cs typeface="Arial" pitchFamily="34" charset="0"/>
              </a:rPr>
              <a:t>klidová komora</a:t>
            </a:r>
          </a:p>
          <a:p>
            <a:pPr>
              <a:buFontTx/>
              <a:buChar char="-"/>
            </a:pPr>
            <a:r>
              <a:rPr lang="cs-CZ" sz="2400" b="0" dirty="0" smtClean="0">
                <a:latin typeface="Arial" pitchFamily="34" charset="0"/>
                <a:cs typeface="Arial" pitchFamily="34" charset="0"/>
              </a:rPr>
              <a:t>Kotelna </a:t>
            </a:r>
          </a:p>
          <a:p>
            <a:pPr>
              <a:buFontTx/>
              <a:buChar char="-"/>
            </a:pPr>
            <a:r>
              <a:rPr lang="cs-CZ" sz="2400" b="0" dirty="0" smtClean="0">
                <a:latin typeface="Arial" pitchFamily="34" charset="0"/>
                <a:cs typeface="Arial" pitchFamily="34" charset="0"/>
              </a:rPr>
              <a:t>Sklepy </a:t>
            </a:r>
          </a:p>
          <a:p>
            <a:pPr>
              <a:buFontTx/>
              <a:buChar char="-"/>
            </a:pPr>
            <a:r>
              <a:rPr lang="cs-CZ" sz="2400" b="0" dirty="0" smtClean="0">
                <a:latin typeface="Arial" pitchFamily="34" charset="0"/>
                <a:cs typeface="Arial" pitchFamily="34" charset="0"/>
              </a:rPr>
              <a:t>Sušárna </a:t>
            </a:r>
          </a:p>
          <a:p>
            <a:pPr>
              <a:buFontTx/>
              <a:buChar char="-"/>
            </a:pPr>
            <a:r>
              <a:rPr lang="cs-CZ" sz="2400" b="0" dirty="0" smtClean="0">
                <a:latin typeface="Arial" pitchFamily="34" charset="0"/>
                <a:cs typeface="Arial" pitchFamily="34" charset="0"/>
              </a:rPr>
              <a:t>Sklad na kola a kočárky</a:t>
            </a:r>
          </a:p>
          <a:p>
            <a:pPr>
              <a:buFontTx/>
              <a:buChar char="-"/>
            </a:pPr>
            <a:endParaRPr lang="cs-CZ" sz="2400" b="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481236"/>
            <a:ext cx="4696426" cy="4800600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objektu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139952" y="5305772"/>
            <a:ext cx="11336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Zdroj: Vlastní </a:t>
            </a: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24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179512" y="914400"/>
            <a:ext cx="4320480" cy="3671292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Půdorys 2.NP – 5.NP </a:t>
            </a:r>
          </a:p>
          <a:p>
            <a:pPr marL="0" indent="0"/>
            <a:r>
              <a:rPr lang="cs-CZ" sz="2000" b="0" dirty="0" smtClean="0">
                <a:latin typeface="Arial" pitchFamily="34" charset="0"/>
                <a:cs typeface="Arial" pitchFamily="34" charset="0"/>
              </a:rPr>
              <a:t>- Nachází se 7 bytových jednotek </a:t>
            </a:r>
          </a:p>
          <a:p>
            <a:pPr>
              <a:buFontTx/>
              <a:buChar char="-"/>
            </a:pP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2x 3+kk</a:t>
            </a:r>
          </a:p>
          <a:p>
            <a:pPr>
              <a:buFontTx/>
              <a:buChar char="-"/>
            </a:pP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2x 2+kk</a:t>
            </a:r>
          </a:p>
          <a:p>
            <a:pPr>
              <a:buFontTx/>
              <a:buChar char="-"/>
            </a:pP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3x 1+kk </a:t>
            </a:r>
          </a:p>
          <a:p>
            <a:pPr marL="0" indent="0"/>
            <a:r>
              <a:rPr lang="cs-CZ" sz="2000" b="0" dirty="0" smtClean="0">
                <a:latin typeface="Arial" pitchFamily="34" charset="0"/>
                <a:cs typeface="Arial" pitchFamily="34" charset="0"/>
              </a:rPr>
              <a:t>- Centrální chodba se schodištěm </a:t>
            </a:r>
          </a:p>
          <a:p>
            <a:pPr marL="0" indent="0"/>
            <a:r>
              <a:rPr lang="cs-CZ" sz="2000" b="0" dirty="0" smtClean="0">
                <a:latin typeface="Arial" pitchFamily="34" charset="0"/>
                <a:cs typeface="Arial" pitchFamily="34" charset="0"/>
              </a:rPr>
              <a:t>- Výtahová šachta </a:t>
            </a:r>
          </a:p>
          <a:p>
            <a:pPr marL="0" indent="0"/>
            <a:r>
              <a:rPr lang="cs-CZ" sz="2000" b="0" dirty="0" smtClean="0">
                <a:latin typeface="Arial" pitchFamily="34" charset="0"/>
                <a:cs typeface="Arial" pitchFamily="34" charset="0"/>
              </a:rPr>
              <a:t>- Balkony zavěšené ocelové</a:t>
            </a:r>
          </a:p>
          <a:p>
            <a:pPr marL="0" indent="0"/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769268"/>
            <a:ext cx="4509890" cy="4610484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objektu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334755" y="5377780"/>
            <a:ext cx="11336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Zdroj: Vlastní </a:t>
            </a: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86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323528" y="914400"/>
            <a:ext cx="3888432" cy="4031332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Půdorys 6. NP </a:t>
            </a:r>
          </a:p>
          <a:p>
            <a:pPr>
              <a:buFontTx/>
              <a:buChar char="-"/>
            </a:pP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Terasy pro obyvatele </a:t>
            </a:r>
          </a:p>
          <a:p>
            <a:pPr>
              <a:buFontTx/>
              <a:buChar char="-"/>
            </a:pP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Strojovna výtahu</a:t>
            </a:r>
          </a:p>
          <a:p>
            <a:pPr>
              <a:buFontTx/>
              <a:buChar char="-"/>
            </a:pPr>
            <a:r>
              <a:rPr lang="cs-CZ" sz="2000" b="0" dirty="0" smtClean="0">
                <a:latin typeface="Arial" pitchFamily="34" charset="0"/>
                <a:cs typeface="Arial" pitchFamily="34" charset="0"/>
              </a:rPr>
              <a:t>Zelená střešní konstrukce</a:t>
            </a:r>
            <a:endParaRPr lang="cs-CZ" sz="2000" b="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697260"/>
            <a:ext cx="4625434" cy="4712217"/>
          </a:xfr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objektu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334755" y="5377780"/>
            <a:ext cx="11336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>
                <a:latin typeface="Arial" pitchFamily="34" charset="0"/>
                <a:cs typeface="Arial" pitchFamily="34" charset="0"/>
              </a:rPr>
              <a:t>Zdroj: Vlastní </a:t>
            </a: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59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Vlastní 10">
      <a:dk1>
        <a:sysClr val="windowText" lastClr="000000"/>
      </a:dk1>
      <a:lt1>
        <a:sysClr val="window" lastClr="FFFFFF"/>
      </a:lt1>
      <a:dk2>
        <a:srgbClr val="212745"/>
      </a:dk2>
      <a:lt2>
        <a:srgbClr val="F2F2F2"/>
      </a:lt2>
      <a:accent1>
        <a:srgbClr val="4E67C8"/>
      </a:accent1>
      <a:accent2>
        <a:srgbClr val="00B0F0"/>
      </a:accent2>
      <a:accent3>
        <a:srgbClr val="F2F2F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505</TotalTime>
  <Words>567</Words>
  <Application>Microsoft Office PowerPoint</Application>
  <PresentationFormat>Předvádění na obrazovce (16:10)</PresentationFormat>
  <Paragraphs>114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Úhly</vt:lpstr>
      <vt:lpstr>Vysoká škola technická a ekonomická v Českých Budějovicích Ústav technicko – technologický</vt:lpstr>
      <vt:lpstr>Obsah</vt:lpstr>
      <vt:lpstr>Cíl práce</vt:lpstr>
      <vt:lpstr>Motivace</vt:lpstr>
      <vt:lpstr>Umístění objektu</vt:lpstr>
      <vt:lpstr>Popis objektu </vt:lpstr>
      <vt:lpstr>Popis objektu</vt:lpstr>
      <vt:lpstr>Popis objektu</vt:lpstr>
      <vt:lpstr>Popis objektu</vt:lpstr>
      <vt:lpstr>Konstrukční řešení objektu</vt:lpstr>
      <vt:lpstr>Střešní konstrukce – zelená střecha</vt:lpstr>
      <vt:lpstr>penb</vt:lpstr>
      <vt:lpstr>Požárně bezpečnostní řešení</vt:lpstr>
      <vt:lpstr>Vytápění objektu </vt:lpstr>
      <vt:lpstr>Vytápění objektu</vt:lpstr>
      <vt:lpstr>Doplňující dotazy </vt:lpstr>
      <vt:lpstr>Doplňující dotazy</vt:lpstr>
      <vt:lpstr>Děkuji za pozornost</vt:lpstr>
    </vt:vector>
  </TitlesOfParts>
  <Company>P2Projekt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 Ústav technicko – technologický</dc:title>
  <dc:creator>Ondřej Baloun</dc:creator>
  <cp:lastModifiedBy>Ondřej Baloun</cp:lastModifiedBy>
  <cp:revision>25</cp:revision>
  <dcterms:created xsi:type="dcterms:W3CDTF">2018-01-20T08:59:11Z</dcterms:created>
  <dcterms:modified xsi:type="dcterms:W3CDTF">2018-01-21T10:05:58Z</dcterms:modified>
</cp:coreProperties>
</file>