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9" r:id="rId4"/>
    <p:sldId id="272" r:id="rId5"/>
    <p:sldId id="258" r:id="rId6"/>
    <p:sldId id="273" r:id="rId7"/>
    <p:sldId id="270" r:id="rId8"/>
    <p:sldId id="271" r:id="rId9"/>
    <p:sldId id="259" r:id="rId10"/>
    <p:sldId id="274" r:id="rId11"/>
    <p:sldId id="269" r:id="rId12"/>
    <p:sldId id="275" r:id="rId13"/>
    <p:sldId id="260" r:id="rId14"/>
    <p:sldId id="266" r:id="rId15"/>
    <p:sldId id="276" r:id="rId16"/>
    <p:sldId id="267" r:id="rId17"/>
    <p:sldId id="261" r:id="rId18"/>
    <p:sldId id="262" r:id="rId19"/>
    <p:sldId id="265" r:id="rId20"/>
    <p:sldId id="263" r:id="rId21"/>
    <p:sldId id="277" r:id="rId22"/>
    <p:sldId id="283" r:id="rId23"/>
    <p:sldId id="280" r:id="rId24"/>
    <p:sldId id="281" r:id="rId25"/>
    <p:sldId id="282" r:id="rId26"/>
    <p:sldId id="264" r:id="rId27"/>
    <p:sldId id="278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ia\Documents\VSTE\SZZ\OBHAJOBA\PREZENTACE_20910_DP\VYZUZITELNOST%20PRVKU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cs-CZ"/>
              <a:t>VYUŽITELNOST DŘEVĚNÝCH</a:t>
            </a:r>
            <a:r>
              <a:rPr lang="cs-CZ" baseline="0"/>
              <a:t> PRVKŮ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MSÚ VYUŽITÍ V %</c:v>
          </c:tx>
          <c:cat>
            <c:strRef>
              <c:f>List1!$J$4:$J$8</c:f>
              <c:strCache>
                <c:ptCount val="5"/>
                <c:pt idx="0">
                  <c:v>180x220</c:v>
                </c:pt>
                <c:pt idx="1">
                  <c:v>240x240</c:v>
                </c:pt>
                <c:pt idx="2">
                  <c:v>300x600</c:v>
                </c:pt>
                <c:pt idx="3">
                  <c:v>300x800</c:v>
                </c:pt>
                <c:pt idx="4">
                  <c:v>240x560</c:v>
                </c:pt>
              </c:strCache>
            </c:strRef>
          </c:cat>
          <c:val>
            <c:numRef>
              <c:f>List1!$K$4:$K$8</c:f>
              <c:numCache>
                <c:formatCode>General</c:formatCode>
                <c:ptCount val="5"/>
                <c:pt idx="0">
                  <c:v>50</c:v>
                </c:pt>
                <c:pt idx="1">
                  <c:v>31</c:v>
                </c:pt>
                <c:pt idx="2">
                  <c:v>25</c:v>
                </c:pt>
                <c:pt idx="3">
                  <c:v>74</c:v>
                </c:pt>
                <c:pt idx="4">
                  <c:v>25</c:v>
                </c:pt>
              </c:numCache>
            </c:numRef>
          </c:val>
        </c:ser>
        <c:ser>
          <c:idx val="1"/>
          <c:order val="1"/>
          <c:tx>
            <c:v>MSP VYUŽITÍ V %</c:v>
          </c:tx>
          <c:val>
            <c:numRef>
              <c:f>List1!$K$10:$K$14</c:f>
              <c:numCache>
                <c:formatCode>General</c:formatCode>
                <c:ptCount val="5"/>
                <c:pt idx="0">
                  <c:v>68</c:v>
                </c:pt>
                <c:pt idx="1">
                  <c:v>97</c:v>
                </c:pt>
                <c:pt idx="2">
                  <c:v>15</c:v>
                </c:pt>
                <c:pt idx="3">
                  <c:v>48</c:v>
                </c:pt>
                <c:pt idx="4">
                  <c:v>98</c:v>
                </c:pt>
              </c:numCache>
            </c:numRef>
          </c:val>
        </c:ser>
        <c:axId val="94950528"/>
        <c:axId val="94952064"/>
      </c:barChart>
      <c:catAx>
        <c:axId val="94950528"/>
        <c:scaling>
          <c:orientation val="minMax"/>
        </c:scaling>
        <c:axPos val="b"/>
        <c:tickLblPos val="nextTo"/>
        <c:crossAx val="94952064"/>
        <c:crosses val="autoZero"/>
        <c:auto val="1"/>
        <c:lblAlgn val="ctr"/>
        <c:lblOffset val="100"/>
      </c:catAx>
      <c:valAx>
        <c:axId val="94952064"/>
        <c:scaling>
          <c:orientation val="minMax"/>
        </c:scaling>
        <c:axPos val="l"/>
        <c:majorGridlines/>
        <c:numFmt formatCode="General" sourceLinked="1"/>
        <c:tickLblPos val="nextTo"/>
        <c:crossAx val="9495052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FEF5B-C342-4C04-944C-16B61C2C71A6}" type="datetimeFigureOut">
              <a:rPr lang="cs-CZ" smtClean="0"/>
              <a:pPr/>
              <a:t>21.01.2018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2C599-80BB-458C-B459-EBBE76F7658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2C599-80BB-458C-B459-EBBE76F76583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31.01.2018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Lucia Petrovičová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7D9C-B9ED-4BDB-938E-9A1326E257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31.01.2018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Lucia Petrovičová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7D9C-B9ED-4BDB-938E-9A1326E257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31.01.2018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Lucia Petrovičová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7D9C-B9ED-4BDB-938E-9A1326E257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31.01.2018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Lucia Petrovičová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7D9C-B9ED-4BDB-938E-9A1326E257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31.01.2018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Lucia Petrovičová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7D9C-B9ED-4BDB-938E-9A1326E257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31.01.2018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Lucia Petrovičová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7D9C-B9ED-4BDB-938E-9A1326E257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31.01.2018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Lucia Petrovičová 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7D9C-B9ED-4BDB-938E-9A1326E257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31.01.2018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Lucia Petrovičová 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7D9C-B9ED-4BDB-938E-9A1326E257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31.01.2018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Lucia Petrovičová 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7D9C-B9ED-4BDB-938E-9A1326E257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31.01.2018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Lucia Petrovičová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7D9C-B9ED-4BDB-938E-9A1326E257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31.01.2018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Lucia Petrovičová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7D9C-B9ED-4BDB-938E-9A1326E257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31.01.2018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Lucia Petrovičová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47D9C-B9ED-4BDB-938E-9A1326E257B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Nosná konstrukce zastřešení tělocvičny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57246"/>
          </a:xfrm>
        </p:spPr>
        <p:txBody>
          <a:bodyPr/>
          <a:lstStyle/>
          <a:p>
            <a:r>
              <a:rPr lang="cs-CZ" dirty="0" smtClean="0"/>
              <a:t>Diplomová práce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31.01.2018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7D9C-B9ED-4BDB-938E-9A1326E257BF}" type="slidenum">
              <a:rPr lang="cs-CZ" smtClean="0"/>
              <a:pPr/>
              <a:t>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Lucia</a:t>
            </a:r>
            <a:r>
              <a:rPr lang="cs-CZ" smtClean="0"/>
              <a:t> Petrovičová </a:t>
            </a:r>
            <a:endParaRPr lang="cs-CZ"/>
          </a:p>
        </p:txBody>
      </p:sp>
      <p:pic>
        <p:nvPicPr>
          <p:cNvPr id="19457" name="Picture 1" descr="C:\Users\Lucia\Documents\VSTE\SZZ\OBHAJOBA\PREZENTACE_20910_DP\Logo_vste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428596" y="357166"/>
            <a:ext cx="1560518" cy="156051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8" name="Podnadpis 2"/>
          <p:cNvSpPr txBox="1">
            <a:spLocks/>
          </p:cNvSpPr>
          <p:nvPr/>
        </p:nvSpPr>
        <p:spPr>
          <a:xfrm>
            <a:off x="0" y="4572008"/>
            <a:ext cx="6400800" cy="12858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Autor </a:t>
            </a:r>
            <a:r>
              <a:rPr lang="cs-CZ" sz="2400" dirty="0" smtClean="0"/>
              <a:t>d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iplomové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práce:		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Bc.Lucia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Petrovičová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400" dirty="0" smtClean="0"/>
              <a:t>Vedoucí diplomové práce:		</a:t>
            </a:r>
            <a:r>
              <a:rPr lang="cs-CZ" sz="2400" dirty="0" err="1" smtClean="0"/>
              <a:t>Ing.Josef</a:t>
            </a:r>
            <a:r>
              <a:rPr lang="cs-CZ" sz="2400" dirty="0" smtClean="0"/>
              <a:t> Musílek, PhD.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Oponent diplomové práce:	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Ing.Jan</a:t>
            </a:r>
            <a:r>
              <a:rPr kumimoji="0" lang="cs-CZ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Čížek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46158"/>
          </a:xfrm>
        </p:spPr>
        <p:txBody>
          <a:bodyPr/>
          <a:lstStyle/>
          <a:p>
            <a:r>
              <a:rPr lang="cs-CZ" dirty="0" smtClean="0"/>
              <a:t>Zatěžovací stavy a kombinace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21497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u="sng" dirty="0" smtClean="0"/>
              <a:t>Zatěžovací stavy:</a:t>
            </a:r>
          </a:p>
          <a:p>
            <a:r>
              <a:rPr lang="cs-CZ" dirty="0" smtClean="0"/>
              <a:t>ZS1-</a:t>
            </a:r>
            <a:r>
              <a:rPr lang="cs-CZ" dirty="0" err="1" smtClean="0"/>
              <a:t>vl.tíha</a:t>
            </a:r>
            <a:endParaRPr lang="cs-CZ" dirty="0" smtClean="0"/>
          </a:p>
          <a:p>
            <a:r>
              <a:rPr lang="cs-CZ" dirty="0" smtClean="0"/>
              <a:t>ZS2-ostatní stále zatížení</a:t>
            </a:r>
          </a:p>
          <a:p>
            <a:r>
              <a:rPr lang="cs-CZ" dirty="0" smtClean="0"/>
              <a:t>ZS3-vítr </a:t>
            </a:r>
            <a:r>
              <a:rPr lang="el-GR" dirty="0" smtClean="0"/>
              <a:t>θ</a:t>
            </a:r>
            <a:r>
              <a:rPr lang="cs-CZ" dirty="0" smtClean="0"/>
              <a:t>=0°</a:t>
            </a:r>
          </a:p>
          <a:p>
            <a:r>
              <a:rPr lang="cs-CZ" dirty="0" smtClean="0"/>
              <a:t>ZS4-</a:t>
            </a:r>
            <a:r>
              <a:rPr lang="cs-CZ" dirty="0" smtClean="0"/>
              <a:t>vítr </a:t>
            </a:r>
            <a:r>
              <a:rPr lang="el-GR" dirty="0" smtClean="0"/>
              <a:t>θ</a:t>
            </a:r>
            <a:r>
              <a:rPr lang="cs-CZ" dirty="0" smtClean="0"/>
              <a:t>=90°-zleva</a:t>
            </a:r>
          </a:p>
          <a:p>
            <a:r>
              <a:rPr lang="cs-CZ" dirty="0" smtClean="0"/>
              <a:t>ZS5-vítr </a:t>
            </a:r>
            <a:r>
              <a:rPr lang="el-GR" dirty="0" smtClean="0"/>
              <a:t>θ</a:t>
            </a:r>
            <a:r>
              <a:rPr lang="cs-CZ" dirty="0" smtClean="0"/>
              <a:t>=90°-</a:t>
            </a:r>
            <a:r>
              <a:rPr lang="cs-CZ" dirty="0" smtClean="0"/>
              <a:t>zprava</a:t>
            </a:r>
          </a:p>
          <a:p>
            <a:r>
              <a:rPr lang="cs-CZ" dirty="0" smtClean="0"/>
              <a:t>ZS6-sníh</a:t>
            </a:r>
          </a:p>
          <a:p>
            <a:pPr>
              <a:buNone/>
            </a:pPr>
            <a:r>
              <a:rPr lang="cs-CZ" b="1" u="sng" dirty="0" smtClean="0"/>
              <a:t>Kombinace:</a:t>
            </a:r>
          </a:p>
          <a:p>
            <a:r>
              <a:rPr lang="cs-CZ" dirty="0" smtClean="0"/>
              <a:t>Byli vytvořeny programem SCIA.</a:t>
            </a:r>
          </a:p>
          <a:p>
            <a:r>
              <a:rPr lang="cs-CZ" dirty="0" smtClean="0"/>
              <a:t>Kombinace MSÚ </a:t>
            </a:r>
            <a:r>
              <a:rPr lang="cs-CZ" dirty="0" smtClean="0">
                <a:sym typeface="Wingdings" pitchFamily="2" charset="2"/>
              </a:rPr>
              <a:t> třída výsledků RC1</a:t>
            </a:r>
          </a:p>
          <a:p>
            <a:r>
              <a:rPr lang="cs-CZ" dirty="0" smtClean="0">
                <a:sym typeface="Wingdings" pitchFamily="2" charset="2"/>
              </a:rPr>
              <a:t>Kombinace MSP  třída výsledků RC2</a:t>
            </a:r>
            <a:r>
              <a:rPr lang="cs-CZ" dirty="0" smtClean="0"/>
              <a:t> 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31.01.2018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Lucia Petrovičová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7D9C-B9ED-4BDB-938E-9A1326E257BF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46158"/>
          </a:xfrm>
        </p:spPr>
        <p:txBody>
          <a:bodyPr/>
          <a:lstStyle/>
          <a:p>
            <a:r>
              <a:rPr lang="cs-CZ" dirty="0" smtClean="0"/>
              <a:t>Návrh nové střešní konstrukce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31.01.2018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Lucia Petrovičová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7D9C-B9ED-4BDB-938E-9A1326E257BF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7" name="Obrázek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507209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357158" y="3786190"/>
          <a:ext cx="8286808" cy="2571766"/>
        </p:xfrm>
        <a:graphic>
          <a:graphicData uri="http://schemas.openxmlformats.org/drawingml/2006/table">
            <a:tbl>
              <a:tblPr/>
              <a:tblGrid>
                <a:gridCol w="3581948"/>
                <a:gridCol w="909701"/>
                <a:gridCol w="1392980"/>
                <a:gridCol w="710704"/>
                <a:gridCol w="909701"/>
                <a:gridCol w="781774"/>
              </a:tblGrid>
              <a:tr h="228413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TLOUŠŤKA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OBJEMOVÁ TÍHA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</a:t>
                      </a:r>
                      <a:r>
                        <a:rPr lang="cs-CZ" sz="900" b="1" i="0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k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γ</a:t>
                      </a:r>
                      <a:r>
                        <a:rPr lang="cs-CZ" sz="900" b="1" i="0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G,sup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</a:t>
                      </a:r>
                      <a:r>
                        <a:rPr lang="cs-CZ" sz="900" b="1" i="0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d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33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SKLADBA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[m]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[kN/m</a:t>
                      </a:r>
                      <a:r>
                        <a:rPr lang="cs-CZ" sz="900" b="1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]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[kN/m</a:t>
                      </a:r>
                      <a:r>
                        <a:rPr lang="cs-CZ" sz="900" b="1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]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[-]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[kN/m</a:t>
                      </a:r>
                      <a:r>
                        <a:rPr lang="cs-CZ" sz="900" b="1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]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33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PODHLED OSB DESKY</a:t>
                      </a:r>
                      <a:r>
                        <a:rPr lang="cs-CZ" sz="900" b="0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 (1)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74" marR="6274" marT="6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0,025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6,1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0,1525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1,35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0,2059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33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PAROZÁBRANA JUTATOP</a:t>
                      </a:r>
                      <a:r>
                        <a:rPr lang="cs-CZ" sz="900" b="0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 (2)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74" marR="6274" marT="6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0,0027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1,35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0,0036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33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IZOLACE ISOVER ORSET </a:t>
                      </a:r>
                      <a:r>
                        <a:rPr lang="cs-CZ" sz="900" b="0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(3)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74" marR="6274" marT="6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0,28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0,084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1,35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0,1134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034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ODVĚTRÁNÍ</a:t>
                      </a:r>
                    </a:p>
                  </a:txBody>
                  <a:tcPr marL="6274" marR="6274" marT="6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0,12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33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OSB BEDNĚNÍ </a:t>
                      </a:r>
                      <a:r>
                        <a:rPr lang="cs-CZ" sz="900" b="0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(1)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74" marR="6274" marT="6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0,025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6,1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0,1525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1,35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0,2059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034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KONTRALATĚ 40x60</a:t>
                      </a:r>
                    </a:p>
                  </a:txBody>
                  <a:tcPr marL="6274" marR="6274" marT="6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0,06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3,5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0,21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1,35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0,2835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33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STRUKTUROVANÁ SEPAR.VRSTVA </a:t>
                      </a:r>
                      <a:r>
                        <a:rPr lang="cs-CZ" sz="900" b="0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(4)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74" marR="6274" marT="6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0,0038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1,35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0,0051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793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STŘEŠNÍ KRYTINA LINDAB SEAMLINE ELITE </a:t>
                      </a:r>
                      <a:r>
                        <a:rPr lang="cs-CZ" sz="900" b="0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(5)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74" marR="6274" marT="6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0,006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0,0035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1,35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0,0047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94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ZATÍŽENÍ CELKEM</a:t>
                      </a:r>
                    </a:p>
                  </a:txBody>
                  <a:tcPr marL="6274" marR="6274" marT="6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0,609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6274" marR="6274" marT="6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0,8222</a:t>
                      </a:r>
                    </a:p>
                  </a:txBody>
                  <a:tcPr marL="6274" marR="6274" marT="6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31.01.2018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Lucia Petrovičová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7D9C-B9ED-4BDB-938E-9A1326E257BF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62110" t="32292" r="12109" b="32291"/>
          <a:stretch>
            <a:fillRect/>
          </a:stretch>
        </p:blipFill>
        <p:spPr bwMode="auto">
          <a:xfrm>
            <a:off x="0" y="0"/>
            <a:ext cx="4572000" cy="353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Obrázek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928934"/>
            <a:ext cx="607223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Ukázka průběhů vnitřních sil na prvcích konstrukce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31.01.2018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Lucia Petrovičová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7D9C-B9ED-4BDB-938E-9A1326E257BF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1026" name="Picture 2" descr="SCIA_1_POLE_M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448151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SCIA_2_POLE_15°_M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643050"/>
            <a:ext cx="4313579" cy="2071702"/>
          </a:xfrm>
          <a:prstGeom prst="rect">
            <a:avLst/>
          </a:prstGeom>
          <a:noFill/>
        </p:spPr>
      </p:pic>
      <p:pic>
        <p:nvPicPr>
          <p:cNvPr id="1028" name="Picture 4" descr="SCIA_2_POLE_15°_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929066"/>
            <a:ext cx="4292988" cy="2051048"/>
          </a:xfrm>
          <a:prstGeom prst="rect">
            <a:avLst/>
          </a:prstGeom>
          <a:noFill/>
        </p:spPr>
      </p:pic>
      <p:pic>
        <p:nvPicPr>
          <p:cNvPr id="1029" name="Picture 5" descr="SCIA_1_POLE_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888799"/>
            <a:ext cx="4500594" cy="2194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846158"/>
          </a:xfrm>
        </p:spPr>
        <p:txBody>
          <a:bodyPr/>
          <a:lstStyle/>
          <a:p>
            <a:r>
              <a:rPr lang="cs-CZ" dirty="0" smtClean="0"/>
              <a:t>Ukázka návrhu řešení detailů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31.01.2018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Lucia Petrovičová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7D9C-B9ED-4BDB-938E-9A1326E257BF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 l="29883" t="31250" r="43164" b="22917"/>
          <a:stretch>
            <a:fillRect/>
          </a:stretch>
        </p:blipFill>
        <p:spPr bwMode="auto">
          <a:xfrm>
            <a:off x="0" y="1285860"/>
            <a:ext cx="4357718" cy="416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62695" t="34375" r="8593" b="16666"/>
          <a:stretch>
            <a:fillRect/>
          </a:stretch>
        </p:blipFill>
        <p:spPr bwMode="auto">
          <a:xfrm>
            <a:off x="4526370" y="1285861"/>
            <a:ext cx="4617630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31.01.2018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Lucia Petrovičová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7D9C-B9ED-4BDB-938E-9A1326E257BF}" type="slidenum">
              <a:rPr lang="cs-CZ" smtClean="0"/>
              <a:pPr/>
              <a:t>15</a:t>
            </a:fld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39883" t="7620" r="15602" b="17251"/>
          <a:stretch>
            <a:fillRect/>
          </a:stretch>
        </p:blipFill>
        <p:spPr bwMode="auto">
          <a:xfrm>
            <a:off x="1500166" y="571480"/>
            <a:ext cx="6072230" cy="538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31.01.2018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Lucia Petrovičová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7D9C-B9ED-4BDB-938E-9A1326E257BF}" type="slidenum">
              <a:rPr lang="cs-CZ" smtClean="0"/>
              <a:pPr/>
              <a:t>16</a:t>
            </a:fld>
            <a:endParaRPr lang="cs-CZ"/>
          </a:p>
        </p:txBody>
      </p:sp>
      <p:pic>
        <p:nvPicPr>
          <p:cNvPr id="3074" name="Picture 2" descr="C:\Users\Lucia\Documents\VSTE\SZZ\OBHAJOBA\PREZENTACE_20910_DP\DETAIL_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68973" cy="3929090"/>
          </a:xfrm>
          <a:prstGeom prst="rect">
            <a:avLst/>
          </a:prstGeom>
          <a:noFill/>
        </p:spPr>
      </p:pic>
      <p:pic>
        <p:nvPicPr>
          <p:cNvPr id="3075" name="Picture 3" descr="C:\Users\Lucia\Documents\VSTE\SZZ\OBHAJOBA\PREZENTACE_20910_DP\DETAIL_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571744"/>
            <a:ext cx="4643438" cy="3704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VYUŽITELNOST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31.01.2018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Lucia Petrovičová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7D9C-B9ED-4BDB-938E-9A1326E257BF}" type="slidenum">
              <a:rPr lang="cs-CZ" smtClean="0"/>
              <a:pPr/>
              <a:t>17</a:t>
            </a:fld>
            <a:endParaRPr lang="cs-CZ"/>
          </a:p>
        </p:txBody>
      </p:sp>
      <p:graphicFrame>
        <p:nvGraphicFramePr>
          <p:cNvPr id="10" name="Graf 9"/>
          <p:cNvGraphicFramePr/>
          <p:nvPr/>
        </p:nvGraphicFramePr>
        <p:xfrm>
          <a:off x="428596" y="1357298"/>
          <a:ext cx="821537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výsledků v tabulce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31.01.2018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Lucia Petrovičová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7D9C-B9ED-4BDB-938E-9A1326E257BF}" type="slidenum">
              <a:rPr lang="cs-CZ" smtClean="0"/>
              <a:pPr/>
              <a:t>18</a:t>
            </a:fld>
            <a:endParaRPr lang="cs-CZ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357158" y="1643050"/>
          <a:ext cx="8429684" cy="3929088"/>
        </p:xfrm>
        <a:graphic>
          <a:graphicData uri="http://schemas.openxmlformats.org/drawingml/2006/table">
            <a:tbl>
              <a:tblPr/>
              <a:tblGrid>
                <a:gridCol w="2146886"/>
                <a:gridCol w="741939"/>
                <a:gridCol w="1973241"/>
                <a:gridCol w="915583"/>
                <a:gridCol w="1041872"/>
                <a:gridCol w="694580"/>
                <a:gridCol w="915583"/>
              </a:tblGrid>
              <a:tr h="48220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NÁZEV PRVKU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PRŮŘEZ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MATERIÁL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TŘÍDA MAT.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DÉLKA PRVKU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N-TLAK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cs-CZ" sz="1000" b="1" i="0" u="none" strike="noStrike" baseline="-25000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KROKEV O 1 POLI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180x220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ROSTLÉDŘEVO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C27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7,34 m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1,36 kN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11,56 kNm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KROKEV O 2 POLÍCH PRO 15° 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180x220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ROSTLÉDŘEVO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C27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6,74 m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2,05 kN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11,29 kNm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KROKEV O 2 POLÍCH PRO 12° 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240X240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ROSTLÉDŘEVO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C50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11,221 m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1,85 kN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20,24 kNm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NÁROŽNÍ KROKEV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300x800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LEPENÉ LAMELOVÉ DŘEVO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GL 32h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17,541 m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72,62 kN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443,26 kNm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KROKEV PŘI STĚNĚ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300x600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LEPENÉ LAMELOVÉ DŘEVO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GL 32h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10,762 m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5,69 kN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91,76 kNm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VĚNEC ČÁST 12°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240x560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LEPENÉ LAMELOVÉ DŘEVO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GL 32h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10,032 m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93,06 kNm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VĚNEC ČÁST 15°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240x560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LEPENÉ LAMELOVÉ DŘEVO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GL 32h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6,67 m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4648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SLOUP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324x10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KONSTRUKČNÍ OCEL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S235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m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1,36 kN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143000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31.01.2018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Lucia Petrovičová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7D9C-B9ED-4BDB-938E-9A1326E257BF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Cílem této diplomové práce je návrh a statické posouzení nosné konstrukce </a:t>
            </a:r>
            <a:r>
              <a:rPr lang="cs-CZ" dirty="0" smtClean="0"/>
              <a:t>zastřešení tělocvičny v Chomutově.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31.01.2018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Lucia Petrovičová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7D9C-B9ED-4BDB-938E-9A1326E257BF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Otázky od oponenta DP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cs-CZ" b="1" u="sng" dirty="0" smtClean="0"/>
          </a:p>
          <a:p>
            <a:r>
              <a:rPr lang="cs-CZ" dirty="0"/>
              <a:t>Která místa z celé Vámi navržené konstrukce budou nejslabší z hlediska účinků požáru a jak </a:t>
            </a:r>
            <a:r>
              <a:rPr lang="cs-CZ" dirty="0" smtClean="0"/>
              <a:t>lze jejich </a:t>
            </a:r>
            <a:r>
              <a:rPr lang="cs-CZ" dirty="0"/>
              <a:t>požární odolnost zvětšit?</a:t>
            </a:r>
          </a:p>
          <a:p>
            <a:r>
              <a:rPr lang="cs-CZ" dirty="0"/>
              <a:t>Který součinitel zahrnuje ”možnost vzniku trhlin” při smyku a jaký parametr nosníku jím redukujeme?</a:t>
            </a:r>
          </a:p>
          <a:p>
            <a:r>
              <a:rPr lang="cs-CZ" dirty="0"/>
              <a:t>Vysvětlete pojmy používané v dřevěných konstrukcích - ”</a:t>
            </a:r>
            <a:r>
              <a:rPr lang="cs-CZ" dirty="0" err="1"/>
              <a:t>Balloon</a:t>
            </a:r>
            <a:r>
              <a:rPr lang="cs-CZ" dirty="0"/>
              <a:t>-</a:t>
            </a:r>
            <a:r>
              <a:rPr lang="cs-CZ" dirty="0" err="1"/>
              <a:t>Frame</a:t>
            </a:r>
            <a:r>
              <a:rPr lang="cs-CZ" dirty="0"/>
              <a:t>”, ”</a:t>
            </a:r>
            <a:r>
              <a:rPr lang="cs-CZ" dirty="0" err="1"/>
              <a:t>Platform</a:t>
            </a:r>
            <a:r>
              <a:rPr lang="cs-CZ" dirty="0"/>
              <a:t>-</a:t>
            </a:r>
            <a:r>
              <a:rPr lang="cs-CZ" dirty="0" err="1"/>
              <a:t>Frame</a:t>
            </a:r>
            <a:r>
              <a:rPr lang="cs-CZ" dirty="0"/>
              <a:t>”.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31.01.2018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Lucia Petrovičová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7D9C-B9ED-4BDB-938E-9A1326E257BF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31.01.2018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Lucia Petrovičová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7D9C-B9ED-4BDB-938E-9A1326E257BF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0"/>
            <a:ext cx="28765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338798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 l="73829" t="16666" r="976" b="56250"/>
          <a:stretch>
            <a:fillRect/>
          </a:stretch>
        </p:blipFill>
        <p:spPr bwMode="auto">
          <a:xfrm>
            <a:off x="0" y="0"/>
            <a:ext cx="4489564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 descr="http://files.detailyok.webnode.cz/200000007-57fc658f6e/Prurezy%20sloupy%20ocelobet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3286124"/>
            <a:ext cx="5114357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Součinitel zahrnující možnost vzniku trhlin+jaký parametr nosníku redukuje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None/>
            </a:pPr>
            <a:r>
              <a:rPr lang="cs-CZ" dirty="0" err="1" smtClean="0"/>
              <a:t>b</a:t>
            </a:r>
            <a:r>
              <a:rPr lang="cs-CZ" sz="1800" dirty="0" err="1" smtClean="0"/>
              <a:t>ef</a:t>
            </a:r>
            <a:r>
              <a:rPr lang="cs-CZ" dirty="0" smtClean="0"/>
              <a:t>=</a:t>
            </a:r>
            <a:r>
              <a:rPr lang="cs-CZ" dirty="0" err="1" smtClean="0"/>
              <a:t>k</a:t>
            </a:r>
            <a:r>
              <a:rPr lang="cs-CZ" sz="1800" dirty="0" err="1" smtClean="0"/>
              <a:t>cr</a:t>
            </a:r>
            <a:r>
              <a:rPr lang="cs-CZ" dirty="0" err="1" smtClean="0"/>
              <a:t>.b</a:t>
            </a:r>
            <a:endParaRPr lang="cs-CZ" dirty="0" smtClean="0"/>
          </a:p>
          <a:p>
            <a:pPr>
              <a:buNone/>
            </a:pPr>
            <a:r>
              <a:rPr lang="cs-CZ" dirty="0" err="1" smtClean="0"/>
              <a:t>b</a:t>
            </a:r>
            <a:r>
              <a:rPr lang="cs-CZ" sz="1800" dirty="0" err="1" smtClean="0"/>
              <a:t>ef</a:t>
            </a:r>
            <a:r>
              <a:rPr lang="cs-CZ" dirty="0" smtClean="0"/>
              <a:t>=účinná šířka průřezu</a:t>
            </a:r>
          </a:p>
          <a:p>
            <a:pPr>
              <a:buNone/>
            </a:pPr>
            <a:r>
              <a:rPr lang="cs-CZ" dirty="0" err="1" smtClean="0"/>
              <a:t>k</a:t>
            </a:r>
            <a:r>
              <a:rPr lang="cs-CZ" sz="1800" dirty="0" err="1" smtClean="0"/>
              <a:t>cr</a:t>
            </a:r>
            <a:r>
              <a:rPr lang="cs-CZ" dirty="0" smtClean="0"/>
              <a:t>=součinitel trhlin pro únosnost ve smyku</a:t>
            </a:r>
          </a:p>
          <a:p>
            <a:pPr>
              <a:buNone/>
            </a:pPr>
            <a:r>
              <a:rPr lang="cs-CZ" dirty="0" err="1" smtClean="0"/>
              <a:t>k</a:t>
            </a:r>
            <a:r>
              <a:rPr lang="cs-CZ" sz="1800" dirty="0" err="1" smtClean="0"/>
              <a:t>cr</a:t>
            </a:r>
            <a:r>
              <a:rPr lang="cs-CZ" dirty="0" smtClean="0"/>
              <a:t>=0,67 (rostlé á lepené lamelové dřevo)</a:t>
            </a:r>
          </a:p>
          <a:p>
            <a:pPr>
              <a:buNone/>
            </a:pPr>
            <a:r>
              <a:rPr lang="cs-CZ" dirty="0" err="1" smtClean="0"/>
              <a:t>k</a:t>
            </a:r>
            <a:r>
              <a:rPr lang="cs-CZ" sz="1800" dirty="0" err="1" smtClean="0"/>
              <a:t>cr</a:t>
            </a:r>
            <a:r>
              <a:rPr lang="cs-CZ" dirty="0" smtClean="0"/>
              <a:t>=1,0 (další výrobky na bázi dřeva)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b=šířka příslušné části prvku</a:t>
            </a:r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31.01.2018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Lucia Petrovičová 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7D9C-B9ED-4BDB-938E-9A1326E257BF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00034" y="1643050"/>
            <a:ext cx="1500198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31.01.2018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Lucia Petrovičová 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7D9C-B9ED-4BDB-938E-9A1326E257BF}" type="slidenum">
              <a:rPr lang="cs-CZ" smtClean="0"/>
              <a:pPr/>
              <a:t>23</a:t>
            </a:fld>
            <a:endParaRPr lang="cs-CZ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52"/>
            <a:ext cx="6274522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357562"/>
            <a:ext cx="6289619" cy="307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31.01.2018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Lucia Petrovičová 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7D9C-B9ED-4BDB-938E-9A1326E257BF}" type="slidenum">
              <a:rPr lang="cs-CZ" smtClean="0"/>
              <a:pPr/>
              <a:t>24</a:t>
            </a:fld>
            <a:endParaRPr lang="cs-CZ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469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31.01.2018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Lucia Petrovičová 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7D9C-B9ED-4BDB-938E-9A1326E257BF}" type="slidenum">
              <a:rPr lang="cs-CZ" smtClean="0"/>
              <a:pPr/>
              <a:t>25</a:t>
            </a:fld>
            <a:endParaRPr lang="cs-CZ"/>
          </a:p>
        </p:txBody>
      </p:sp>
      <p:pic>
        <p:nvPicPr>
          <p:cNvPr id="5" name="Picture 3" descr="C:\Users\Lucia\Documents\VSTE\SZZ\OBHAJOBA\PREZENTACE_20910_DP\platform_vs_ball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52"/>
            <a:ext cx="5572164" cy="6231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od vedoucího DP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bude provedena úprava konce nárožní krokve při uložení na sloup? - detail 1, řez A-A. Z </a:t>
            </a:r>
            <a:r>
              <a:rPr lang="cs-CZ" dirty="0" smtClean="0"/>
              <a:t>detailu vypadá</a:t>
            </a:r>
            <a:r>
              <a:rPr lang="cs-CZ" dirty="0"/>
              <a:t>, že konec nárožní krokve je zahnutý, což není výrobně proveditelné. Pokud je </a:t>
            </a:r>
            <a:r>
              <a:rPr lang="cs-CZ" dirty="0" smtClean="0"/>
              <a:t>styčníkový plech </a:t>
            </a:r>
            <a:r>
              <a:rPr lang="cs-CZ" dirty="0"/>
              <a:t>vodorovně, pak by na nárožní krokvi mělo být uděláno vodorovné osedlání (</a:t>
            </a:r>
            <a:r>
              <a:rPr lang="cs-CZ" dirty="0" smtClean="0"/>
              <a:t>vodorovný zářez</a:t>
            </a:r>
            <a:r>
              <a:rPr lang="cs-CZ" dirty="0"/>
              <a:t>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31.01.2018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Lucia</a:t>
            </a:r>
            <a:r>
              <a:rPr lang="cs-CZ" dirty="0" smtClean="0"/>
              <a:t> </a:t>
            </a:r>
            <a:r>
              <a:rPr lang="cs-CZ" dirty="0" err="1" smtClean="0"/>
              <a:t>Petrovičová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7D9C-B9ED-4BDB-938E-9A1326E257BF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31.01.2018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Lucia Petrovičová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7D9C-B9ED-4BDB-938E-9A1326E257BF}" type="slidenum">
              <a:rPr lang="cs-CZ" smtClean="0"/>
              <a:pPr/>
              <a:t>27</a:t>
            </a:fld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62695" t="34375" r="8593" b="16666"/>
          <a:stretch>
            <a:fillRect/>
          </a:stretch>
        </p:blipFill>
        <p:spPr bwMode="auto">
          <a:xfrm>
            <a:off x="1428728" y="214290"/>
            <a:ext cx="6330598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Prohloubení znalostí v oboru navrhování konstrukcí z dřeva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31.01.2018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Lucia Petrovičová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7D9C-B9ED-4BDB-938E-9A1326E257BF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cs-CZ" dirty="0" smtClean="0"/>
              <a:t>ČSN EN 73 1993-1-8. Navrhování styčníků: Část 2: Zásady navrhování. Praha: Český normalizační institut, 2005.</a:t>
            </a:r>
          </a:p>
          <a:p>
            <a:pPr lvl="0"/>
            <a:r>
              <a:rPr lang="cs-CZ" dirty="0" smtClean="0"/>
              <a:t>ČSN EN 73 1991-1-1. Zatížení konstrukcí: Část 4: Objemové tíhy stavebních a skladovaných materiálů. Praha: Český normalizační institut, 2005.</a:t>
            </a:r>
          </a:p>
          <a:p>
            <a:pPr lvl="0"/>
            <a:r>
              <a:rPr lang="cs-CZ" b="1" dirty="0" smtClean="0"/>
              <a:t>ČSN EN 73 1991-1-3. Zatížení sněhem: Část 5: Určení zatížení sněhem. Praha: Český normalizační institut, 2005.</a:t>
            </a:r>
          </a:p>
          <a:p>
            <a:pPr lvl="0"/>
            <a:r>
              <a:rPr lang="cs-CZ" b="1" dirty="0" smtClean="0"/>
              <a:t>ČSN EN 73 1991-1-4. Zatížení větrem: Část 7: Součinitelé tlaků a sil. Praha: Český normalizační institut, 2005.</a:t>
            </a:r>
          </a:p>
          <a:p>
            <a:pPr lvl="0"/>
            <a:r>
              <a:rPr lang="cs-CZ" dirty="0" smtClean="0"/>
              <a:t>DOLEJŠ, J. a J. MACHÁČEK, 2008. Ocelové konstrukce. Praha: ČVUT v Praze. ISBN 978-80-01-04128-4</a:t>
            </a:r>
          </a:p>
          <a:p>
            <a:pPr lvl="0"/>
            <a:r>
              <a:rPr lang="cs-CZ" b="1" dirty="0" smtClean="0"/>
              <a:t>STRAKA, B. a J. PELACHOVÁ, 1996.</a:t>
            </a:r>
            <a:r>
              <a:rPr lang="cs-CZ" b="1" i="1" dirty="0" smtClean="0"/>
              <a:t> Dřevěné konstrukce podle </a:t>
            </a:r>
            <a:r>
              <a:rPr lang="cs-CZ" b="1" i="1" dirty="0" err="1" smtClean="0"/>
              <a:t>Eurokódu</a:t>
            </a:r>
            <a:r>
              <a:rPr lang="cs-CZ" b="1" i="1" dirty="0" smtClean="0"/>
              <a:t> 5, </a:t>
            </a:r>
            <a:r>
              <a:rPr lang="cs-CZ" b="1" dirty="0" smtClean="0"/>
              <a:t>STEP 1, Brno: CERM. </a:t>
            </a:r>
            <a:r>
              <a:rPr lang="cs-CZ" b="1" i="1" dirty="0" smtClean="0"/>
              <a:t>ISBN</a:t>
            </a:r>
            <a:r>
              <a:rPr lang="cs-CZ" b="1" dirty="0" smtClean="0"/>
              <a:t> 80-7204-017-0</a:t>
            </a:r>
          </a:p>
          <a:p>
            <a:pPr lvl="0"/>
            <a:r>
              <a:rPr lang="cs-CZ" dirty="0" smtClean="0"/>
              <a:t>KUKLÍK, P., M. MIKEŠ a </a:t>
            </a:r>
            <a:r>
              <a:rPr lang="cs-CZ" dirty="0" err="1" smtClean="0"/>
              <a:t>A.</a:t>
            </a:r>
            <a:r>
              <a:rPr lang="cs-CZ" dirty="0" smtClean="0"/>
              <a:t> KUKLÍKOVÁ, 2005. </a:t>
            </a:r>
            <a:r>
              <a:rPr lang="cs-CZ" i="1" dirty="0" smtClean="0"/>
              <a:t>Dřevěné konstrukce. Cvičení, </a:t>
            </a:r>
            <a:r>
              <a:rPr lang="cs-CZ" dirty="0" smtClean="0"/>
              <a:t>Praha: ČVUT v Praze. </a:t>
            </a:r>
            <a:r>
              <a:rPr lang="cs-CZ" i="1" dirty="0" smtClean="0"/>
              <a:t>ISBN</a:t>
            </a:r>
            <a:r>
              <a:rPr lang="cs-CZ" dirty="0" smtClean="0"/>
              <a:t> 80-01-02871-2</a:t>
            </a:r>
          </a:p>
          <a:p>
            <a:pPr lvl="0"/>
            <a:r>
              <a:rPr lang="cs-CZ" dirty="0" smtClean="0"/>
              <a:t>SOKOL, Z. a F. WALD, 2009. Ocelové konstrukce 2. ČVUT v Praze. ISBN 978‑80‑01‑03473-9</a:t>
            </a:r>
          </a:p>
          <a:p>
            <a:pPr lvl="0"/>
            <a:r>
              <a:rPr lang="cs-CZ" b="1" dirty="0" smtClean="0"/>
              <a:t>KUKLÍK, P. a </a:t>
            </a:r>
            <a:r>
              <a:rPr lang="cs-CZ" b="1" dirty="0" err="1" smtClean="0"/>
              <a:t>A.</a:t>
            </a:r>
            <a:r>
              <a:rPr lang="cs-CZ" b="1" dirty="0" smtClean="0"/>
              <a:t> KUKLÍKOVÁ, 2008. Dřevěné konstrukce, Praha: ČVUT v Praze. ISBN 978-80-01-04132-1</a:t>
            </a:r>
          </a:p>
          <a:p>
            <a:pPr lvl="0"/>
            <a:r>
              <a:rPr lang="cs-CZ" b="1" dirty="0" smtClean="0"/>
              <a:t>SOKOL, Z. a F. WALD, 2010. Ocelové konstrukce. Tabulky. Praha: ČVUT v Praze. ISBN 978-80-01-04655-5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31.01.2018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Lucia Petrovičová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7D9C-B9ED-4BDB-938E-9A1326E257BF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917596"/>
          </a:xfrm>
        </p:spPr>
        <p:txBody>
          <a:bodyPr/>
          <a:lstStyle/>
          <a:p>
            <a:r>
              <a:rPr lang="cs-CZ" dirty="0" smtClean="0"/>
              <a:t>Informace o konstrukci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3357586"/>
          </a:xfrm>
        </p:spPr>
        <p:txBody>
          <a:bodyPr>
            <a:normAutofit/>
          </a:bodyPr>
          <a:lstStyle/>
          <a:p>
            <a:r>
              <a:rPr lang="cs-CZ" sz="2800" dirty="0" smtClean="0"/>
              <a:t>Místo stavby: k.</a:t>
            </a:r>
            <a:r>
              <a:rPr lang="cs-CZ" sz="2800" dirty="0" err="1" smtClean="0"/>
              <a:t>ú.Chomutov</a:t>
            </a:r>
            <a:r>
              <a:rPr lang="cs-CZ" sz="2800" dirty="0" smtClean="0"/>
              <a:t>, parcela 3197/3, město Chomutov</a:t>
            </a:r>
          </a:p>
          <a:p>
            <a:r>
              <a:rPr lang="cs-CZ" sz="2800" dirty="0" smtClean="0"/>
              <a:t>Typ objektu: stávající objekt tělocvičny</a:t>
            </a:r>
          </a:p>
          <a:p>
            <a:r>
              <a:rPr lang="cs-CZ" sz="2800" dirty="0" smtClean="0"/>
              <a:t>Výpočetní </a:t>
            </a:r>
            <a:r>
              <a:rPr lang="cs-CZ" sz="2800" dirty="0" smtClean="0"/>
              <a:t>software: SCIA </a:t>
            </a:r>
            <a:r>
              <a:rPr lang="cs-CZ" sz="2800" dirty="0" err="1" smtClean="0"/>
              <a:t>Engineer</a:t>
            </a:r>
            <a:r>
              <a:rPr lang="cs-CZ" sz="2800" dirty="0" smtClean="0"/>
              <a:t> 2017 (obecná </a:t>
            </a:r>
            <a:r>
              <a:rPr lang="cs-CZ" sz="2800" dirty="0" smtClean="0"/>
              <a:t>rovina </a:t>
            </a:r>
            <a:r>
              <a:rPr lang="cs-CZ" sz="2800" dirty="0" smtClean="0"/>
              <a:t>XYZ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Posuzovaná část: střešní konstrukce</a:t>
            </a:r>
            <a:endParaRPr lang="cs-CZ" sz="28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31.01.2018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Lucia Petrovičová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7D9C-B9ED-4BDB-938E-9A1326E257BF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5121" name="Picture 1" descr="UMISTNENI_SKOLY_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000504"/>
            <a:ext cx="3095625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UMISTNENI_SKOLY_MARUSH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643314"/>
            <a:ext cx="380284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Materiály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31.01.2018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Lucia Petrovičová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7D9C-B9ED-4BDB-938E-9A1326E257BF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4098" name="Picture 2" descr="C:\Users\Lucia\Documents\VSTE\SZZ\OBHAJOBA\PREZENTACE_20910_DP\L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5"/>
            <a:ext cx="3929089" cy="2946817"/>
          </a:xfrm>
          <a:prstGeom prst="rect">
            <a:avLst/>
          </a:prstGeom>
          <a:noFill/>
        </p:spPr>
      </p:pic>
      <p:pic>
        <p:nvPicPr>
          <p:cNvPr id="4099" name="Picture 3" descr="C:\Users\Lucia\Documents\VSTE\SZZ\OBHAJOBA\PREZENTACE_20910_DP\KV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714356"/>
            <a:ext cx="4588879" cy="2928958"/>
          </a:xfrm>
          <a:prstGeom prst="rect">
            <a:avLst/>
          </a:prstGeom>
          <a:noFill/>
        </p:spPr>
      </p:pic>
      <p:pic>
        <p:nvPicPr>
          <p:cNvPr id="4100" name="Picture 4" descr="C:\Users\Lucia\Documents\VSTE\SZZ\OBHAJOBA\PREZENTACE_20910_DP\oc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86190"/>
            <a:ext cx="3965281" cy="2571768"/>
          </a:xfrm>
          <a:prstGeom prst="rect">
            <a:avLst/>
          </a:prstGeom>
          <a:noFill/>
        </p:spPr>
      </p:pic>
      <p:pic>
        <p:nvPicPr>
          <p:cNvPr id="4101" name="Picture 5" descr="C:\Users\Lucia\Documents\VSTE\SZZ\OBHAJOBA\PREZENTACE_20910_DP\izolac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786190"/>
            <a:ext cx="3071834" cy="2543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31.01.2018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Lucia Petrovičová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7D9C-B9ED-4BDB-938E-9A1326E257BF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1026" name="Picture 2" descr="C:\Users\Lucia\Documents\VSTE\SZZ\OBHAJOBA\PREZENTACE_20910_DP\KRO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71833"/>
            <a:ext cx="9144000" cy="5057497"/>
          </a:xfrm>
          <a:prstGeom prst="rect">
            <a:avLst/>
          </a:prstGeom>
          <a:noFill/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917596"/>
          </a:xfrm>
        </p:spPr>
        <p:txBody>
          <a:bodyPr/>
          <a:lstStyle/>
          <a:p>
            <a:r>
              <a:rPr lang="cs-CZ" dirty="0" smtClean="0"/>
              <a:t>Půdorys krovu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>
            <a:normAutofit/>
          </a:bodyPr>
          <a:lstStyle/>
          <a:p>
            <a:r>
              <a:rPr lang="cs-CZ" dirty="0" smtClean="0"/>
              <a:t>Řez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31.01.2018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Lucia Petrovičová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7D9C-B9ED-4BDB-938E-9A1326E257BF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2050" name="Picture 2" descr="C:\Users\Lucia\Documents\VSTE\SZZ\OBHAJOBA\PREZENTACE_20910_DP\RE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4810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17596"/>
          </a:xfrm>
        </p:spPr>
        <p:txBody>
          <a:bodyPr/>
          <a:lstStyle/>
          <a:p>
            <a:r>
              <a:rPr lang="cs-CZ" dirty="0" smtClean="0"/>
              <a:t>Zatížení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857233"/>
            <a:ext cx="8229600" cy="3357586"/>
          </a:xfrm>
        </p:spPr>
        <p:txBody>
          <a:bodyPr/>
          <a:lstStyle/>
          <a:p>
            <a:r>
              <a:rPr lang="cs-CZ" dirty="0" smtClean="0"/>
              <a:t>Vítr (ČSN EN 1991-1-4) </a:t>
            </a:r>
            <a:r>
              <a:rPr lang="cs-CZ" dirty="0" smtClean="0">
                <a:sym typeface="Wingdings" pitchFamily="2" charset="2"/>
              </a:rPr>
              <a:t> K.T.III, V.O. II, h&lt;11 m, typ střechy valbová</a:t>
            </a:r>
          </a:p>
          <a:p>
            <a:r>
              <a:rPr lang="cs-CZ" dirty="0" smtClean="0">
                <a:sym typeface="Wingdings" pitchFamily="2" charset="2"/>
              </a:rPr>
              <a:t>Sníh (ČSN EN 1991-1-3)  S.O. II, </a:t>
            </a:r>
            <a:r>
              <a:rPr lang="cs-CZ" dirty="0" err="1" smtClean="0">
                <a:sym typeface="Wingdings" pitchFamily="2" charset="2"/>
              </a:rPr>
              <a:t>s</a:t>
            </a:r>
            <a:r>
              <a:rPr lang="cs-CZ" sz="1600" dirty="0" err="1" smtClean="0">
                <a:sym typeface="Wingdings" pitchFamily="2" charset="2"/>
              </a:rPr>
              <a:t>k</a:t>
            </a:r>
            <a:r>
              <a:rPr lang="cs-CZ" dirty="0" smtClean="0">
                <a:sym typeface="Wingdings" pitchFamily="2" charset="2"/>
              </a:rPr>
              <a:t>=1,0 </a:t>
            </a:r>
            <a:r>
              <a:rPr lang="cs-CZ" dirty="0" err="1" smtClean="0">
                <a:sym typeface="Wingdings" pitchFamily="2" charset="2"/>
              </a:rPr>
              <a:t>kPa</a:t>
            </a:r>
            <a:r>
              <a:rPr lang="cs-CZ" dirty="0" smtClean="0">
                <a:sym typeface="Wingdings" pitchFamily="2" charset="2"/>
              </a:rPr>
              <a:t>, sklon střechy 12-15° &lt; 30°  </a:t>
            </a:r>
            <a:r>
              <a:rPr lang="el-GR" dirty="0" smtClean="0">
                <a:sym typeface="Wingdings" pitchFamily="2" charset="2"/>
              </a:rPr>
              <a:t>μ</a:t>
            </a:r>
            <a:r>
              <a:rPr lang="cs-CZ" sz="1600" dirty="0" smtClean="0">
                <a:sym typeface="Wingdings" pitchFamily="2" charset="2"/>
              </a:rPr>
              <a:t>1</a:t>
            </a:r>
            <a:r>
              <a:rPr lang="cs-CZ" dirty="0" smtClean="0">
                <a:sym typeface="Wingdings" pitchFamily="2" charset="2"/>
              </a:rPr>
              <a:t>=0,8</a:t>
            </a:r>
          </a:p>
          <a:p>
            <a:r>
              <a:rPr lang="cs-CZ" dirty="0" smtClean="0">
                <a:sym typeface="Wingdings" pitchFamily="2" charset="2"/>
              </a:rPr>
              <a:t>Stálé zatížení  </a:t>
            </a:r>
            <a:r>
              <a:rPr lang="el-GR" dirty="0" smtClean="0">
                <a:sym typeface="Wingdings" pitchFamily="2" charset="2"/>
              </a:rPr>
              <a:t>Σ</a:t>
            </a:r>
            <a:r>
              <a:rPr lang="cs-CZ" dirty="0" smtClean="0">
                <a:sym typeface="Wingdings" pitchFamily="2" charset="2"/>
              </a:rPr>
              <a:t> 0,822 </a:t>
            </a:r>
            <a:r>
              <a:rPr lang="cs-CZ" dirty="0" err="1" smtClean="0">
                <a:sym typeface="Wingdings" pitchFamily="2" charset="2"/>
              </a:rPr>
              <a:t>kN</a:t>
            </a:r>
            <a:r>
              <a:rPr lang="cs-CZ" dirty="0" smtClean="0">
                <a:sym typeface="Wingdings" pitchFamily="2" charset="2"/>
              </a:rPr>
              <a:t>/m</a:t>
            </a:r>
            <a:r>
              <a:rPr lang="cs-CZ" baseline="30000" dirty="0" smtClean="0">
                <a:sym typeface="Wingdings" pitchFamily="2" charset="2"/>
              </a:rPr>
              <a:t>2</a:t>
            </a:r>
          </a:p>
          <a:p>
            <a:r>
              <a:rPr lang="cs-CZ" dirty="0" smtClean="0">
                <a:sym typeface="Wingdings" pitchFamily="2" charset="2"/>
              </a:rPr>
              <a:t>Vlastní tíha  software</a:t>
            </a:r>
            <a:endParaRPr lang="cs-CZ" dirty="0">
              <a:sym typeface="Wingdings" pitchFamily="2" charset="2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31.01.2018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Lucia Petrovičová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7D9C-B9ED-4BDB-938E-9A1326E257BF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7" name="Obrázek 6" descr="zatazenie_vetrom_chomutov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256"/>
            <a:ext cx="2272459" cy="146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 descr="zatazenie_snehom_chomut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357694"/>
            <a:ext cx="2928361" cy="1571636"/>
          </a:xfrm>
          <a:prstGeom prst="rect">
            <a:avLst/>
          </a:prstGeom>
          <a:noFill/>
        </p:spPr>
      </p:pic>
      <p:pic>
        <p:nvPicPr>
          <p:cNvPr id="9" name="Obrázek 8" descr="soucinitel_ce(z)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214818"/>
            <a:ext cx="292895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808</Words>
  <Application>Microsoft Office PowerPoint</Application>
  <PresentationFormat>Předvádění na obrazovce (4:3)</PresentationFormat>
  <Paragraphs>275</Paragraphs>
  <Slides>27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sady Office</vt:lpstr>
      <vt:lpstr>Nosná konstrukce zastřešení tělocvičny </vt:lpstr>
      <vt:lpstr>Cíl práce</vt:lpstr>
      <vt:lpstr>Motivace</vt:lpstr>
      <vt:lpstr>Použité zdroje</vt:lpstr>
      <vt:lpstr>Informace o konstrukci</vt:lpstr>
      <vt:lpstr>Materiály </vt:lpstr>
      <vt:lpstr>Půdorys krovu</vt:lpstr>
      <vt:lpstr>Řez</vt:lpstr>
      <vt:lpstr>Zatížení</vt:lpstr>
      <vt:lpstr>Zatěžovací stavy a kombinace</vt:lpstr>
      <vt:lpstr>Návrh nové střešní konstrukce</vt:lpstr>
      <vt:lpstr>Snímek 12</vt:lpstr>
      <vt:lpstr>Ukázka průběhů vnitřních sil na prvcích konstrukce</vt:lpstr>
      <vt:lpstr>Ukázka návrhu řešení detailů</vt:lpstr>
      <vt:lpstr>Snímek 15</vt:lpstr>
      <vt:lpstr>Snímek 16</vt:lpstr>
      <vt:lpstr>VYUŽITELNOST</vt:lpstr>
      <vt:lpstr>Přehled výsledků v tabulce</vt:lpstr>
      <vt:lpstr>Děkuji za pozornost</vt:lpstr>
      <vt:lpstr>Otázky od oponenta DP</vt:lpstr>
      <vt:lpstr>Snímek 21</vt:lpstr>
      <vt:lpstr>Součinitel zahrnující možnost vzniku trhlin+jaký parametr nosníku redukuje</vt:lpstr>
      <vt:lpstr>Snímek 23</vt:lpstr>
      <vt:lpstr>Snímek 24</vt:lpstr>
      <vt:lpstr>Snímek 25</vt:lpstr>
      <vt:lpstr>Otázky od vedoucího DP</vt:lpstr>
      <vt:lpstr>Snímek 27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Nosná konstrukce zastřešení tělocvičny</dc:title>
  <dc:creator>Lucia Petrovicová</dc:creator>
  <cp:lastModifiedBy>Lucia Petrovicová</cp:lastModifiedBy>
  <cp:revision>47</cp:revision>
  <dcterms:created xsi:type="dcterms:W3CDTF">2018-01-19T16:27:59Z</dcterms:created>
  <dcterms:modified xsi:type="dcterms:W3CDTF">2018-01-21T19:26:15Z</dcterms:modified>
</cp:coreProperties>
</file>