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0"/>
  </p:notesMasterIdLst>
  <p:sldIdLst>
    <p:sldId id="256" r:id="rId2"/>
    <p:sldId id="281" r:id="rId3"/>
    <p:sldId id="259" r:id="rId4"/>
    <p:sldId id="257" r:id="rId5"/>
    <p:sldId id="261" r:id="rId6"/>
    <p:sldId id="282" r:id="rId7"/>
    <p:sldId id="271" r:id="rId8"/>
    <p:sldId id="284" r:id="rId9"/>
    <p:sldId id="272" r:id="rId10"/>
    <p:sldId id="286" r:id="rId11"/>
    <p:sldId id="285" r:id="rId12"/>
    <p:sldId id="287" r:id="rId13"/>
    <p:sldId id="288" r:id="rId14"/>
    <p:sldId id="289" r:id="rId15"/>
    <p:sldId id="291" r:id="rId16"/>
    <p:sldId id="290" r:id="rId17"/>
    <p:sldId id="263" r:id="rId18"/>
    <p:sldId id="269" r:id="rId19"/>
  </p:sldIdLst>
  <p:sldSz cx="9144000" cy="6858000" type="screen4x3"/>
  <p:notesSz cx="7102475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8186" autoAdjust="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CDB55-AA36-44B3-92BE-253C9EAEB641}" type="datetimeFigureOut">
              <a:rPr lang="cs-CZ" smtClean="0"/>
              <a:t>21. 1. 2018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5FE4D-00EA-4F9E-89E8-C48BF5BA3F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63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FE4D-00EA-4F9E-89E8-C48BF5BA3FC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5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21. 1. 2018</a:t>
            </a:fld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21. 1. 2018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21. 1. 2018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21. 1. 2018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21. 1. 2018</a:t>
            </a:fld>
            <a:endParaRPr lang="cs-CZ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21. 1. 2018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21. 1. 2018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21. 1. 2018</a:t>
            </a:fld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21. 1. 2018</a:t>
            </a:fld>
            <a:endParaRPr lang="cs-CZ" dirty="0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21. 1. 2018</a:t>
            </a:fld>
            <a:endParaRPr lang="cs-CZ" dirty="0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21. 1. 2018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316438-8574-432E-9AB3-948F6EA3D28D}" type="datetimeFigureOut">
              <a:rPr lang="cs-CZ" smtClean="0"/>
              <a:t>21. 1. 2018</a:t>
            </a:fld>
            <a:endParaRPr lang="cs-CZ" dirty="0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9217024" cy="244827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Autor diplomové práce:</a:t>
            </a:r>
            <a:r>
              <a:rPr 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Bc. Martin Kubelka </a:t>
            </a:r>
          </a:p>
          <a:p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Vedoucí diplomové práce:</a:t>
            </a:r>
            <a:r>
              <a:rPr 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doc</a:t>
            </a:r>
            <a:r>
              <a:rPr 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Dr. Ing. Luboš </a:t>
            </a:r>
            <a:r>
              <a:rPr lang="cs-CZ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Podolka</a:t>
            </a:r>
            <a:r>
              <a:rPr 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Konzultant diplomové práce:		Ing</a:t>
            </a:r>
            <a:r>
              <a:rPr 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Blanka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Pelánková</a:t>
            </a:r>
            <a:endParaRPr lang="cs-CZ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Oponent diplomové práce:	   	Ing. Jan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Zugárek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</a:p>
          <a:p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 Českých Budějovicích	   	únor 2018</a:t>
            </a:r>
          </a:p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0951"/>
            <a:ext cx="1618129" cy="164175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339752" y="404664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>
                <a:latin typeface="Calibri" panose="020F0502020204030204" pitchFamily="34" charset="0"/>
              </a:rPr>
              <a:t>VYSOKÁ </a:t>
            </a:r>
            <a:r>
              <a:rPr lang="pl-PL" sz="2600" b="1" dirty="0" smtClean="0">
                <a:latin typeface="Calibri" panose="020F0502020204030204" pitchFamily="34" charset="0"/>
              </a:rPr>
              <a:t>ŠKOLA TECHNICKÁ </a:t>
            </a:r>
            <a:r>
              <a:rPr lang="pl-PL" sz="2600" b="1" dirty="0">
                <a:latin typeface="Calibri" panose="020F0502020204030204" pitchFamily="34" charset="0"/>
              </a:rPr>
              <a:t>A EKONOMICKÁ</a:t>
            </a:r>
            <a:br>
              <a:rPr lang="pl-PL" sz="2600" b="1" dirty="0">
                <a:latin typeface="Calibri" panose="020F0502020204030204" pitchFamily="34" charset="0"/>
              </a:rPr>
            </a:br>
            <a:r>
              <a:rPr lang="pl-PL" sz="2600" b="1" dirty="0">
                <a:latin typeface="Calibri" panose="020F0502020204030204" pitchFamily="34" charset="0"/>
              </a:rPr>
              <a:t>V ČESKÝCH </a:t>
            </a:r>
            <a:r>
              <a:rPr lang="pl-PL" sz="2600" b="1" dirty="0" smtClean="0">
                <a:latin typeface="Calibri" panose="020F0502020204030204" pitchFamily="34" charset="0"/>
              </a:rPr>
              <a:t>BUDĚJOVICÍCH</a:t>
            </a:r>
          </a:p>
          <a:p>
            <a:r>
              <a:rPr lang="pl-PL" sz="2800" dirty="0">
                <a:latin typeface="Calibri" panose="020F0502020204030204" pitchFamily="34" charset="0"/>
              </a:rPr>
              <a:t/>
            </a:r>
            <a:br>
              <a:rPr lang="pl-PL" sz="2800" dirty="0">
                <a:latin typeface="Calibri" panose="020F0502020204030204" pitchFamily="34" charset="0"/>
              </a:rPr>
            </a:br>
            <a:r>
              <a:rPr lang="pl-PL" sz="2600" dirty="0" smtClean="0">
                <a:latin typeface="Calibri" panose="020F0502020204030204" pitchFamily="34" charset="0"/>
              </a:rPr>
              <a:t>ÚSTAV TECHNICKO-TECHNOLOGICKÝ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0" y="2529087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000" b="1" dirty="0" smtClean="0"/>
          </a:p>
          <a:p>
            <a:pPr algn="ctr"/>
            <a:r>
              <a:rPr lang="cs-CZ" sz="4800" b="1" dirty="0" smtClean="0">
                <a:ea typeface="Tahoma" panose="020B0604030504040204" pitchFamily="34" charset="0"/>
                <a:cs typeface="Tahoma" panose="020B0604030504040204" pitchFamily="34" charset="0"/>
              </a:rPr>
              <a:t>„Polyfunkční bytový dům“</a:t>
            </a:r>
            <a:endParaRPr lang="cs-CZ" sz="48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55576" y="260648"/>
            <a:ext cx="7704856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/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Dispozice 3-4.NP</a:t>
            </a:r>
          </a:p>
          <a:p>
            <a:pPr marL="45720" indent="0">
              <a:buFont typeface="Wingdings 2"/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7" b="6935"/>
          <a:stretch/>
        </p:blipFill>
        <p:spPr bwMode="auto">
          <a:xfrm>
            <a:off x="119797" y="1196753"/>
            <a:ext cx="8340635" cy="509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8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755576" y="260648"/>
            <a:ext cx="7704856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/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Konstrukční řešení</a:t>
            </a:r>
          </a:p>
          <a:p>
            <a:pPr marL="45720" indent="0">
              <a:buFont typeface="Wingdings 2"/>
              <a:buNone/>
            </a:pPr>
            <a:endParaRPr lang="cs-CZ" dirty="0"/>
          </a:p>
        </p:txBody>
      </p:sp>
      <p:sp>
        <p:nvSpPr>
          <p:cNvPr id="6" name="Zástupný symbol pro obsah 3"/>
          <p:cNvSpPr>
            <a:spLocks noGrp="1"/>
          </p:cNvSpPr>
          <p:nvPr>
            <p:ph idx="1"/>
          </p:nvPr>
        </p:nvSpPr>
        <p:spPr>
          <a:xfrm>
            <a:off x="0" y="1372241"/>
            <a:ext cx="5364088" cy="508109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342900">
              <a:lnSpc>
                <a:spcPct val="90000"/>
              </a:lnSpc>
              <a:spcBef>
                <a:spcPct val="20000"/>
              </a:spcBef>
              <a:buSzPct val="70000"/>
              <a:buFont typeface="Wingdings 2"/>
              <a:buChar char=""/>
            </a:pPr>
            <a:r>
              <a:rPr lang="cs-CZ" sz="1900" dirty="0"/>
              <a:t>Základy:  </a:t>
            </a:r>
          </a:p>
          <a:p>
            <a:pPr lvl="1" indent="-342900">
              <a:lnSpc>
                <a:spcPct val="90000"/>
              </a:lnSpc>
              <a:spcBef>
                <a:spcPct val="20000"/>
              </a:spcBef>
              <a:buFont typeface="Wingdings 2"/>
              <a:buChar char=""/>
            </a:pPr>
            <a:r>
              <a:rPr lang="cs-CZ" sz="1900" dirty="0"/>
              <a:t>Budou provedeny z prostého betonu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buSzPct val="70000"/>
              <a:buFont typeface="Wingdings 2"/>
              <a:buChar char=""/>
            </a:pPr>
            <a:r>
              <a:rPr lang="cs-CZ" sz="1900" dirty="0"/>
              <a:t>Stěny: </a:t>
            </a:r>
          </a:p>
          <a:p>
            <a:pPr lvl="1" indent="-342900">
              <a:lnSpc>
                <a:spcPct val="90000"/>
              </a:lnSpc>
              <a:spcBef>
                <a:spcPct val="20000"/>
              </a:spcBef>
              <a:buFont typeface="Wingdings 2"/>
              <a:buChar char=""/>
            </a:pPr>
            <a:r>
              <a:rPr lang="cs-CZ" sz="1900" dirty="0"/>
              <a:t>Obvodové zdivo POROTHERM T PROFI 44 </a:t>
            </a:r>
          </a:p>
          <a:p>
            <a:pPr lvl="1" indent="-342900">
              <a:lnSpc>
                <a:spcPct val="90000"/>
              </a:lnSpc>
              <a:spcBef>
                <a:spcPct val="20000"/>
              </a:spcBef>
              <a:buFont typeface="Wingdings 2"/>
              <a:buChar char=""/>
            </a:pPr>
            <a:r>
              <a:rPr lang="cs-CZ" sz="1900" dirty="0"/>
              <a:t>Vnitřní nosné POROTHERM AKU 30,25 broušená</a:t>
            </a:r>
          </a:p>
          <a:p>
            <a:pPr lvl="1" indent="-342900">
              <a:lnSpc>
                <a:spcPct val="90000"/>
              </a:lnSpc>
              <a:spcBef>
                <a:spcPct val="20000"/>
              </a:spcBef>
              <a:buFont typeface="Wingdings 2"/>
              <a:buChar char=""/>
            </a:pPr>
            <a:r>
              <a:rPr lang="cs-CZ" sz="1900" dirty="0"/>
              <a:t>Příčky</a:t>
            </a:r>
            <a:r>
              <a:rPr lang="en-US" sz="1900" dirty="0"/>
              <a:t> POROTHERM </a:t>
            </a:r>
            <a:r>
              <a:rPr lang="en-US" sz="1900" dirty="0" err="1"/>
              <a:t>tloušťky</a:t>
            </a:r>
            <a:r>
              <a:rPr lang="en-US" sz="1900" dirty="0"/>
              <a:t> 14,11</a:t>
            </a:r>
            <a:r>
              <a:rPr lang="cs-CZ" sz="1900" dirty="0"/>
              <a:t>,</a:t>
            </a:r>
            <a:r>
              <a:rPr lang="en-US" sz="1900" dirty="0"/>
              <a:t>5 a 8 </a:t>
            </a:r>
            <a:r>
              <a:rPr lang="cs-CZ" sz="1900" dirty="0" err="1"/>
              <a:t>Profi</a:t>
            </a:r>
            <a:r>
              <a:rPr lang="cs-CZ" sz="1900" dirty="0"/>
              <a:t>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buSzPct val="70000"/>
              <a:buFont typeface="Wingdings 2"/>
              <a:buChar char=""/>
            </a:pPr>
            <a:r>
              <a:rPr lang="cs-CZ" sz="1900" dirty="0"/>
              <a:t>Vodorovné konstrukce:  </a:t>
            </a:r>
          </a:p>
          <a:p>
            <a:pPr lvl="1" indent="-342900">
              <a:lnSpc>
                <a:spcPct val="90000"/>
              </a:lnSpc>
              <a:spcBef>
                <a:spcPct val="20000"/>
              </a:spcBef>
              <a:buFont typeface="Wingdings 2"/>
              <a:buChar char=""/>
            </a:pPr>
            <a:r>
              <a:rPr lang="cs-CZ" sz="1900" dirty="0"/>
              <a:t>Z POT nosníků a vložek MIAKO</a:t>
            </a:r>
          </a:p>
          <a:p>
            <a:pPr lvl="1" indent="-342900">
              <a:lnSpc>
                <a:spcPct val="90000"/>
              </a:lnSpc>
              <a:spcBef>
                <a:spcPct val="20000"/>
              </a:spcBef>
              <a:buFont typeface="Wingdings 2"/>
              <a:buChar char=""/>
            </a:pPr>
            <a:r>
              <a:rPr lang="cs-CZ" sz="1900" dirty="0"/>
              <a:t>Keramické překlady POROTHERM 23,5 A VARIO UNI (roletové)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buSzPct val="70000"/>
              <a:buFont typeface="Wingdings 2"/>
              <a:buChar char=""/>
            </a:pPr>
            <a:r>
              <a:rPr lang="cs-CZ" sz="1900" dirty="0"/>
              <a:t>Schodiště:  </a:t>
            </a:r>
          </a:p>
          <a:p>
            <a:pPr lvl="1" indent="-342900">
              <a:lnSpc>
                <a:spcPct val="90000"/>
              </a:lnSpc>
              <a:spcBef>
                <a:spcPct val="20000"/>
              </a:spcBef>
              <a:buFont typeface="Wingdings 2"/>
              <a:buChar char=""/>
            </a:pPr>
            <a:r>
              <a:rPr lang="cs-CZ" sz="1900" dirty="0"/>
              <a:t>Železobetonová monolitická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buSzPct val="70000"/>
              <a:buFont typeface="Wingdings 2"/>
              <a:buChar char=""/>
            </a:pPr>
            <a:r>
              <a:rPr lang="cs-CZ" sz="1900" dirty="0"/>
              <a:t>Střecha:  </a:t>
            </a:r>
          </a:p>
          <a:p>
            <a:pPr lvl="1" indent="-342900">
              <a:lnSpc>
                <a:spcPct val="90000"/>
              </a:lnSpc>
              <a:spcBef>
                <a:spcPct val="20000"/>
              </a:spcBef>
              <a:buFont typeface="Wingdings 2"/>
              <a:buChar char=""/>
            </a:pPr>
            <a:r>
              <a:rPr lang="cs-CZ" sz="1900" dirty="0"/>
              <a:t>Plochá s povlakovou izolací</a:t>
            </a:r>
          </a:p>
          <a:p>
            <a:pPr marL="402336" lvl="1" indent="0">
              <a:buNone/>
            </a:pPr>
            <a:endParaRPr lang="cs-CZ" sz="1400" dirty="0" smtClean="0"/>
          </a:p>
          <a:p>
            <a:endParaRPr lang="cs-CZ" sz="1400" dirty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49" y="1268760"/>
            <a:ext cx="373559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67251"/>
            <a:ext cx="2987824" cy="269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55576" y="260648"/>
            <a:ext cx="7704856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/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Vizualizace</a:t>
            </a:r>
          </a:p>
          <a:p>
            <a:pPr marL="45720" indent="0">
              <a:buFont typeface="Wingdings 2"/>
              <a:buNone/>
            </a:pPr>
            <a:endParaRPr lang="cs-CZ" dirty="0"/>
          </a:p>
        </p:txBody>
      </p:sp>
      <p:pic>
        <p:nvPicPr>
          <p:cNvPr id="7170" name="Picture 2" descr="C:\Users\Martin\Desktop\VŠTE_N\3.semestr\DP\Vizu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124744"/>
            <a:ext cx="8496944" cy="557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55576" y="260648"/>
            <a:ext cx="7704856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/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Vizualizace</a:t>
            </a:r>
          </a:p>
          <a:p>
            <a:pPr marL="45720" indent="0">
              <a:buFont typeface="Wingdings 2"/>
              <a:buNone/>
            </a:pPr>
            <a:endParaRPr lang="cs-CZ" dirty="0"/>
          </a:p>
        </p:txBody>
      </p:sp>
      <p:pic>
        <p:nvPicPr>
          <p:cNvPr id="6146" name="Picture 2" descr="C:\Users\Martin\Desktop\VŠTE_N\3.semestr\DP\Vizu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2" y="1152342"/>
            <a:ext cx="8385909" cy="55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755576" y="260648"/>
            <a:ext cx="7704856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/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Požárně bezpečnostní řešení</a:t>
            </a:r>
          </a:p>
          <a:p>
            <a:pPr marL="45720" indent="0">
              <a:buFont typeface="Wingdings 2"/>
              <a:buNone/>
            </a:pPr>
            <a:endParaRPr lang="cs-CZ" dirty="0"/>
          </a:p>
        </p:txBody>
      </p:sp>
      <p:sp>
        <p:nvSpPr>
          <p:cNvPr id="6" name="Zástupný symbol pro obsah 3"/>
          <p:cNvSpPr>
            <a:spLocks noGrp="1"/>
          </p:cNvSpPr>
          <p:nvPr>
            <p:ph idx="1"/>
          </p:nvPr>
        </p:nvSpPr>
        <p:spPr>
          <a:xfrm>
            <a:off x="0" y="1372241"/>
            <a:ext cx="8686800" cy="508109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cs-CZ" sz="1400" dirty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1484784"/>
            <a:ext cx="8280920" cy="432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cs-CZ" sz="3200" dirty="0" smtClean="0"/>
              <a:t>Každá bytová jednotka a provozovna tvoří samostatný požární úsek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cs-CZ" sz="3200" dirty="0" smtClean="0"/>
              <a:t>Únikové cesty jsou navrženy po centrálních schodištích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cs-CZ" sz="3200" dirty="0" smtClean="0"/>
              <a:t>V každém patře bytové části navržen hydrant a hasící přístroje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cs-CZ" sz="3200" dirty="0" smtClean="0"/>
              <a:t>Dveře do únikových úseků navrženy s protipožární odolností</a:t>
            </a:r>
          </a:p>
        </p:txBody>
      </p:sp>
    </p:spTree>
    <p:extLst>
      <p:ext uri="{BB962C8B-B14F-4D97-AF65-F5344CB8AC3E}">
        <p14:creationId xmlns:p14="http://schemas.microsoft.com/office/powerpoint/2010/main" val="40111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755576" y="260648"/>
            <a:ext cx="7704856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/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Technika prostředí staveb</a:t>
            </a:r>
          </a:p>
          <a:p>
            <a:pPr marL="45720" indent="0">
              <a:buFont typeface="Wingdings 2"/>
              <a:buNone/>
            </a:pPr>
            <a:endParaRPr lang="cs-CZ" dirty="0"/>
          </a:p>
        </p:txBody>
      </p:sp>
      <p:sp>
        <p:nvSpPr>
          <p:cNvPr id="6" name="Zástupný symbol pro obsah 3"/>
          <p:cNvSpPr>
            <a:spLocks noGrp="1"/>
          </p:cNvSpPr>
          <p:nvPr>
            <p:ph idx="1"/>
          </p:nvPr>
        </p:nvSpPr>
        <p:spPr>
          <a:xfrm>
            <a:off x="0" y="1372241"/>
            <a:ext cx="8686800" cy="508109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cs-CZ" sz="1400" dirty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1484784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cs-CZ" sz="3200" dirty="0"/>
              <a:t>Objekt bude vytápěn plynovými kotli s integrovaným průtokovým ohřívačem. V objektu budou instalována otopná tělesa v kombinaci s podlahovým vytápěním. 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8780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5639" y="274806"/>
            <a:ext cx="9577064" cy="72008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/>
              <a:buNone/>
            </a:pPr>
            <a:r>
              <a:rPr lang="cs-CZ" sz="5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Vyhodnocení konstrukcí a energetické náročnosti</a:t>
            </a:r>
          </a:p>
          <a:p>
            <a:pPr marL="45720" indent="0">
              <a:buFont typeface="Wingdings 2"/>
              <a:buNone/>
            </a:pPr>
            <a:endParaRPr lang="cs-CZ" dirty="0"/>
          </a:p>
        </p:txBody>
      </p:sp>
      <p:sp>
        <p:nvSpPr>
          <p:cNvPr id="6" name="Zástupný symbol pro obsah 3"/>
          <p:cNvSpPr>
            <a:spLocks noGrp="1"/>
          </p:cNvSpPr>
          <p:nvPr>
            <p:ph idx="1"/>
          </p:nvPr>
        </p:nvSpPr>
        <p:spPr>
          <a:xfrm>
            <a:off x="0" y="1372241"/>
            <a:ext cx="8686800" cy="508109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cs-CZ" sz="1400" dirty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148478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251520" y="3573016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u="sng" dirty="0" smtClean="0"/>
          </a:p>
          <a:p>
            <a:r>
              <a:rPr lang="cs-CZ" b="1" u="sng" dirty="0" smtClean="0"/>
              <a:t>Informativní </a:t>
            </a:r>
            <a:r>
              <a:rPr lang="cs-CZ" b="1" u="sng" dirty="0"/>
              <a:t>přehled klasifikačních tříd pro dílčí dodané energie:</a:t>
            </a:r>
            <a:endParaRPr lang="cs-CZ" dirty="0"/>
          </a:p>
          <a:p>
            <a:r>
              <a:rPr lang="cs-CZ" dirty="0"/>
              <a:t>Vytápění: B (velmi úsporná)</a:t>
            </a:r>
          </a:p>
          <a:p>
            <a:r>
              <a:rPr lang="cs-CZ" dirty="0"/>
              <a:t>Příprava teplé vody: C (úsporná)</a:t>
            </a:r>
          </a:p>
          <a:p>
            <a:r>
              <a:rPr lang="cs-CZ" dirty="0"/>
              <a:t>Osvětlení: A (mimořádně úsporná)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11680"/>
            <a:ext cx="2733858" cy="251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294602" y="111545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/>
              <a:t>Přehled součinitelů prostupu tepla:</a:t>
            </a:r>
            <a:endParaRPr lang="cs-CZ" dirty="0"/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9526"/>
              </p:ext>
            </p:extLst>
          </p:nvPr>
        </p:nvGraphicFramePr>
        <p:xfrm>
          <a:off x="225353" y="1542921"/>
          <a:ext cx="7442991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9828"/>
                <a:gridCol w="1158627"/>
                <a:gridCol w="1224136"/>
                <a:gridCol w="1872208"/>
                <a:gridCol w="1728192"/>
              </a:tblGrid>
              <a:tr h="2184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Popis konstrukce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Součinitel prostupu tepla  [W/(m</a:t>
                      </a:r>
                      <a:r>
                        <a:rPr lang="cs-CZ" sz="1200" baseline="30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·K)]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28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Požadovaná hodnota Un,20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Doporučená hodnota Urec,20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Doporučená hodnota, pro pasivní domy Upas,20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 dirty="0">
                          <a:solidFill>
                            <a:schemeClr val="tx1"/>
                          </a:solidFill>
                          <a:effectLst/>
                        </a:rPr>
                        <a:t>Výsledná hodnota určená výpočtem U</a:t>
                      </a:r>
                      <a:endParaRPr lang="cs-CZ" sz="12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Obvodová stěna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0,30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0,20 - 0,25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0,18 - 0,12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 dirty="0">
                          <a:solidFill>
                            <a:schemeClr val="tx1"/>
                          </a:solidFill>
                          <a:effectLst/>
                        </a:rPr>
                        <a:t>0,135</a:t>
                      </a:r>
                      <a:endParaRPr lang="cs-CZ" sz="12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Podlaha na terénu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0,45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0,30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0,22 - 0,15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 dirty="0">
                          <a:solidFill>
                            <a:schemeClr val="tx1"/>
                          </a:solidFill>
                          <a:effectLst/>
                        </a:rPr>
                        <a:t>0,204</a:t>
                      </a:r>
                      <a:endParaRPr lang="cs-CZ" sz="12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930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Střešní konstrukce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0,24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0,16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0,15 - 0,10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 dirty="0">
                          <a:solidFill>
                            <a:schemeClr val="tx1"/>
                          </a:solidFill>
                          <a:effectLst/>
                        </a:rPr>
                        <a:t>0,136</a:t>
                      </a:r>
                      <a:endParaRPr lang="cs-CZ" sz="12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0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332656"/>
            <a:ext cx="7704856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Dosažené výsledky a přínos práce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484784"/>
            <a:ext cx="8280920" cy="355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cs-CZ" sz="3200" dirty="0"/>
              <a:t>Provedení architektonicko-stavební části  </a:t>
            </a:r>
            <a:r>
              <a:rPr lang="cs-CZ" sz="3200" dirty="0" smtClean="0"/>
              <a:t>polyfunkčního objektu, </a:t>
            </a:r>
            <a:r>
              <a:rPr lang="cs-CZ" sz="3200" dirty="0"/>
              <a:t>včetně dispozičního řešení a výpisů prvků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cs-CZ" sz="3200" dirty="0"/>
              <a:t>Možnost využití této práce při realizaci </a:t>
            </a:r>
            <a:r>
              <a:rPr lang="cs-CZ" sz="3200" dirty="0" smtClean="0"/>
              <a:t>díla po doplnění jednotlivých částí</a:t>
            </a:r>
            <a:endParaRPr lang="cs-CZ" sz="32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cs-CZ" sz="3200" dirty="0" smtClean="0"/>
              <a:t>Cíl práce byl splněn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784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844824"/>
            <a:ext cx="7704856" cy="7200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Děkuji za pozornost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3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896544"/>
          </a:xfrm>
        </p:spPr>
        <p:txBody>
          <a:bodyPr>
            <a:normAutofit fontScale="92500" lnSpcReduction="10000"/>
          </a:bodyPr>
          <a:lstStyle/>
          <a:p>
            <a:r>
              <a:rPr lang="cs-CZ" sz="3500" dirty="0" smtClean="0">
                <a:solidFill>
                  <a:schemeClr val="tx1"/>
                </a:solidFill>
              </a:rPr>
              <a:t>Cíl práce</a:t>
            </a:r>
          </a:p>
          <a:p>
            <a:r>
              <a:rPr lang="cs-CZ" sz="3500" dirty="0">
                <a:solidFill>
                  <a:schemeClr val="tx1"/>
                </a:solidFill>
              </a:rPr>
              <a:t>Motivace a důvody k řešení</a:t>
            </a:r>
          </a:p>
          <a:p>
            <a:r>
              <a:rPr lang="cs-CZ" sz="3500" dirty="0" smtClean="0">
                <a:solidFill>
                  <a:schemeClr val="tx1"/>
                </a:solidFill>
              </a:rPr>
              <a:t>Popis lokality</a:t>
            </a:r>
            <a:endParaRPr lang="cs-CZ" sz="3500" dirty="0">
              <a:solidFill>
                <a:schemeClr val="tx1"/>
              </a:solidFill>
            </a:endParaRPr>
          </a:p>
          <a:p>
            <a:r>
              <a:rPr lang="cs-CZ" sz="3500" dirty="0" smtClean="0">
                <a:solidFill>
                  <a:schemeClr val="tx1"/>
                </a:solidFill>
              </a:rPr>
              <a:t>Umístění stavby</a:t>
            </a:r>
            <a:endParaRPr lang="cs-CZ" sz="3500" dirty="0">
              <a:solidFill>
                <a:schemeClr val="tx1"/>
              </a:solidFill>
            </a:endParaRPr>
          </a:p>
          <a:p>
            <a:r>
              <a:rPr lang="cs-CZ" sz="3500" dirty="0">
                <a:solidFill>
                  <a:schemeClr val="tx1"/>
                </a:solidFill>
              </a:rPr>
              <a:t>Architektonické a stavebně - konstrukční </a:t>
            </a:r>
            <a:r>
              <a:rPr lang="cs-CZ" sz="3500" dirty="0" smtClean="0">
                <a:solidFill>
                  <a:schemeClr val="tx1"/>
                </a:solidFill>
              </a:rPr>
              <a:t>řešení</a:t>
            </a:r>
          </a:p>
          <a:p>
            <a:r>
              <a:rPr lang="cs-CZ" sz="3500" dirty="0" smtClean="0">
                <a:solidFill>
                  <a:schemeClr val="tx1"/>
                </a:solidFill>
              </a:rPr>
              <a:t>Požárně bezpečnostní řešení</a:t>
            </a:r>
          </a:p>
          <a:p>
            <a:r>
              <a:rPr lang="cs-CZ" sz="3500" dirty="0" smtClean="0">
                <a:solidFill>
                  <a:schemeClr val="tx1"/>
                </a:solidFill>
              </a:rPr>
              <a:t>Technika prostředí staveb</a:t>
            </a:r>
          </a:p>
          <a:p>
            <a:r>
              <a:rPr lang="cs-CZ" sz="3500" dirty="0" smtClean="0">
                <a:solidFill>
                  <a:schemeClr val="tx1"/>
                </a:solidFill>
              </a:rPr>
              <a:t>Dosažené výsledky energetické náročnosti </a:t>
            </a:r>
          </a:p>
          <a:p>
            <a:r>
              <a:rPr lang="cs-CZ" sz="3500" dirty="0" smtClean="0">
                <a:solidFill>
                  <a:schemeClr val="tx1"/>
                </a:solidFill>
              </a:rPr>
              <a:t>Závěrečné </a:t>
            </a:r>
            <a:r>
              <a:rPr lang="cs-CZ" sz="3500" dirty="0">
                <a:solidFill>
                  <a:schemeClr val="tx1"/>
                </a:solidFill>
              </a:rPr>
              <a:t>shrnutí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83568" y="332656"/>
            <a:ext cx="7704856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/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Obsah</a:t>
            </a:r>
          </a:p>
          <a:p>
            <a:pPr marL="45720" indent="0">
              <a:buFont typeface="Wingdings 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3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332656"/>
            <a:ext cx="7704856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Cíl práce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119675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tx1"/>
                </a:solidFill>
              </a:rPr>
              <a:t>Vytvoření studie polyfunkčního objektu, na který  </a:t>
            </a:r>
            <a:r>
              <a:rPr lang="cs-CZ" dirty="0">
                <a:solidFill>
                  <a:schemeClr val="tx1"/>
                </a:solidFill>
              </a:rPr>
              <a:t>bude vypracována stavební část, stavebně konstrukční část, požárně bezpečnostní řešení objektu, vybrané části techniky prostředí staveb a </a:t>
            </a:r>
            <a:r>
              <a:rPr lang="cs-CZ" dirty="0" smtClean="0">
                <a:solidFill>
                  <a:schemeClr val="tx1"/>
                </a:solidFill>
              </a:rPr>
              <a:t>PENB</a:t>
            </a:r>
          </a:p>
        </p:txBody>
      </p:sp>
    </p:spTree>
    <p:extLst>
      <p:ext uri="{BB962C8B-B14F-4D97-AF65-F5344CB8AC3E}">
        <p14:creationId xmlns:p14="http://schemas.microsoft.com/office/powerpoint/2010/main" val="41864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683568" y="332656"/>
            <a:ext cx="7704856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cs-CZ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Motivace a důvody k řešení</a:t>
            </a:r>
          </a:p>
          <a:p>
            <a:pPr marL="45720" indent="0">
              <a:buFont typeface="Wingdings 2"/>
              <a:buNone/>
            </a:pP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Zkušenost s projektováním staveb ve vybrané 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lokalitě</a:t>
            </a:r>
            <a:endParaRPr lang="cs-CZ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Rozšíření poznatků v projektové činnosti</a:t>
            </a:r>
          </a:p>
          <a:p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Získání znalostí pro budoucí praxi</a:t>
            </a:r>
            <a:endParaRPr lang="cs-CZ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2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60648"/>
            <a:ext cx="7704856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Popis zájmové lokality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119675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Jedná se o město s bohatou </a:t>
            </a:r>
            <a:r>
              <a:rPr lang="cs-CZ" sz="2000" dirty="0" err="1">
                <a:solidFill>
                  <a:schemeClr val="tx1"/>
                </a:solidFill>
              </a:rPr>
              <a:t>histrorií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>
                <a:solidFill>
                  <a:schemeClr val="tx1"/>
                </a:solidFill>
              </a:rPr>
              <a:t>která sahá až do 13. Století. </a:t>
            </a:r>
          </a:p>
          <a:p>
            <a:r>
              <a:rPr lang="cs-CZ" sz="2000" dirty="0">
                <a:solidFill>
                  <a:schemeClr val="tx1"/>
                </a:solidFill>
              </a:rPr>
              <a:t>Nabízí několik historických památek, galerií, muzeí, </a:t>
            </a:r>
            <a:r>
              <a:rPr lang="cs-CZ" sz="2000" dirty="0" smtClean="0">
                <a:solidFill>
                  <a:schemeClr val="tx1"/>
                </a:solidFill>
              </a:rPr>
              <a:t>festivalů, cyklostezek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V roce </a:t>
            </a:r>
            <a:r>
              <a:rPr lang="cs-CZ" sz="2000" dirty="0" smtClean="0">
                <a:solidFill>
                  <a:schemeClr val="tx1"/>
                </a:solidFill>
              </a:rPr>
              <a:t>1992 bylo zapsáno na seznam UNESCO.</a:t>
            </a:r>
          </a:p>
          <a:p>
            <a:pPr marL="0" indent="0">
              <a:buFont typeface="Wingdings 2"/>
              <a:buNone/>
            </a:pPr>
            <a:endParaRPr lang="cs-CZ" i="1" dirty="0"/>
          </a:p>
        </p:txBody>
      </p:sp>
      <p:pic>
        <p:nvPicPr>
          <p:cNvPr id="6" name="Picture 5" descr="http://vithotarek.cz/fotky/plog-content/images/architektura/hrady-a-z__mky/tel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873" y="2852936"/>
            <a:ext cx="8352927" cy="3109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59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60648"/>
            <a:ext cx="7704856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Umístění stavby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119675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cs-CZ" dirty="0"/>
          </a:p>
        </p:txBody>
      </p:sp>
      <p:pic>
        <p:nvPicPr>
          <p:cNvPr id="8" name="Obrázek 7" descr="foto.jpg"/>
          <p:cNvPicPr>
            <a:picLocks noChangeAspect="1"/>
          </p:cNvPicPr>
          <p:nvPr/>
        </p:nvPicPr>
        <p:blipFill rotWithShape="1">
          <a:blip r:embed="rId2"/>
          <a:srcRect l="-1" r="50389" b="47799"/>
          <a:stretch/>
        </p:blipFill>
        <p:spPr>
          <a:xfrm>
            <a:off x="38537" y="1223851"/>
            <a:ext cx="3740983" cy="3424559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8536" y="4797152"/>
            <a:ext cx="5181535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cs-CZ" sz="1900" dirty="0"/>
              <a:t>Místo stavby: Telč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cs-CZ" sz="1900" dirty="0"/>
              <a:t>Lokalita: Staré Město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cs-CZ" sz="1900" dirty="0"/>
              <a:t>Parcelní číslo: 2328/89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cs-CZ" sz="1900" dirty="0"/>
              <a:t>Plocha pozemku: 2560 m2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58455"/>
            <a:ext cx="5451019" cy="430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5195" y="5287891"/>
            <a:ext cx="1979712" cy="107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6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755576" y="260648"/>
            <a:ext cx="7704856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/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Údaje o stavbě</a:t>
            </a:r>
          </a:p>
          <a:p>
            <a:pPr marL="45720" indent="0">
              <a:buFont typeface="Wingdings 2"/>
              <a:buNone/>
            </a:pPr>
            <a:endParaRPr lang="cs-CZ" dirty="0"/>
          </a:p>
        </p:txBody>
      </p:sp>
      <p:sp>
        <p:nvSpPr>
          <p:cNvPr id="10" name="Zástupný symbol pro obsah 3"/>
          <p:cNvSpPr>
            <a:spLocks noGrp="1"/>
          </p:cNvSpPr>
          <p:nvPr/>
        </p:nvSpPr>
        <p:spPr>
          <a:xfrm>
            <a:off x="107504" y="1268760"/>
            <a:ext cx="5300092" cy="48965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ct val="20000"/>
              </a:spcBef>
              <a:buSzPct val="70000"/>
              <a:buFont typeface="Wingdings 2"/>
              <a:buChar char=""/>
            </a:pPr>
            <a:r>
              <a:rPr lang="cs-CZ" sz="2000" dirty="0"/>
              <a:t>Druh stavby: Polyfunkční objekt</a:t>
            </a:r>
          </a:p>
          <a:p>
            <a:pPr marL="342900" indent="-342900">
              <a:spcBef>
                <a:spcPct val="20000"/>
              </a:spcBef>
              <a:buSzPct val="70000"/>
              <a:buFont typeface="Wingdings 2"/>
              <a:buChar char=""/>
            </a:pPr>
            <a:r>
              <a:rPr lang="cs-CZ" sz="2000" dirty="0"/>
              <a:t>Rozdělní objektu:</a:t>
            </a:r>
          </a:p>
          <a:p>
            <a:pPr marL="342900" lvl="1" indent="-342900">
              <a:spcBef>
                <a:spcPct val="20000"/>
              </a:spcBef>
              <a:buSzPct val="70000"/>
              <a:buFont typeface="Wingdings 2"/>
              <a:buChar char=""/>
            </a:pPr>
            <a:r>
              <a:rPr lang="cs-CZ" sz="2000" dirty="0"/>
              <a:t>ČÁST A : </a:t>
            </a:r>
          </a:p>
          <a:p>
            <a:pPr marL="553212" lvl="3" indent="-342900"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cs-CZ" dirty="0"/>
              <a:t>8*byt 2+kk</a:t>
            </a:r>
          </a:p>
          <a:p>
            <a:pPr marL="553212" lvl="3" indent="-342900"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cs-CZ" dirty="0"/>
              <a:t>4*byt 4+kk</a:t>
            </a:r>
          </a:p>
          <a:p>
            <a:pPr marL="342900" lvl="1" indent="-342900">
              <a:spcBef>
                <a:spcPct val="20000"/>
              </a:spcBef>
              <a:buSzPct val="70000"/>
              <a:buFont typeface="Wingdings 2"/>
              <a:buChar char=""/>
            </a:pPr>
            <a:r>
              <a:rPr lang="cs-CZ" sz="2000" dirty="0"/>
              <a:t>ČÁST B</a:t>
            </a:r>
          </a:p>
          <a:p>
            <a:pPr marL="553212" lvl="3" indent="-342900"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cs-CZ" dirty="0"/>
              <a:t>Kadeřnictví</a:t>
            </a:r>
          </a:p>
          <a:p>
            <a:pPr marL="553212" lvl="3" indent="-342900"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cs-CZ" dirty="0"/>
              <a:t>Administrativa</a:t>
            </a:r>
          </a:p>
          <a:p>
            <a:pPr marL="342900" indent="-342900">
              <a:spcBef>
                <a:spcPct val="20000"/>
              </a:spcBef>
              <a:buSzPct val="70000"/>
              <a:buFont typeface="Wingdings 2"/>
              <a:buChar char=""/>
            </a:pPr>
            <a:r>
              <a:rPr lang="cs-CZ" sz="2000" dirty="0" smtClean="0"/>
              <a:t>Zastavěná </a:t>
            </a:r>
            <a:r>
              <a:rPr lang="cs-CZ" sz="2000" dirty="0"/>
              <a:t>plocha:  483 m2</a:t>
            </a:r>
          </a:p>
          <a:p>
            <a:pPr marL="342900" indent="-342900">
              <a:spcBef>
                <a:spcPct val="20000"/>
              </a:spcBef>
              <a:buSzPct val="70000"/>
              <a:buFont typeface="Wingdings 2"/>
              <a:buChar char=""/>
            </a:pPr>
            <a:r>
              <a:rPr lang="cs-CZ" sz="2000" dirty="0"/>
              <a:t>Obestavěný prostor:  7754 m3 </a:t>
            </a:r>
          </a:p>
          <a:p>
            <a:pPr marL="342900" indent="-342900">
              <a:spcBef>
                <a:spcPct val="20000"/>
              </a:spcBef>
              <a:buSzPct val="70000"/>
              <a:buFont typeface="Wingdings 2"/>
              <a:buChar char=""/>
            </a:pPr>
            <a:r>
              <a:rPr lang="cs-CZ" sz="2000" dirty="0"/>
              <a:t>Zpevněné plochy:  771 m2</a:t>
            </a:r>
          </a:p>
          <a:p>
            <a:pPr marL="342900" indent="-342900">
              <a:spcBef>
                <a:spcPct val="20000"/>
              </a:spcBef>
              <a:buSzPct val="70000"/>
              <a:buFont typeface="Wingdings 2"/>
              <a:buChar char=""/>
            </a:pPr>
            <a:r>
              <a:rPr lang="cs-CZ" sz="2000" dirty="0"/>
              <a:t>Výška objektu: 13,75 m </a:t>
            </a:r>
          </a:p>
          <a:p>
            <a:pPr marL="342900" indent="-342900">
              <a:spcBef>
                <a:spcPct val="20000"/>
              </a:spcBef>
              <a:buSzPct val="70000"/>
              <a:buFont typeface="Wingdings 2"/>
              <a:buChar char=""/>
            </a:pPr>
            <a:r>
              <a:rPr lang="cs-CZ" sz="2000" dirty="0"/>
              <a:t>Počet podlaží : 4 </a:t>
            </a:r>
          </a:p>
          <a:p>
            <a:pPr marL="342900" indent="-342900">
              <a:spcBef>
                <a:spcPct val="20000"/>
              </a:spcBef>
              <a:buSzPct val="70000"/>
              <a:buFont typeface="Wingdings 2"/>
              <a:buChar char=""/>
            </a:pPr>
            <a:r>
              <a:rPr lang="cs-CZ" sz="2000" dirty="0"/>
              <a:t>Parkovací místa: 21 </a:t>
            </a:r>
          </a:p>
          <a:p>
            <a:pPr lvl="2"/>
            <a:endParaRPr lang="cs-CZ" sz="1600" dirty="0"/>
          </a:p>
          <a:p>
            <a:pPr lvl="2"/>
            <a:endParaRPr lang="cs-CZ" sz="1600" dirty="0"/>
          </a:p>
          <a:p>
            <a:pPr marL="82296" indent="0">
              <a:buNone/>
            </a:pPr>
            <a:endParaRPr lang="cs-CZ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66" y="1207705"/>
            <a:ext cx="4885957" cy="54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8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55576" y="260648"/>
            <a:ext cx="7704856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/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Dispozice 1.NP</a:t>
            </a:r>
          </a:p>
          <a:p>
            <a:pPr marL="45720" indent="0">
              <a:buFont typeface="Wingdings 2"/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78905" y="1124744"/>
            <a:ext cx="7615606" cy="540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6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55576" y="260648"/>
            <a:ext cx="7704856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/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Dispozice 2.NP</a:t>
            </a:r>
          </a:p>
          <a:p>
            <a:pPr marL="45720" indent="0">
              <a:buFont typeface="Wingdings 2"/>
              <a:buNone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5373"/>
            <a:ext cx="8136904" cy="519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3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5967</TotalTime>
  <Words>436</Words>
  <Application>Microsoft Office PowerPoint</Application>
  <PresentationFormat>Předvádění na obrazovce (4:3)</PresentationFormat>
  <Paragraphs>115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Cesta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Martin</cp:lastModifiedBy>
  <cp:revision>63</cp:revision>
  <cp:lastPrinted>2017-02-01T07:42:52Z</cp:lastPrinted>
  <dcterms:created xsi:type="dcterms:W3CDTF">2015-01-20T21:58:51Z</dcterms:created>
  <dcterms:modified xsi:type="dcterms:W3CDTF">2018-01-21T21:26:14Z</dcterms:modified>
</cp:coreProperties>
</file>