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911" r:id="rId1"/>
  </p:sldMasterIdLst>
  <p:notesMasterIdLst>
    <p:notesMasterId r:id="rId14"/>
  </p:notes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5143500" type="screen16x9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232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189" d="100"/>
          <a:sy n="189" d="100"/>
        </p:scale>
        <p:origin x="906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A8ADFD5B-A66C-449C-B6E8-FB716D07777D}" type="datetimeFigureOut">
              <a:pPr/>
              <a:t>22.01.2018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82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38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071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67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73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70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69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3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3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361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14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cs-CZ" smtClean="0">
                <a:solidFill>
                  <a:srgbClr val="FFFFFF"/>
                </a:solidFill>
              </a:rPr>
              <a:pPr algn="ctr"/>
              <a:t>22.01.2018</a:t>
            </a:fld>
            <a:endParaRPr kumimoji="0" lang="cs-CZ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cs-CZ" smtClean="0">
                <a:solidFill>
                  <a:schemeClr val="tx2"/>
                </a:solidFill>
              </a:rPr>
              <a:pPr/>
              <a:t>‹#›</a:t>
            </a:fld>
            <a:endParaRPr kumimoji="0" lang="cs-CZ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3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5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30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14840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3335371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cs-CZ" smtClean="0"/>
              <a:pPr/>
              <a:t>22.01.2018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cs-CZ" smtClean="0">
                <a:solidFill>
                  <a:schemeClr val="tx2"/>
                </a:solidFill>
              </a:rPr>
              <a:pPr/>
              <a:t>‹#›</a:t>
            </a:fld>
            <a:endParaRPr kumimoji="0"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F49A8198-4617-485E-9585-4840B69DBBA6}" type="datetime1">
              <a:rPr lang="cs-CZ" smtClean="0"/>
              <a:pPr/>
              <a:t>22.01.2018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kumimoji="0" lang="cs-CZ" smtClean="0">
                <a:solidFill>
                  <a:srgbClr val="FFFFFF"/>
                </a:solidFill>
              </a:rPr>
              <a:pPr/>
              <a:t>‹#›</a:t>
            </a:fld>
            <a:endParaRPr kumimoji="0"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5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 smtClean="0"/>
              <a:pPr/>
              <a:t>22.01.2018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2800"/>
          </a:p>
        </p:txBody>
      </p:sp>
    </p:spTree>
    <p:extLst>
      <p:ext uri="{BB962C8B-B14F-4D97-AF65-F5344CB8AC3E}">
        <p14:creationId xmlns:p14="http://schemas.microsoft.com/office/powerpoint/2010/main" val="381720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4606EA6-EFEA-4C30-9264-4F9291A5780D}" type="datetime1">
              <a:rPr lang="cs-CZ" smtClean="0"/>
              <a:pPr/>
              <a:t>22.01.2018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cs-CZ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9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0" y="1186228"/>
            <a:ext cx="9144000" cy="724249"/>
          </a:xfr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REÁLNÉ TEPELNÉ MOSTY </a:t>
            </a:r>
            <a:br>
              <a:rPr lang="cs-CZ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U SOUČASNÝCH NOVOSTAVEB</a:t>
            </a:r>
            <a:endParaRPr lang="cs-CZ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184727"/>
            <a:ext cx="910850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00"/>
                </a:solidFill>
                <a:latin typeface="+mj-lt"/>
              </a:rPr>
              <a:t>DIPLOMOVÁ PRÁCE</a:t>
            </a:r>
            <a:endParaRPr lang="cs-CZ" sz="32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6" name="Picture 2" descr="C:\Users\Sidewinder\Desktop\VŠTE\Logo VŠ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42539"/>
            <a:ext cx="648072" cy="7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91680" y="3435846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00"/>
                </a:solidFill>
                <a:latin typeface="+mj-lt"/>
              </a:rPr>
              <a:t>Vysoká škola technická a ekonomická v </a:t>
            </a:r>
            <a:r>
              <a:rPr lang="cs-CZ" sz="1600" b="1" dirty="0" smtClean="0">
                <a:solidFill>
                  <a:srgbClr val="000000"/>
                </a:solidFill>
                <a:latin typeface="+mj-lt"/>
              </a:rPr>
              <a:t>Českých Budějovicích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+mj-lt"/>
              </a:rPr>
              <a:t>Ústav </a:t>
            </a:r>
            <a:r>
              <a:rPr lang="cs-CZ" sz="1600" dirty="0" err="1" smtClean="0">
                <a:solidFill>
                  <a:srgbClr val="000000"/>
                </a:solidFill>
                <a:latin typeface="+mj-lt"/>
              </a:rPr>
              <a:t>technicko-technologický</a:t>
            </a:r>
            <a:endParaRPr lang="cs-CZ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12360" y="437195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+mj-lt"/>
              </a:rPr>
              <a:t>Leden 2018</a:t>
            </a:r>
            <a:endParaRPr lang="cs-CZ" sz="1600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2276773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+mj-lt"/>
              </a:rPr>
              <a:t>Autor diplomové práce: Bc. Marek </a:t>
            </a:r>
            <a:r>
              <a:rPr lang="cs-CZ" sz="1600" dirty="0" err="1" smtClean="0">
                <a:latin typeface="+mj-lt"/>
              </a:rPr>
              <a:t>Jiřena</a:t>
            </a:r>
            <a:endParaRPr lang="cs-CZ" sz="1600" dirty="0" smtClean="0">
              <a:latin typeface="+mj-lt"/>
            </a:endParaRPr>
          </a:p>
          <a:p>
            <a:r>
              <a:rPr lang="cs-CZ" sz="1600" dirty="0" smtClean="0">
                <a:latin typeface="+mj-lt"/>
              </a:rPr>
              <a:t>Vedoucí diplomové práce: Ing. Jan Plachý, Ph.D.</a:t>
            </a:r>
          </a:p>
          <a:p>
            <a:r>
              <a:rPr lang="cs-CZ" sz="1600" dirty="0" smtClean="0">
                <a:latin typeface="+mj-lt"/>
              </a:rPr>
              <a:t>Oponent diplomové práce: Ing. Jana </a:t>
            </a:r>
            <a:r>
              <a:rPr lang="cs-CZ" sz="1600" dirty="0" err="1" smtClean="0">
                <a:latin typeface="+mj-lt"/>
              </a:rPr>
              <a:t>Hubálovská</a:t>
            </a:r>
            <a:r>
              <a:rPr lang="cs-CZ" sz="1600" dirty="0" smtClean="0">
                <a:latin typeface="+mj-lt"/>
              </a:rPr>
              <a:t> </a:t>
            </a:r>
            <a:endParaRPr lang="cs-CZ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celkové předpokládané náklady na optimalizaci tepelných vazeb: 135 975,- Kč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životnost stavebních úprav: 20 – 25 let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7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7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</a:t>
            </a:r>
            <a:endParaRPr lang="cs-CZ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VÝSLEDKY – PROSTÁ NÁVRATNOST INVESTICE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82324"/>
              </p:ext>
            </p:extLst>
          </p:nvPr>
        </p:nvGraphicFramePr>
        <p:xfrm>
          <a:off x="2044700" y="2067694"/>
          <a:ext cx="5054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342566898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4243804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8932934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tepla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rozdíl (reálná náročnost)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Prostá návratnost [rok]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280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Plynový kondenzační kotel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2341,92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58,06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872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Tepelné čerpadlo vzduch/voda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1840,08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73,90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097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Kotel na dřevěné pelety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1589,16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85,56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88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detail TM1: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	Dle výsledků je detail proveden správně. Není chyba v materiálové specifikaci?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Jak vysvětlíte záporné teplotní pole pod základovou spárou a podlahou objektu?</a:t>
            </a:r>
            <a:endParaRPr lang="cs-CZ" sz="17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7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</a:t>
            </a:r>
            <a:endParaRPr lang="cs-CZ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DOPLŇUJÍCÍ DOTAZY K DIPLOMOVÉ PRÁCI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24164"/>
              </p:ext>
            </p:extLst>
          </p:nvPr>
        </p:nvGraphicFramePr>
        <p:xfrm>
          <a:off x="323528" y="2283718"/>
          <a:ext cx="8407480" cy="20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Image" r:id="rId4" imgW="31288680" imgH="7796520" progId="Photoshop.Image.13">
                  <p:embed/>
                </p:oleObj>
              </mc:Choice>
              <mc:Fallback>
                <p:oleObj name="Image" r:id="rId4" imgW="31288680" imgH="7796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283718"/>
                        <a:ext cx="8407480" cy="209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0" y="1779662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DĚKUJI ZA POZORNOST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2195736" y="2220849"/>
            <a:ext cx="4680520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Popsat problematiku tepelných mostů u současných novostaveb. </a:t>
            </a:r>
            <a:b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 praktické části vybrat vhodný objekt a na konkrétních případech kvantifikovat reálné tepelné mosty. Zjistit finanční dopady těchto tepelných mostů a zároveň zjistit finanční rozdíl v materiálech pro minimalizaci tepelných mostů v rámci výstavby. </a:t>
            </a: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CÍL PRÁCE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výběr tepelných vazeb na rodinném domu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k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vantifikace tepelných vazeb ve 3 variantách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výpočet potřeby energie na vytápění za rok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přepočet 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na finanční náročnost tepelných vazeb pro 3 druhy vytápění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METODIKA DIPLOMOVÉ PRÁCE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63588" y="996354"/>
            <a:ext cx="7416824" cy="3456384"/>
          </a:xfrm>
          <a:effectLst/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TM 1 – sokl budovy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TM 2 – stropní konstrukce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TM 3 – ostění otvorových výplní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TM 4 – nadpraží otvorových výplní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TM 5 – parapet otvorových výplní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TM 6 – balkonová konstrukce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TEPELNÉ VAZBY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C:\Users\Side\AppData\Local\Microsoft\Windows\INetCache\Content.Word\pohled průčelí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1590"/>
            <a:ext cx="169691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titled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8" y="1144612"/>
            <a:ext cx="2361804" cy="28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2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PŘÍKLAD TEPELNÉ VAZBY – TM 2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/>
          </p:cNvSpPr>
          <p:nvPr/>
        </p:nvSpPr>
        <p:spPr>
          <a:xfrm>
            <a:off x="863588" y="956300"/>
            <a:ext cx="7416824" cy="3456384"/>
          </a:xfrm>
          <a:prstGeom prst="rect">
            <a:avLst/>
          </a:prstGeom>
          <a:effectLst/>
        </p:spPr>
        <p:txBody>
          <a:bodyPr vert="horz" lIns="0" tIns="45720" rIns="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99592" y="1018305"/>
            <a:ext cx="7416824" cy="3456384"/>
          </a:xfrm>
          <a:prstGeom prst="rect">
            <a:avLst/>
          </a:prstGeom>
          <a:effectLst/>
        </p:spPr>
        <p:txBody>
          <a:bodyPr vert="horz" lIns="0" tIns="45720" rIns="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varianta 1	    	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varianta 2		       varianta 3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394049"/>
              </p:ext>
            </p:extLst>
          </p:nvPr>
        </p:nvGraphicFramePr>
        <p:xfrm>
          <a:off x="863588" y="1617538"/>
          <a:ext cx="7452828" cy="247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4" imgW="30069720" imgH="9980640" progId="Photoshop.Image.13">
                  <p:embed/>
                </p:oleObj>
              </mc:Choice>
              <mc:Fallback>
                <p:oleObj name="Image" r:id="rId4" imgW="30069720" imgH="9980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588" y="1617538"/>
                        <a:ext cx="7452828" cy="2472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898874" y="415152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accent3"/>
                </a:solidFill>
                <a:latin typeface="+mj-lt"/>
              </a:rPr>
              <a:t>ψ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= 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0,342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W/(</a:t>
            </a:r>
            <a:r>
              <a:rPr lang="cs-CZ" sz="1600" b="1" dirty="0" err="1">
                <a:solidFill>
                  <a:schemeClr val="accent3"/>
                </a:solidFill>
                <a:latin typeface="+mj-lt"/>
              </a:rPr>
              <a:t>m.K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)</a:t>
            </a:r>
            <a:r>
              <a:rPr lang="cs-CZ" sz="1600" dirty="0">
                <a:solidFill>
                  <a:schemeClr val="accent3"/>
                </a:solidFill>
                <a:latin typeface="+mj-lt"/>
              </a:rPr>
              <a:t>  </a:t>
            </a:r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                      </a:t>
            </a:r>
            <a:r>
              <a:rPr lang="cs-CZ" sz="1600" b="1" i="1" dirty="0" smtClean="0">
                <a:solidFill>
                  <a:schemeClr val="accent3"/>
                </a:solidFill>
                <a:latin typeface="+mj-lt"/>
              </a:rPr>
              <a:t>ψ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= 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- 0,062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W/(</a:t>
            </a:r>
            <a:r>
              <a:rPr lang="cs-CZ" sz="1600" b="1" dirty="0" err="1">
                <a:solidFill>
                  <a:schemeClr val="accent3"/>
                </a:solidFill>
                <a:latin typeface="+mj-lt"/>
              </a:rPr>
              <a:t>m.K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)                   </a:t>
            </a:r>
            <a:r>
              <a:rPr lang="cs-CZ" sz="1600" b="1" i="1" dirty="0" smtClean="0">
                <a:solidFill>
                  <a:schemeClr val="accent3"/>
                </a:solidFill>
                <a:latin typeface="+mj-lt"/>
              </a:rPr>
              <a:t>ψ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= 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0,024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W/(</a:t>
            </a:r>
            <a:r>
              <a:rPr lang="cs-CZ" sz="1600" b="1" dirty="0" err="1">
                <a:solidFill>
                  <a:schemeClr val="accent3"/>
                </a:solidFill>
                <a:latin typeface="+mj-lt"/>
              </a:rPr>
              <a:t>m.K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)</a:t>
            </a:r>
            <a:r>
              <a:rPr lang="cs-CZ" sz="16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dirty="0" smtClean="0">
                <a:latin typeface="+mj-lt"/>
              </a:rPr>
              <a:t>	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PŘÍKLAD TEPELNÉ VAZBY – TM 2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/>
          </p:cNvSpPr>
          <p:nvPr/>
        </p:nvSpPr>
        <p:spPr>
          <a:xfrm>
            <a:off x="863588" y="956300"/>
            <a:ext cx="7416824" cy="3456384"/>
          </a:xfrm>
          <a:prstGeom prst="rect">
            <a:avLst/>
          </a:prstGeom>
          <a:effectLst/>
        </p:spPr>
        <p:txBody>
          <a:bodyPr vert="horz" lIns="0" tIns="45720" rIns="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99592" y="1018305"/>
            <a:ext cx="7416824" cy="3456384"/>
          </a:xfrm>
          <a:prstGeom prst="rect">
            <a:avLst/>
          </a:prstGeom>
          <a:effectLst/>
        </p:spPr>
        <p:txBody>
          <a:bodyPr vert="horz" lIns="0" tIns="45720" rIns="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varianta 1	    	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varianta 2		       varianta 3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22678"/>
              </p:ext>
            </p:extLst>
          </p:nvPr>
        </p:nvGraphicFramePr>
        <p:xfrm>
          <a:off x="899591" y="1779662"/>
          <a:ext cx="7416825" cy="238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Image" r:id="rId4" imgW="29409480" imgH="9472680" progId="Photoshop.Image.13">
                  <p:embed/>
                </p:oleObj>
              </mc:Choice>
              <mc:Fallback>
                <p:oleObj name="Image" r:id="rId4" imgW="29409480" imgH="9472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1" y="1779662"/>
                        <a:ext cx="7416825" cy="2387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98874" y="415152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accent3"/>
                </a:solidFill>
                <a:latin typeface="+mj-lt"/>
              </a:rPr>
              <a:t>ψ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= 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0,342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W/(</a:t>
            </a:r>
            <a:r>
              <a:rPr lang="cs-CZ" sz="1600" b="1" dirty="0" err="1">
                <a:solidFill>
                  <a:schemeClr val="accent3"/>
                </a:solidFill>
                <a:latin typeface="+mj-lt"/>
              </a:rPr>
              <a:t>m.K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)</a:t>
            </a:r>
            <a:r>
              <a:rPr lang="cs-CZ" sz="1600" dirty="0">
                <a:solidFill>
                  <a:schemeClr val="accent3"/>
                </a:solidFill>
                <a:latin typeface="+mj-lt"/>
              </a:rPr>
              <a:t>  </a:t>
            </a:r>
            <a:r>
              <a:rPr lang="cs-CZ" sz="1600" dirty="0" smtClean="0">
                <a:solidFill>
                  <a:schemeClr val="accent3"/>
                </a:solidFill>
                <a:latin typeface="+mj-lt"/>
              </a:rPr>
              <a:t>                      </a:t>
            </a:r>
            <a:r>
              <a:rPr lang="cs-CZ" sz="1600" b="1" i="1" dirty="0" smtClean="0">
                <a:solidFill>
                  <a:schemeClr val="accent3"/>
                </a:solidFill>
                <a:latin typeface="+mj-lt"/>
              </a:rPr>
              <a:t>ψ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= 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- 0,062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W/(</a:t>
            </a:r>
            <a:r>
              <a:rPr lang="cs-CZ" sz="1600" b="1" dirty="0" err="1">
                <a:solidFill>
                  <a:schemeClr val="accent3"/>
                </a:solidFill>
                <a:latin typeface="+mj-lt"/>
              </a:rPr>
              <a:t>m.K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)                 </a:t>
            </a:r>
            <a:r>
              <a:rPr lang="cs-CZ" sz="1600" b="1" i="1" dirty="0" smtClean="0">
                <a:solidFill>
                  <a:schemeClr val="accent3"/>
                </a:solidFill>
                <a:latin typeface="+mj-lt"/>
              </a:rPr>
              <a:t>ψ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= </a:t>
            </a:r>
            <a:r>
              <a:rPr lang="cs-CZ" sz="1600" b="1" dirty="0" smtClean="0">
                <a:solidFill>
                  <a:schemeClr val="accent3"/>
                </a:solidFill>
                <a:latin typeface="+mj-lt"/>
              </a:rPr>
              <a:t>0,024 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W/(</a:t>
            </a:r>
            <a:r>
              <a:rPr lang="cs-CZ" sz="1600" b="1" dirty="0" err="1">
                <a:solidFill>
                  <a:schemeClr val="accent3"/>
                </a:solidFill>
                <a:latin typeface="+mj-lt"/>
              </a:rPr>
              <a:t>m.K</a:t>
            </a:r>
            <a:r>
              <a:rPr lang="cs-CZ" sz="1600" b="1" dirty="0">
                <a:solidFill>
                  <a:schemeClr val="accent3"/>
                </a:solidFill>
                <a:latin typeface="+mj-lt"/>
              </a:rPr>
              <a:t>)</a:t>
            </a:r>
            <a:r>
              <a:rPr lang="cs-CZ" sz="16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cs-CZ" dirty="0" smtClean="0">
                <a:latin typeface="+mj-lt"/>
              </a:rPr>
              <a:t>	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2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1 – stávající stav</a:t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		</a:t>
            </a:r>
            <a:r>
              <a:rPr lang="cs-CZ" dirty="0" smtClean="0">
                <a:latin typeface="+mj-lt"/>
              </a:rPr>
              <a:t>Potřeba </a:t>
            </a:r>
            <a:r>
              <a:rPr lang="cs-CZ" dirty="0">
                <a:latin typeface="+mj-lt"/>
              </a:rPr>
              <a:t>energie na vytápění (výpočtová):	</a:t>
            </a: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2841,2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>
                <a:latin typeface="+mj-lt"/>
              </a:rPr>
              <a:t>kWh/rok	</a:t>
            </a:r>
            <a:endParaRPr lang="cs-CZ" dirty="0">
              <a:latin typeface="+mj-lt"/>
            </a:endParaRPr>
          </a:p>
          <a:p>
            <a:r>
              <a:rPr lang="cs-CZ" dirty="0" smtClean="0">
                <a:latin typeface="+mj-lt"/>
              </a:rPr>
              <a:t> 		Potřeba </a:t>
            </a:r>
            <a:r>
              <a:rPr lang="cs-CZ" dirty="0">
                <a:latin typeface="+mj-lt"/>
              </a:rPr>
              <a:t>energie na vytápění (reálná):	</a:t>
            </a: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1894,2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kWh/rok</a:t>
            </a:r>
            <a:br>
              <a:rPr lang="cs-CZ" b="1" dirty="0" smtClean="0">
                <a:latin typeface="+mj-lt"/>
              </a:rPr>
            </a:b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2 – optimalizace tepelných vazeb</a:t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</a:t>
            </a:r>
            <a:r>
              <a:rPr lang="cs-CZ" dirty="0" smtClean="0">
                <a:latin typeface="+mj-lt"/>
              </a:rPr>
              <a:t>Potřeba </a:t>
            </a:r>
            <a:r>
              <a:rPr lang="cs-CZ" dirty="0">
                <a:latin typeface="+mj-lt"/>
              </a:rPr>
              <a:t>energie na vytápění (výpočtová):	</a:t>
            </a: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331,9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>
                <a:latin typeface="+mj-lt"/>
              </a:rPr>
              <a:t>kWh/rok	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smtClean="0">
                <a:latin typeface="+mj-lt"/>
              </a:rPr>
              <a:t>		Potřeba </a:t>
            </a:r>
            <a:r>
              <a:rPr lang="cs-CZ" dirty="0">
                <a:latin typeface="+mj-lt"/>
              </a:rPr>
              <a:t>energie na vytápění (reálná):	</a:t>
            </a: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221,2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kWh/rok</a:t>
            </a:r>
            <a:br>
              <a:rPr lang="cs-CZ" b="1" dirty="0" smtClean="0">
                <a:latin typeface="+mj-lt"/>
              </a:rPr>
            </a:b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3 – možné řešení v rámci změny PD</a:t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</a:t>
            </a:r>
            <a:r>
              <a:rPr lang="cs-CZ" dirty="0" smtClean="0">
                <a:latin typeface="+mj-lt"/>
              </a:rPr>
              <a:t>Potřeba </a:t>
            </a:r>
            <a:r>
              <a:rPr lang="cs-CZ" dirty="0">
                <a:latin typeface="+mj-lt"/>
              </a:rPr>
              <a:t>energie na vytápění (výpočtová):	</a:t>
            </a: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255,0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>
                <a:latin typeface="+mj-lt"/>
              </a:rPr>
              <a:t>kWh/rok	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smtClean="0">
                <a:latin typeface="+mj-lt"/>
              </a:rPr>
              <a:t>		Potřeba </a:t>
            </a:r>
            <a:r>
              <a:rPr lang="cs-CZ" dirty="0">
                <a:latin typeface="+mj-lt"/>
              </a:rPr>
              <a:t>energie na vytápění (reálná):	</a:t>
            </a: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170,0</a:t>
            </a:r>
            <a:r>
              <a:rPr lang="cs-CZ" dirty="0" smtClean="0">
                <a:latin typeface="+mj-lt"/>
              </a:rPr>
              <a:t> </a:t>
            </a:r>
            <a:r>
              <a:rPr lang="cs-CZ" b="1" dirty="0">
                <a:latin typeface="+mj-lt"/>
              </a:rPr>
              <a:t>kWh/rok</a:t>
            </a: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VÝSLEDKY – POTŘEBA ENERGIE NA VYTÁPĚNÍ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1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2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varianta 3</a:t>
            </a:r>
            <a:b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</a:t>
            </a:r>
            <a:endParaRPr lang="cs-CZ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VÝSLEDKY – FINANČNÍ NÁROČNOST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93570"/>
              </p:ext>
            </p:extLst>
          </p:nvPr>
        </p:nvGraphicFramePr>
        <p:xfrm>
          <a:off x="2044700" y="1131590"/>
          <a:ext cx="5054600" cy="93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959195925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78932437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2948417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tepla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náročnost (výpočtová)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náročnost (reálná)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1012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Plynový kondenzační kotel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3977,68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2651,60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168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Tepelné čerpadlo vzduch/voda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3125,32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2083,40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105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Kotel na dřevěné pelety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2699,14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1799,30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377732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80785"/>
              </p:ext>
            </p:extLst>
          </p:nvPr>
        </p:nvGraphicFramePr>
        <p:xfrm>
          <a:off x="2044700" y="2311524"/>
          <a:ext cx="5054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70544356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45755359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54464664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tepla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náročnost (výpočtová)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náročnost (reálná)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179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Plynový kondenzační kotel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464,66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309,68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7106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Tepelné čerpadlo vzduch/voda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365,09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243,32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92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Kotel na dřevěné pelety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315,31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210,14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71448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91776"/>
              </p:ext>
            </p:extLst>
          </p:nvPr>
        </p:nvGraphicFramePr>
        <p:xfrm>
          <a:off x="2044700" y="3499042"/>
          <a:ext cx="5054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68790595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60652535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76955718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tepla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náročnost (výpočtová)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náročnost (reálná)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768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Plynový kondenzační kotel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357,00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238,00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294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Tepelné čerpadlo vzduch/voda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280,50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187,00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131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Kotel na dřevěné pelety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242,25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161,50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55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0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899592" y="1059582"/>
            <a:ext cx="7416824" cy="3456384"/>
          </a:xfrm>
          <a:effectLst/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1 a 2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7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7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varianta 1 a 3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</a:t>
            </a:r>
            <a:endParaRPr lang="cs-CZ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cs-CZ" sz="2000" dirty="0">
              <a:solidFill>
                <a:schemeClr val="accent3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277498"/>
            <a:ext cx="9144000" cy="432048"/>
          </a:xfrm>
          <a:prstGeom prst="rect">
            <a:avLst/>
          </a:prstGeom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VÝSLEDKY – FINANČNÍ ROZDÍLY MEZI VARIANTAMI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899592" y="771550"/>
            <a:ext cx="7416824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74805"/>
              </p:ext>
            </p:extLst>
          </p:nvPr>
        </p:nvGraphicFramePr>
        <p:xfrm>
          <a:off x="1693227" y="1347614"/>
          <a:ext cx="5757545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99">
                  <a:extLst>
                    <a:ext uri="{9D8B030D-6E8A-4147-A177-3AD203B41FA5}">
                      <a16:colId xmlns:a16="http://schemas.microsoft.com/office/drawing/2014/main" val="1126809347"/>
                    </a:ext>
                  </a:extLst>
                </a:gridCol>
                <a:gridCol w="1350904">
                  <a:extLst>
                    <a:ext uri="{9D8B030D-6E8A-4147-A177-3AD203B41FA5}">
                      <a16:colId xmlns:a16="http://schemas.microsoft.com/office/drawing/2014/main" val="1595857319"/>
                    </a:ext>
                  </a:extLst>
                </a:gridCol>
                <a:gridCol w="1350904">
                  <a:extLst>
                    <a:ext uri="{9D8B030D-6E8A-4147-A177-3AD203B41FA5}">
                      <a16:colId xmlns:a16="http://schemas.microsoft.com/office/drawing/2014/main" val="102997039"/>
                    </a:ext>
                  </a:extLst>
                </a:gridCol>
                <a:gridCol w="1077038">
                  <a:extLst>
                    <a:ext uri="{9D8B030D-6E8A-4147-A177-3AD203B41FA5}">
                      <a16:colId xmlns:a16="http://schemas.microsoft.com/office/drawing/2014/main" val="91733907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tepla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Varianta 1 (reálná náročnost)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Varianta 2 (reálná náročnost)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rozdíl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61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Plynový kondenzační kotel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2651,6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309,68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2341,92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101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Tepelné čerpadlo vzduch/voda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2083,4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243,32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1840,08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849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Kotel na dřevěné pelety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1799,3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210,14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1589,16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333244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726279"/>
              </p:ext>
            </p:extLst>
          </p:nvPr>
        </p:nvGraphicFramePr>
        <p:xfrm>
          <a:off x="1729231" y="3003798"/>
          <a:ext cx="5757545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99">
                  <a:extLst>
                    <a:ext uri="{9D8B030D-6E8A-4147-A177-3AD203B41FA5}">
                      <a16:colId xmlns:a16="http://schemas.microsoft.com/office/drawing/2014/main" val="328896706"/>
                    </a:ext>
                  </a:extLst>
                </a:gridCol>
                <a:gridCol w="1350904">
                  <a:extLst>
                    <a:ext uri="{9D8B030D-6E8A-4147-A177-3AD203B41FA5}">
                      <a16:colId xmlns:a16="http://schemas.microsoft.com/office/drawing/2014/main" val="1612683662"/>
                    </a:ext>
                  </a:extLst>
                </a:gridCol>
                <a:gridCol w="1350904">
                  <a:extLst>
                    <a:ext uri="{9D8B030D-6E8A-4147-A177-3AD203B41FA5}">
                      <a16:colId xmlns:a16="http://schemas.microsoft.com/office/drawing/2014/main" val="2427475486"/>
                    </a:ext>
                  </a:extLst>
                </a:gridCol>
                <a:gridCol w="1077038">
                  <a:extLst>
                    <a:ext uri="{9D8B030D-6E8A-4147-A177-3AD203B41FA5}">
                      <a16:colId xmlns:a16="http://schemas.microsoft.com/office/drawing/2014/main" val="959884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tepla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Varianta 1 (reálná náročnost)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Varianta 3 (reálná náročnost)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rozdíl [Kč/rok]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639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Plynový kondenzační kotel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2651,6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238,00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2413,60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602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Tepelné čerpadlo vzduch/voda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2083,4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187,00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1896,40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6004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Kotel na dřevěné pelety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1799,3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161,50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1637,80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31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497</Words>
  <Application>Microsoft Office PowerPoint</Application>
  <PresentationFormat>Předvádění na obrazovce (16:9)</PresentationFormat>
  <Paragraphs>211</Paragraphs>
  <Slides>12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Retrospektiva</vt:lpstr>
      <vt:lpstr>Image</vt:lpstr>
      <vt:lpstr>REÁLNÉ TEPELNÉ MOSTY  U SOUČASNÝCH NOVOSTAVEB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2014-08-25T13:14:44Z</dcterms:created>
  <dcterms:modified xsi:type="dcterms:W3CDTF">2018-01-22T17:09:56Z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1029</vt:i4>
  </property>
  <property fmtid="{D5CDD505-2E9C-101B-9397-08002B2CF9AE}" pid="3" name="_Version">
    <vt:lpwstr>12.0.4518</vt:lpwstr>
  </property>
</Properties>
</file>