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70" r:id="rId12"/>
    <p:sldId id="271" r:id="rId13"/>
    <p:sldId id="272" r:id="rId14"/>
    <p:sldId id="275" r:id="rId15"/>
    <p:sldId id="273" r:id="rId16"/>
    <p:sldId id="280" r:id="rId17"/>
    <p:sldId id="281" r:id="rId18"/>
    <p:sldId id="276" r:id="rId19"/>
    <p:sldId id="278" r:id="rId20"/>
    <p:sldId id="282" r:id="rId21"/>
    <p:sldId id="279" r:id="rId22"/>
    <p:sldId id="265" r:id="rId23"/>
    <p:sldId id="26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7215-854D-4C08-9CA9-8AA2921A2210}" type="datetimeFigureOut">
              <a:rPr lang="cs-CZ" smtClean="0"/>
              <a:t>23.1.2018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E4A3-C473-4A11-A83E-ACEB52A26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2696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7215-854D-4C08-9CA9-8AA2921A2210}" type="datetimeFigureOut">
              <a:rPr lang="cs-CZ" smtClean="0"/>
              <a:t>23.1.2018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E4A3-C473-4A11-A83E-ACEB52A26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5449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7215-854D-4C08-9CA9-8AA2921A2210}" type="datetimeFigureOut">
              <a:rPr lang="cs-CZ" smtClean="0"/>
              <a:t>23.1.2018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E4A3-C473-4A11-A83E-ACEB52A26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588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7215-854D-4C08-9CA9-8AA2921A2210}" type="datetimeFigureOut">
              <a:rPr lang="cs-CZ" smtClean="0"/>
              <a:t>23.1.2018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E4A3-C473-4A11-A83E-ACEB52A26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7572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7215-854D-4C08-9CA9-8AA2921A2210}" type="datetimeFigureOut">
              <a:rPr lang="cs-CZ" smtClean="0"/>
              <a:t>23.1.2018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E4A3-C473-4A11-A83E-ACEB52A26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622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7215-854D-4C08-9CA9-8AA2921A2210}" type="datetimeFigureOut">
              <a:rPr lang="cs-CZ" smtClean="0"/>
              <a:t>23.1.2018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E4A3-C473-4A11-A83E-ACEB52A26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1248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7215-854D-4C08-9CA9-8AA2921A2210}" type="datetimeFigureOut">
              <a:rPr lang="cs-CZ" smtClean="0"/>
              <a:t>23.1.2018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E4A3-C473-4A11-A83E-ACEB52A26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4813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7215-854D-4C08-9CA9-8AA2921A2210}" type="datetimeFigureOut">
              <a:rPr lang="cs-CZ" smtClean="0"/>
              <a:t>23.1.2018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E4A3-C473-4A11-A83E-ACEB52A26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904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7215-854D-4C08-9CA9-8AA2921A2210}" type="datetimeFigureOut">
              <a:rPr lang="cs-CZ" smtClean="0"/>
              <a:t>23.1.2018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E4A3-C473-4A11-A83E-ACEB52A26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7262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7215-854D-4C08-9CA9-8AA2921A2210}" type="datetimeFigureOut">
              <a:rPr lang="cs-CZ" smtClean="0"/>
              <a:t>23.1.2018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3F24E4A3-C473-4A11-A83E-ACEB52A26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8097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7215-854D-4C08-9CA9-8AA2921A2210}" type="datetimeFigureOut">
              <a:rPr lang="cs-CZ" smtClean="0"/>
              <a:t>23.1.2018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E4A3-C473-4A11-A83E-ACEB52A26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9098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7215-854D-4C08-9CA9-8AA2921A2210}" type="datetimeFigureOut">
              <a:rPr lang="cs-CZ" smtClean="0"/>
              <a:t>23.1.2018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E4A3-C473-4A11-A83E-ACEB52A26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8179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7215-854D-4C08-9CA9-8AA2921A2210}" type="datetimeFigureOut">
              <a:rPr lang="cs-CZ" smtClean="0"/>
              <a:t>23.1.2018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E4A3-C473-4A11-A83E-ACEB52A26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4571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7215-854D-4C08-9CA9-8AA2921A2210}" type="datetimeFigureOut">
              <a:rPr lang="cs-CZ" smtClean="0"/>
              <a:t>23.1.2018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E4A3-C473-4A11-A83E-ACEB52A26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431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7215-854D-4C08-9CA9-8AA2921A2210}" type="datetimeFigureOut">
              <a:rPr lang="cs-CZ" smtClean="0"/>
              <a:t>23.1.2018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E4A3-C473-4A11-A83E-ACEB52A26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4649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7215-854D-4C08-9CA9-8AA2921A2210}" type="datetimeFigureOut">
              <a:rPr lang="cs-CZ" smtClean="0"/>
              <a:t>23.1.2018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E4A3-C473-4A11-A83E-ACEB52A26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6408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17215-854D-4C08-9CA9-8AA2921A2210}" type="datetimeFigureOut">
              <a:rPr lang="cs-CZ" smtClean="0"/>
              <a:t>23.1.2018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4E4A3-C473-4A11-A83E-ACEB52A26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201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C517215-854D-4C08-9CA9-8AA2921A2210}" type="datetimeFigureOut">
              <a:rPr lang="cs-CZ" smtClean="0"/>
              <a:t>23.1.2018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F24E4A3-C473-4A11-A83E-ACEB52A269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569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1gr.cz/fotky/idnes/16/094/org/MBB66509e_jiz50334723_rambousek.jp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EACF0B-C56A-4AAC-95C8-D0F4F0FBC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9311" y="1380068"/>
            <a:ext cx="10522634" cy="2616199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Vývoj městského obytného domu z hlediska dispozičního a </a:t>
            </a:r>
            <a:br>
              <a:rPr lang="cs-CZ" b="1" dirty="0"/>
            </a:br>
            <a:r>
              <a:rPr lang="cs-CZ" b="1" dirty="0"/>
              <a:t>požárně technického řešení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60B86DE-A6EE-49B2-B3DC-1FD34F75E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5044" y="3429000"/>
            <a:ext cx="8356901" cy="3429000"/>
          </a:xfrm>
        </p:spPr>
        <p:txBody>
          <a:bodyPr>
            <a:normAutofit fontScale="92500" lnSpcReduction="10000"/>
          </a:bodyPr>
          <a:lstStyle/>
          <a:p>
            <a:pPr algn="l">
              <a:tabLst>
                <a:tab pos="4214813" algn="l"/>
              </a:tabLst>
            </a:pPr>
            <a:endParaRPr lang="cs-CZ" sz="2400" dirty="0">
              <a:latin typeface="Arial Narrow" panose="020B0506020202030204" pitchFamily="34" charset="0"/>
              <a:cs typeface="Arial" panose="020B0604020202020204" pitchFamily="34" charset="0"/>
            </a:endParaRPr>
          </a:p>
          <a:p>
            <a:pPr algn="l">
              <a:tabLst>
                <a:tab pos="4214813" algn="l"/>
              </a:tabLst>
            </a:pPr>
            <a:r>
              <a:rPr lang="cs-CZ" sz="2400" dirty="0">
                <a:latin typeface="Arial Narrow" panose="020B0506020202030204" pitchFamily="34" charset="0"/>
                <a:cs typeface="Arial" panose="020B0604020202020204" pitchFamily="34" charset="0"/>
              </a:rPr>
              <a:t>Autor diplomové práce:	Bc. Nicola Černá</a:t>
            </a:r>
          </a:p>
          <a:p>
            <a:pPr algn="l">
              <a:tabLst>
                <a:tab pos="4214813" algn="l"/>
              </a:tabLst>
            </a:pPr>
            <a:r>
              <a:rPr lang="cs-CZ" sz="2400" dirty="0">
                <a:latin typeface="Arial Narrow" panose="020B0506020202030204" pitchFamily="34" charset="0"/>
                <a:cs typeface="Arial" panose="020B0604020202020204" pitchFamily="34" charset="0"/>
              </a:rPr>
              <a:t>Vedoucí diplomové práce:	</a:t>
            </a:r>
            <a:r>
              <a:rPr lang="cs-CZ" sz="2400" dirty="0"/>
              <a:t>Ing. Zuzana Kramářová, Ph.D.</a:t>
            </a:r>
          </a:p>
          <a:p>
            <a:pPr algn="l">
              <a:tabLst>
                <a:tab pos="4214813" algn="l"/>
              </a:tabLst>
            </a:pPr>
            <a:r>
              <a:rPr lang="cs-CZ" sz="2400" dirty="0">
                <a:latin typeface="Arial Narrow" panose="020B0506020202030204" pitchFamily="34" charset="0"/>
                <a:cs typeface="Arial" panose="020B0604020202020204" pitchFamily="34" charset="0"/>
              </a:rPr>
              <a:t>Oponent diplomové práce:	Ing. Jana </a:t>
            </a:r>
            <a:r>
              <a:rPr lang="cs-CZ" sz="2400" dirty="0" err="1">
                <a:latin typeface="Arial Narrow" panose="020B0506020202030204" pitchFamily="34" charset="0"/>
                <a:cs typeface="Arial" panose="020B0604020202020204" pitchFamily="34" charset="0"/>
              </a:rPr>
              <a:t>Hubálovská</a:t>
            </a:r>
            <a:endParaRPr lang="cs-CZ" sz="900" dirty="0">
              <a:latin typeface="Arial Narrow" panose="020B0506020202030204" pitchFamily="34" charset="0"/>
              <a:cs typeface="Arial" panose="020B0604020202020204" pitchFamily="34" charset="0"/>
            </a:endParaRPr>
          </a:p>
          <a:p>
            <a:pPr algn="l">
              <a:tabLst>
                <a:tab pos="4214813" algn="l"/>
              </a:tabLst>
            </a:pPr>
            <a:endParaRPr lang="cs-CZ" sz="2000" dirty="0">
              <a:latin typeface="Arial Narrow" panose="020B0506020202030204" pitchFamily="34" charset="0"/>
              <a:cs typeface="Arial" panose="020B0604020202020204" pitchFamily="34" charset="0"/>
            </a:endParaRPr>
          </a:p>
          <a:p>
            <a:pPr algn="l">
              <a:tabLst>
                <a:tab pos="4214813" algn="l"/>
              </a:tabLst>
            </a:pPr>
            <a:r>
              <a:rPr lang="cs-CZ" sz="2000" dirty="0">
                <a:latin typeface="Arial Narrow" panose="020B0506020202030204" pitchFamily="34" charset="0"/>
                <a:cs typeface="Arial" panose="020B0604020202020204" pitchFamily="34" charset="0"/>
              </a:rPr>
              <a:t>		</a:t>
            </a:r>
          </a:p>
          <a:p>
            <a:pPr algn="l">
              <a:tabLst>
                <a:tab pos="4214813" algn="l"/>
              </a:tabLst>
            </a:pPr>
            <a:endParaRPr lang="cs-CZ" sz="2000" dirty="0">
              <a:latin typeface="Arial Narrow" panose="020B0506020202030204" pitchFamily="34" charset="0"/>
              <a:cs typeface="Arial" panose="020B0604020202020204" pitchFamily="34" charset="0"/>
            </a:endParaRPr>
          </a:p>
          <a:p>
            <a:pPr algn="l">
              <a:tabLst>
                <a:tab pos="4214813" algn="l"/>
              </a:tabLst>
            </a:pPr>
            <a:r>
              <a:rPr lang="cs-CZ" sz="2000" dirty="0">
                <a:latin typeface="Arial Narrow" panose="020B0506020202030204" pitchFamily="34" charset="0"/>
                <a:cs typeface="Arial" panose="020B0604020202020204" pitchFamily="34" charset="0"/>
              </a:rPr>
              <a:t>		České Budějovice, leden 2018</a:t>
            </a:r>
          </a:p>
          <a:p>
            <a:pPr algn="l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D14417B-5224-41D8-99CC-ED01C45B1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6" y="0"/>
            <a:ext cx="664806" cy="67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09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5">
            <a:extLst>
              <a:ext uri="{FF2B5EF4-FFF2-40B4-BE49-F238E27FC236}">
                <a16:creationId xmlns:a16="http://schemas.microsoft.com/office/drawing/2014/main" id="{B7118599-77A1-4DAA-AF3B-7566A2E3198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" t="12686" r="9523" b="6157"/>
          <a:stretch/>
        </p:blipFill>
        <p:spPr bwMode="auto">
          <a:xfrm>
            <a:off x="5379233" y="371400"/>
            <a:ext cx="5023140" cy="59787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668646B-B37A-45D7-8E06-55F233DCEC5D}"/>
              </a:ext>
            </a:extLst>
          </p:cNvPr>
          <p:cNvSpPr/>
          <p:nvPr/>
        </p:nvSpPr>
        <p:spPr>
          <a:xfrm>
            <a:off x="5722966" y="6350169"/>
            <a:ext cx="433567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Zdroj: Ústav architektury VUT FAST v Brně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69820E5-6125-4BD7-AC1E-4CB4FF771E6C}"/>
              </a:ext>
            </a:extLst>
          </p:cNvPr>
          <p:cNvSpPr txBox="1"/>
          <p:nvPr/>
        </p:nvSpPr>
        <p:spPr>
          <a:xfrm>
            <a:off x="1667191" y="2419643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Empírový sloh</a:t>
            </a:r>
          </a:p>
        </p:txBody>
      </p:sp>
    </p:spTree>
    <p:extLst>
      <p:ext uri="{BB962C8B-B14F-4D97-AF65-F5344CB8AC3E}">
        <p14:creationId xmlns:p14="http://schemas.microsoft.com/office/powerpoint/2010/main" val="3027261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D520771-C7ED-4C4C-847F-0BC4F23A8233}"/>
              </a:ext>
            </a:extLst>
          </p:cNvPr>
          <p:cNvSpPr/>
          <p:nvPr/>
        </p:nvSpPr>
        <p:spPr>
          <a:xfrm>
            <a:off x="5722966" y="6350169"/>
            <a:ext cx="433567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Zdroj: Ústav architektury VUT FAST v Brně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8" descr="7ND">
            <a:extLst>
              <a:ext uri="{FF2B5EF4-FFF2-40B4-BE49-F238E27FC236}">
                <a16:creationId xmlns:a16="http://schemas.microsoft.com/office/drawing/2014/main" id="{DE1B92B3-59C2-4FEC-BF61-127509DF5AF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7" t="7644" r="23614" b="28944"/>
          <a:stretch/>
        </p:blipFill>
        <p:spPr bwMode="auto">
          <a:xfrm>
            <a:off x="5446248" y="382736"/>
            <a:ext cx="4949776" cy="5789464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9A25D14-CA23-4D69-AA8C-917C79D0C044}"/>
              </a:ext>
            </a:extLst>
          </p:cNvPr>
          <p:cNvSpPr txBox="1"/>
          <p:nvPr/>
        </p:nvSpPr>
        <p:spPr>
          <a:xfrm>
            <a:off x="1301431" y="2489981"/>
            <a:ext cx="31640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Obytné domy 19. </a:t>
            </a:r>
            <a:br>
              <a:rPr lang="cs-CZ" sz="2800" dirty="0"/>
            </a:br>
            <a:r>
              <a:rPr lang="cs-CZ" sz="2800" dirty="0"/>
              <a:t>a počátku 20. století</a:t>
            </a:r>
          </a:p>
        </p:txBody>
      </p:sp>
    </p:spTree>
    <p:extLst>
      <p:ext uri="{BB962C8B-B14F-4D97-AF65-F5344CB8AC3E}">
        <p14:creationId xmlns:p14="http://schemas.microsoft.com/office/powerpoint/2010/main" val="1693889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0F741D6-EEDD-4652-8083-3298684131A6}"/>
              </a:ext>
            </a:extLst>
          </p:cNvPr>
          <p:cNvSpPr/>
          <p:nvPr/>
        </p:nvSpPr>
        <p:spPr>
          <a:xfrm>
            <a:off x="4714032" y="4901196"/>
            <a:ext cx="7074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Zdroj: http://historie.ovajih.cz/wp-content/uploads/2016/07/siw4bi5g.jpg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AB02AD2-47BE-4AEF-ADA9-922E6D15CBD2}"/>
              </a:ext>
            </a:extLst>
          </p:cNvPr>
          <p:cNvSpPr txBox="1"/>
          <p:nvPr/>
        </p:nvSpPr>
        <p:spPr>
          <a:xfrm>
            <a:off x="1301431" y="2489981"/>
            <a:ext cx="39056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Obytné domy 20. – 50.let</a:t>
            </a:r>
            <a:br>
              <a:rPr lang="cs-CZ" sz="2800" dirty="0"/>
            </a:br>
            <a:r>
              <a:rPr lang="cs-CZ" sz="2800" dirty="0"/>
              <a:t> 20. století</a:t>
            </a:r>
          </a:p>
        </p:txBody>
      </p:sp>
      <p:pic>
        <p:nvPicPr>
          <p:cNvPr id="6" name="Obrázek 5" descr="Stav domů, dvouletek, v dubnu 2016. Foto: autor článku.">
            <a:extLst>
              <a:ext uri="{FF2B5EF4-FFF2-40B4-BE49-F238E27FC236}">
                <a16:creationId xmlns:a16="http://schemas.microsoft.com/office/drawing/2014/main" id="{9D1C4EB4-1337-4C9B-BDB8-20EC4074392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482" y="450166"/>
            <a:ext cx="6440244" cy="4131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4782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6074808-8DB1-4A9A-B7C6-6AF39F846CC4}"/>
              </a:ext>
            </a:extLst>
          </p:cNvPr>
          <p:cNvSpPr/>
          <p:nvPr/>
        </p:nvSpPr>
        <p:spPr>
          <a:xfrm>
            <a:off x="3955835" y="5608809"/>
            <a:ext cx="8236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Zdroj: </a:t>
            </a:r>
            <a:r>
              <a:rPr lang="cs-CZ" dirty="0">
                <a:hlinkClick r:id="rId2"/>
              </a:rPr>
              <a:t>https://1gr.cz/fotky/idnes/16/094/org/MBB66509e_jiz50334723_rambousek.jpg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CF93BA4-F849-4067-B838-D2CF42D9FE72}"/>
              </a:ext>
            </a:extLst>
          </p:cNvPr>
          <p:cNvSpPr txBox="1"/>
          <p:nvPr/>
        </p:nvSpPr>
        <p:spPr>
          <a:xfrm>
            <a:off x="1301431" y="2489981"/>
            <a:ext cx="2831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Sídliště v Čechách</a:t>
            </a:r>
          </a:p>
        </p:txBody>
      </p:sp>
      <p:pic>
        <p:nvPicPr>
          <p:cNvPr id="6" name="Obrázek 5" descr="Výsledek obrázku pro sídliště jižní město">
            <a:extLst>
              <a:ext uri="{FF2B5EF4-FFF2-40B4-BE49-F238E27FC236}">
                <a16:creationId xmlns:a16="http://schemas.microsoft.com/office/drawing/2014/main" id="{0CFC14FC-92B0-427A-8598-1F08FBE73EC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789" y="517670"/>
            <a:ext cx="6866499" cy="5081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2183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http://www.portalymest.cz/obrazky/projekt--barrandov-hills-barrandov.jpg">
            <a:extLst>
              <a:ext uri="{FF2B5EF4-FFF2-40B4-BE49-F238E27FC236}">
                <a16:creationId xmlns:a16="http://schemas.microsoft.com/office/drawing/2014/main" id="{2037B9B2-BC59-4511-8D4E-1396C5E6E92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422" y="576837"/>
            <a:ext cx="5791395" cy="308254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179AA3B-611B-4B60-998D-02251D79431B}"/>
              </a:ext>
            </a:extLst>
          </p:cNvPr>
          <p:cNvSpPr/>
          <p:nvPr/>
        </p:nvSpPr>
        <p:spPr>
          <a:xfrm>
            <a:off x="6536685" y="3659378"/>
            <a:ext cx="8057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Zdroj: http://www.portalymest.cz/obrazky/projekt--</a:t>
            </a:r>
            <a:br>
              <a:rPr lang="cs-CZ" dirty="0"/>
            </a:br>
            <a:r>
              <a:rPr lang="cs-CZ" dirty="0"/>
              <a:t>barrandov-hills-barrandov.jpg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C06B0E7-4A8B-44D3-9F94-42240F1E72BD}"/>
              </a:ext>
            </a:extLst>
          </p:cNvPr>
          <p:cNvSpPr txBox="1"/>
          <p:nvPr/>
        </p:nvSpPr>
        <p:spPr>
          <a:xfrm>
            <a:off x="1488435" y="1280160"/>
            <a:ext cx="29947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Současná výstavba</a:t>
            </a:r>
            <a:br>
              <a:rPr lang="cs-CZ" sz="2800" dirty="0"/>
            </a:br>
            <a:r>
              <a:rPr lang="cs-CZ" sz="2800" dirty="0"/>
              <a:t> obytných souborů</a:t>
            </a:r>
          </a:p>
        </p:txBody>
      </p:sp>
      <p:pic>
        <p:nvPicPr>
          <p:cNvPr id="7" name="Obrázek 6" descr="http://cdn.i0.cz/src/public-data/65/89/7ba05dee3829a21bdd2925ee3682_base_optimal.jpg">
            <a:extLst>
              <a:ext uri="{FF2B5EF4-FFF2-40B4-BE49-F238E27FC236}">
                <a16:creationId xmlns:a16="http://schemas.microsoft.com/office/drawing/2014/main" id="{E55128C8-0FDB-4A27-888D-40BE2A718BA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93" y="2993921"/>
            <a:ext cx="5048250" cy="34829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94CF4C6-A6BD-4EE2-8EA6-06C71683DA1B}"/>
              </a:ext>
            </a:extLst>
          </p:cNvPr>
          <p:cNvSpPr/>
          <p:nvPr/>
        </p:nvSpPr>
        <p:spPr>
          <a:xfrm>
            <a:off x="1880381" y="6313220"/>
            <a:ext cx="995054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Zdroj:http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://cdn.i0.cz/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src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publicdata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/65/89/7ba05dee3829a21bdd2925ee3682_base_optimal.jpg</a:t>
            </a:r>
          </a:p>
        </p:txBody>
      </p:sp>
    </p:spTree>
    <p:extLst>
      <p:ext uri="{BB962C8B-B14F-4D97-AF65-F5344CB8AC3E}">
        <p14:creationId xmlns:p14="http://schemas.microsoft.com/office/powerpoint/2010/main" val="783504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3AED42AA-3FCA-4411-949E-1E18092242F8}"/>
              </a:ext>
            </a:extLst>
          </p:cNvPr>
          <p:cNvSpPr txBox="1"/>
          <p:nvPr/>
        </p:nvSpPr>
        <p:spPr>
          <a:xfrm>
            <a:off x="1488435" y="1280160"/>
            <a:ext cx="4067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Moderní způsoby – 3D tisk</a:t>
            </a:r>
          </a:p>
        </p:txBody>
      </p:sp>
      <p:pic>
        <p:nvPicPr>
          <p:cNvPr id="5" name="Obrázek 4" descr="Screen Shot 11-07-17 at 09.16 PM">
            <a:extLst>
              <a:ext uri="{FF2B5EF4-FFF2-40B4-BE49-F238E27FC236}">
                <a16:creationId xmlns:a16="http://schemas.microsoft.com/office/drawing/2014/main" id="{517BAA09-7847-4AA2-AF2F-4855258667F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062" y="337625"/>
            <a:ext cx="6228867" cy="44715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2A8701B-7E29-450A-A248-08EC16012098}"/>
              </a:ext>
            </a:extLst>
          </p:cNvPr>
          <p:cNvSpPr/>
          <p:nvPr/>
        </p:nvSpPr>
        <p:spPr>
          <a:xfrm>
            <a:off x="5876640" y="4809138"/>
            <a:ext cx="235192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Zdroj: 3ders.com, 2017</a:t>
            </a:r>
          </a:p>
        </p:txBody>
      </p:sp>
    </p:spTree>
    <p:extLst>
      <p:ext uri="{BB962C8B-B14F-4D97-AF65-F5344CB8AC3E}">
        <p14:creationId xmlns:p14="http://schemas.microsoft.com/office/powerpoint/2010/main" val="670556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FD6ED2E-F773-418C-A3F2-3821897F691F}"/>
              </a:ext>
            </a:extLst>
          </p:cNvPr>
          <p:cNvSpPr txBox="1"/>
          <p:nvPr/>
        </p:nvSpPr>
        <p:spPr>
          <a:xfrm>
            <a:off x="1488435" y="722948"/>
            <a:ext cx="753629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Požární předpisy v minulých dobách a současnosti</a:t>
            </a:r>
          </a:p>
          <a:p>
            <a:endParaRPr lang="cs-CZ" sz="2800" dirty="0"/>
          </a:p>
          <a:p>
            <a:r>
              <a:rPr lang="cs-CZ" sz="2800" dirty="0"/>
              <a:t>Současnost</a:t>
            </a:r>
            <a:br>
              <a:rPr lang="cs-CZ" sz="2800" dirty="0"/>
            </a:br>
            <a:endParaRPr lang="cs-CZ" sz="2800" dirty="0"/>
          </a:p>
          <a:p>
            <a:r>
              <a:rPr lang="cs-CZ" sz="2800" dirty="0"/>
              <a:t>- Aktivní</a:t>
            </a:r>
          </a:p>
        </p:txBody>
      </p:sp>
      <p:pic>
        <p:nvPicPr>
          <p:cNvPr id="5" name="Obrázek 4" descr="IMG_20171004_110632">
            <a:extLst>
              <a:ext uri="{FF2B5EF4-FFF2-40B4-BE49-F238E27FC236}">
                <a16:creationId xmlns:a16="http://schemas.microsoft.com/office/drawing/2014/main" id="{34A34000-519D-49A8-A416-89F6F7A4818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724" y="1908810"/>
            <a:ext cx="2809875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IMG_20171004_092424">
            <a:extLst>
              <a:ext uri="{FF2B5EF4-FFF2-40B4-BE49-F238E27FC236}">
                <a16:creationId xmlns:a16="http://schemas.microsoft.com/office/drawing/2014/main" id="{936123B1-51AF-4204-88A8-5DB7E883D01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929" y="2618988"/>
            <a:ext cx="2590800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IMG_20171004_110721">
            <a:extLst>
              <a:ext uri="{FF2B5EF4-FFF2-40B4-BE49-F238E27FC236}">
                <a16:creationId xmlns:a16="http://schemas.microsoft.com/office/drawing/2014/main" id="{8A1A87E8-29CF-4230-9065-B552ECF27EE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806" y="1899285"/>
            <a:ext cx="2868125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IMG_20171005_172008">
            <a:extLst>
              <a:ext uri="{FF2B5EF4-FFF2-40B4-BE49-F238E27FC236}">
                <a16:creationId xmlns:a16="http://schemas.microsoft.com/office/drawing/2014/main" id="{09DF45B3-665C-4355-B1FE-8F14E8BED8E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839" y="3957816"/>
            <a:ext cx="5113092" cy="270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IMG_20171004_151718">
            <a:extLst>
              <a:ext uri="{FF2B5EF4-FFF2-40B4-BE49-F238E27FC236}">
                <a16:creationId xmlns:a16="http://schemas.microsoft.com/office/drawing/2014/main" id="{31555173-7E9E-47EC-B27C-79D9BD43C96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824" y="4930140"/>
            <a:ext cx="2628900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IMG_20171004_151816">
            <a:extLst>
              <a:ext uri="{FF2B5EF4-FFF2-40B4-BE49-F238E27FC236}">
                <a16:creationId xmlns:a16="http://schemas.microsoft.com/office/drawing/2014/main" id="{200B9DF9-9242-4FE8-8A63-A3876F0DF57B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565" y="3949264"/>
            <a:ext cx="2286000" cy="2724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1710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D2B2F3-46A8-4C8F-BE30-614A57861F1C}"/>
              </a:ext>
            </a:extLst>
          </p:cNvPr>
          <p:cNvSpPr txBox="1"/>
          <p:nvPr/>
        </p:nvSpPr>
        <p:spPr>
          <a:xfrm>
            <a:off x="1488435" y="722948"/>
            <a:ext cx="753629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Požární předpisy v minulých dobách a současnosti</a:t>
            </a:r>
          </a:p>
          <a:p>
            <a:endParaRPr lang="cs-CZ" sz="2800" dirty="0"/>
          </a:p>
          <a:p>
            <a:r>
              <a:rPr lang="cs-CZ" sz="2800" dirty="0"/>
              <a:t>Současnost</a:t>
            </a:r>
            <a:br>
              <a:rPr lang="cs-CZ" sz="2800" dirty="0"/>
            </a:br>
            <a:endParaRPr lang="cs-CZ" sz="2800" dirty="0"/>
          </a:p>
          <a:p>
            <a:r>
              <a:rPr lang="cs-CZ" sz="2800" dirty="0"/>
              <a:t>- Pasivní</a:t>
            </a:r>
          </a:p>
        </p:txBody>
      </p:sp>
      <p:pic>
        <p:nvPicPr>
          <p:cNvPr id="5" name="Obrázek 4" descr="IMG_20171004_155300">
            <a:extLst>
              <a:ext uri="{FF2B5EF4-FFF2-40B4-BE49-F238E27FC236}">
                <a16:creationId xmlns:a16="http://schemas.microsoft.com/office/drawing/2014/main" id="{B84E3302-B724-4A85-873B-A86835B4A0A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08" y="4260751"/>
            <a:ext cx="2884023" cy="206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IMG_20171004_111307">
            <a:extLst>
              <a:ext uri="{FF2B5EF4-FFF2-40B4-BE49-F238E27FC236}">
                <a16:creationId xmlns:a16="http://schemas.microsoft.com/office/drawing/2014/main" id="{AE9704E3-A977-4EC1-A068-4AF2E3872A3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307" y="2222695"/>
            <a:ext cx="2884023" cy="1665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IMG_20171107_164136">
            <a:extLst>
              <a:ext uri="{FF2B5EF4-FFF2-40B4-BE49-F238E27FC236}">
                <a16:creationId xmlns:a16="http://schemas.microsoft.com/office/drawing/2014/main" id="{267C6231-C53E-4E4A-B3CD-4943150F8AD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068" y="2600766"/>
            <a:ext cx="4540787" cy="301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0426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A07D2CA-942E-4342-986E-84FEA46B2E28}"/>
              </a:ext>
            </a:extLst>
          </p:cNvPr>
          <p:cNvPicPr/>
          <p:nvPr/>
        </p:nvPicPr>
        <p:blipFill rotWithShape="1"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" r="1528" b="618"/>
          <a:stretch/>
        </p:blipFill>
        <p:spPr bwMode="auto">
          <a:xfrm>
            <a:off x="6787075" y="161925"/>
            <a:ext cx="5257800" cy="6534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51AC905-4F67-4461-B937-38201E28499F}"/>
              </a:ext>
            </a:extLst>
          </p:cNvPr>
          <p:cNvPicPr/>
          <p:nvPr/>
        </p:nvPicPr>
        <p:blipFill rotWithShape="1"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8"/>
          <a:stretch/>
        </p:blipFill>
        <p:spPr bwMode="auto">
          <a:xfrm>
            <a:off x="2715065" y="4276577"/>
            <a:ext cx="3961481" cy="24194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53DA2B5-4762-41A6-8DEF-3739609F0BB4}"/>
              </a:ext>
            </a:extLst>
          </p:cNvPr>
          <p:cNvSpPr txBox="1"/>
          <p:nvPr/>
        </p:nvSpPr>
        <p:spPr>
          <a:xfrm>
            <a:off x="1488435" y="1280160"/>
            <a:ext cx="48926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Stavebně historický vývoj domu</a:t>
            </a:r>
            <a:br>
              <a:rPr lang="cs-CZ" sz="2800" dirty="0"/>
            </a:br>
            <a:br>
              <a:rPr lang="cs-CZ" sz="2800" dirty="0"/>
            </a:br>
            <a:r>
              <a:rPr lang="cs-CZ" sz="2800" dirty="0"/>
              <a:t>Půdorys 1.NP</a:t>
            </a:r>
          </a:p>
        </p:txBody>
      </p:sp>
    </p:spTree>
    <p:extLst>
      <p:ext uri="{BB962C8B-B14F-4D97-AF65-F5344CB8AC3E}">
        <p14:creationId xmlns:p14="http://schemas.microsoft.com/office/powerpoint/2010/main" val="2712670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355E97A-9CBC-4E0F-89BF-886C4948B0AC}"/>
              </a:ext>
            </a:extLst>
          </p:cNvPr>
          <p:cNvSpPr txBox="1"/>
          <p:nvPr/>
        </p:nvSpPr>
        <p:spPr>
          <a:xfrm>
            <a:off x="1488435" y="1280160"/>
            <a:ext cx="48926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Stavebně historický vývoj domu</a:t>
            </a:r>
            <a:br>
              <a:rPr lang="cs-CZ" sz="2800" dirty="0"/>
            </a:br>
            <a:br>
              <a:rPr lang="cs-CZ" sz="2800" dirty="0"/>
            </a:br>
            <a:r>
              <a:rPr lang="cs-CZ" sz="2800" dirty="0"/>
              <a:t>Půdorys 1.NP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C01F616-F5B7-48B2-95AE-FF1C643F65E3}"/>
              </a:ext>
            </a:extLst>
          </p:cNvPr>
          <p:cNvPicPr/>
          <p:nvPr/>
        </p:nvPicPr>
        <p:blipFill rotWithShape="1"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"/>
          <a:stretch/>
        </p:blipFill>
        <p:spPr bwMode="auto">
          <a:xfrm>
            <a:off x="6792790" y="141361"/>
            <a:ext cx="5080341" cy="64845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3A9646D-E375-42B1-8E84-058BFDF7AA4F}"/>
              </a:ext>
            </a:extLst>
          </p:cNvPr>
          <p:cNvPicPr/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38" y="4192846"/>
            <a:ext cx="3773417" cy="2433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7815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5C88F4-57AC-4089-957D-1200B0ABA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prezentace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D257D6-A53D-4BDA-A600-892743094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6939" y="3763617"/>
            <a:ext cx="8826084" cy="320702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1. Motivace</a:t>
            </a:r>
          </a:p>
          <a:p>
            <a:r>
              <a:rPr lang="cs-CZ" dirty="0"/>
              <a:t>2. Cíl práce</a:t>
            </a:r>
          </a:p>
          <a:p>
            <a:r>
              <a:rPr lang="cs-CZ" dirty="0"/>
              <a:t>3. Použité metody</a:t>
            </a:r>
          </a:p>
          <a:p>
            <a:r>
              <a:rPr lang="cs-CZ" dirty="0"/>
              <a:t>4. Historický vývoj měšťanských domů</a:t>
            </a:r>
          </a:p>
          <a:p>
            <a:r>
              <a:rPr lang="cs-CZ" dirty="0"/>
              <a:t>5. Požární předpisy v minulých dobách a současnosti</a:t>
            </a:r>
          </a:p>
          <a:p>
            <a:r>
              <a:rPr lang="cs-CZ" dirty="0"/>
              <a:t>6. Historický průzkum konkrétního domu</a:t>
            </a:r>
          </a:p>
          <a:p>
            <a:r>
              <a:rPr lang="cs-CZ" dirty="0"/>
              <a:t>7. Požárně bezpečnostní řešení novostavby</a:t>
            </a:r>
          </a:p>
          <a:p>
            <a:r>
              <a:rPr lang="cs-CZ" dirty="0"/>
              <a:t>8. Doplňující otázky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2978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C71EA300-9B6F-4176-9CDF-D7741A961913}"/>
              </a:ext>
            </a:extLst>
          </p:cNvPr>
          <p:cNvSpPr txBox="1"/>
          <p:nvPr/>
        </p:nvSpPr>
        <p:spPr>
          <a:xfrm>
            <a:off x="1488435" y="1280160"/>
            <a:ext cx="48926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Stavebně historický vývoj domu</a:t>
            </a:r>
            <a:br>
              <a:rPr lang="cs-CZ" sz="2800" dirty="0"/>
            </a:br>
            <a:br>
              <a:rPr lang="cs-CZ" sz="2800" dirty="0"/>
            </a:br>
            <a:r>
              <a:rPr lang="cs-CZ" sz="2800" dirty="0"/>
              <a:t>fotografie domu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C61206-03C0-4223-B3CA-707DE3B26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55" y="2855741"/>
            <a:ext cx="5544073" cy="368789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3F1C71B-116E-47A1-B0AB-ED9DE9197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772" y="3798774"/>
            <a:ext cx="5544073" cy="286650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9FE7A92-ADEE-404C-9486-C2A641629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772" y="214532"/>
            <a:ext cx="5680393" cy="321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ED4B662-06C3-4E94-B954-056DF7803818}"/>
              </a:ext>
            </a:extLst>
          </p:cNvPr>
          <p:cNvSpPr txBox="1"/>
          <p:nvPr/>
        </p:nvSpPr>
        <p:spPr>
          <a:xfrm>
            <a:off x="1688768" y="689317"/>
            <a:ext cx="44072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Požárně bezpečnostní řešení</a:t>
            </a:r>
            <a:br>
              <a:rPr lang="cs-CZ" sz="2800" dirty="0"/>
            </a:br>
            <a:br>
              <a:rPr lang="cs-CZ" sz="2800" dirty="0"/>
            </a:br>
            <a:endParaRPr lang="cs-CZ" sz="2800" dirty="0"/>
          </a:p>
        </p:txBody>
      </p:sp>
      <p:pic>
        <p:nvPicPr>
          <p:cNvPr id="5" name="Obrázek 4" descr="C:\Users\Cerna\Desktop\fleska\PBŘS odstupy.jpg">
            <a:extLst>
              <a:ext uri="{FF2B5EF4-FFF2-40B4-BE49-F238E27FC236}">
                <a16:creationId xmlns:a16="http://schemas.microsoft.com/office/drawing/2014/main" id="{6615BDF6-6AF8-46CB-8D89-07E4FDBF924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4" t="1188" r="16828" b="1178"/>
          <a:stretch/>
        </p:blipFill>
        <p:spPr bwMode="auto">
          <a:xfrm>
            <a:off x="6738426" y="196948"/>
            <a:ext cx="5261316" cy="640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 descr="C:\Users\Cerna\Desktop\fleska\1.NP PÚ.jpg">
            <a:extLst>
              <a:ext uri="{FF2B5EF4-FFF2-40B4-BE49-F238E27FC236}">
                <a16:creationId xmlns:a16="http://schemas.microsoft.com/office/drawing/2014/main" id="{D079551A-EC94-4338-8991-DB83CE05DEE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4997" y="1042406"/>
            <a:ext cx="4906107" cy="62045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382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2EE559-E659-4482-8028-4837F616B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 vedoucí práce: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79413D-AA88-4604-8D21-B51BF4F90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1) Kde přesně se nachází Vámi sledovaný objekt. Je možné vývoj doložit i současnou </a:t>
            </a:r>
            <a:r>
              <a:rPr lang="cs-CZ" dirty="0" err="1"/>
              <a:t>fotofokumentací</a:t>
            </a:r>
            <a:r>
              <a:rPr lang="cs-CZ" dirty="0"/>
              <a:t>? </a:t>
            </a:r>
          </a:p>
          <a:p>
            <a:r>
              <a:rPr lang="cs-CZ" dirty="0"/>
              <a:t>2) Proč jste neprovedla posouzení PBS historického objektu, který jste popisovala? A jak by toto posouzení vypadalo, v čem by se lišilo oproti Vámi předloženému posudku novostavby RD? </a:t>
            </a:r>
          </a:p>
        </p:txBody>
      </p:sp>
    </p:spTree>
    <p:extLst>
      <p:ext uri="{BB962C8B-B14F-4D97-AF65-F5344CB8AC3E}">
        <p14:creationId xmlns:p14="http://schemas.microsoft.com/office/powerpoint/2010/main" val="6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56DC56-6807-4190-83C7-1048B8CC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853" y="2430194"/>
            <a:ext cx="10018713" cy="1752599"/>
          </a:xfr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28760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812534-18D7-4146-B712-3A05B7B61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Motivace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E1FE80-4D1B-42E4-9FAF-4643DF693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Obsáhlost tématu</a:t>
            </a:r>
          </a:p>
          <a:p>
            <a:r>
              <a:rPr lang="cs-CZ" dirty="0"/>
              <a:t>Zajímavost pro posouzení</a:t>
            </a:r>
          </a:p>
          <a:p>
            <a:r>
              <a:rPr lang="cs-CZ" dirty="0"/>
              <a:t>Potřeba rekonstrukce starých objektů</a:t>
            </a:r>
          </a:p>
        </p:txBody>
      </p:sp>
    </p:spTree>
    <p:extLst>
      <p:ext uri="{BB962C8B-B14F-4D97-AF65-F5344CB8AC3E}">
        <p14:creationId xmlns:p14="http://schemas.microsoft.com/office/powerpoint/2010/main" val="3213423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2F571F-38C9-4EF6-9E76-3C45D685E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1066800"/>
            <a:ext cx="10018713" cy="1752599"/>
          </a:xfrm>
        </p:spPr>
        <p:txBody>
          <a:bodyPr/>
          <a:lstStyle/>
          <a:p>
            <a:r>
              <a:rPr lang="cs-CZ" dirty="0"/>
              <a:t>Cíl 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694230-30EF-4D5E-949A-8659FBBA0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Cílem diplomové práce je hodnocení vývoje dispozičního řešení obytného domu městského typu v kontextu funkčního využití a požární ochrany staveb na území České republiky.</a:t>
            </a:r>
          </a:p>
          <a:p>
            <a:pPr marL="0" indent="0">
              <a:buNone/>
            </a:pPr>
            <a:r>
              <a:rPr lang="cs-CZ" dirty="0"/>
              <a:t>Posouzení objektu pro bydlení z hlediska současných požadavků na požární bezpečnost staveb v úrovni dokumentace pro stavební povolení/ohlášení stavby (viz Vyhláška č.499/2006 Sb., příloha č.5, část D 1.3).</a:t>
            </a:r>
          </a:p>
        </p:txBody>
      </p:sp>
    </p:spTree>
    <p:extLst>
      <p:ext uri="{BB962C8B-B14F-4D97-AF65-F5344CB8AC3E}">
        <p14:creationId xmlns:p14="http://schemas.microsoft.com/office/powerpoint/2010/main" val="4213233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B8E82E-1102-4E9B-86EF-220E7A093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Použité metody: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2F49E0-00D5-44F4-B703-53A7B2E6C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8971" y="2857501"/>
            <a:ext cx="5724873" cy="4000499"/>
          </a:xfrm>
        </p:spPr>
        <p:txBody>
          <a:bodyPr/>
          <a:lstStyle/>
          <a:p>
            <a:r>
              <a:rPr lang="cs-CZ" dirty="0"/>
              <a:t>Vlastní zdroje – terénní průzkum</a:t>
            </a:r>
          </a:p>
          <a:p>
            <a:r>
              <a:rPr lang="cs-CZ" dirty="0"/>
              <a:t>Studium odborné literatury a aktuálních článků týkající se dané problematiky</a:t>
            </a:r>
          </a:p>
          <a:p>
            <a:r>
              <a:rPr lang="cs-CZ" dirty="0"/>
              <a:t> Státní okresní archiv a knihovna </a:t>
            </a:r>
            <a:r>
              <a:rPr lang="cs-CZ" dirty="0" err="1"/>
              <a:t>MěÚ</a:t>
            </a:r>
            <a:r>
              <a:rPr lang="cs-CZ" dirty="0"/>
              <a:t> Jáchymov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8404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714B9-862A-4131-9090-B50CBB682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191" y="0"/>
            <a:ext cx="10018713" cy="1228577"/>
          </a:xfrm>
        </p:spPr>
        <p:txBody>
          <a:bodyPr/>
          <a:lstStyle/>
          <a:p>
            <a:r>
              <a:rPr lang="cs-CZ" dirty="0"/>
              <a:t>Historický vývoj měšťanských domů</a:t>
            </a:r>
          </a:p>
        </p:txBody>
      </p:sp>
      <p:pic>
        <p:nvPicPr>
          <p:cNvPr id="4" name="Picture 5" descr="1Ro">
            <a:extLst>
              <a:ext uri="{FF2B5EF4-FFF2-40B4-BE49-F238E27FC236}">
                <a16:creationId xmlns:a16="http://schemas.microsoft.com/office/drawing/2014/main" id="{0FAF26FD-E69F-4416-8EC2-FD9E9D11544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" t="9677" r="8706" b="3024"/>
          <a:stretch/>
        </p:blipFill>
        <p:spPr bwMode="auto">
          <a:xfrm>
            <a:off x="4318782" y="956603"/>
            <a:ext cx="5345723" cy="5458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2CE4DF4-F0E6-41B6-942C-71B1058DB115}"/>
              </a:ext>
            </a:extLst>
          </p:cNvPr>
          <p:cNvSpPr txBox="1"/>
          <p:nvPr/>
        </p:nvSpPr>
        <p:spPr>
          <a:xfrm>
            <a:off x="1667191" y="2419643"/>
            <a:ext cx="2420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Románský sloh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06CC980-739C-4F20-9273-074A64DCCC48}"/>
              </a:ext>
            </a:extLst>
          </p:cNvPr>
          <p:cNvSpPr/>
          <p:nvPr/>
        </p:nvSpPr>
        <p:spPr>
          <a:xfrm>
            <a:off x="4687818" y="6350169"/>
            <a:ext cx="433567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Zdroj: Ústav architektury VUT FAST v Brně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2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Go">
            <a:extLst>
              <a:ext uri="{FF2B5EF4-FFF2-40B4-BE49-F238E27FC236}">
                <a16:creationId xmlns:a16="http://schemas.microsoft.com/office/drawing/2014/main" id="{6DE62573-D084-4E5C-A874-16E052156C3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t="7790" r="5657" b="4166"/>
          <a:stretch/>
        </p:blipFill>
        <p:spPr bwMode="auto">
          <a:xfrm>
            <a:off x="5441852" y="355209"/>
            <a:ext cx="4897902" cy="61475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E4F0066-70C5-4FD7-BA52-A21F45EAA99F}"/>
              </a:ext>
            </a:extLst>
          </p:cNvPr>
          <p:cNvSpPr txBox="1"/>
          <p:nvPr/>
        </p:nvSpPr>
        <p:spPr>
          <a:xfrm>
            <a:off x="1667191" y="2419643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Gotický sloh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B977014-E7E2-4181-A0FA-B565B20E01C7}"/>
              </a:ext>
            </a:extLst>
          </p:cNvPr>
          <p:cNvSpPr/>
          <p:nvPr/>
        </p:nvSpPr>
        <p:spPr>
          <a:xfrm>
            <a:off x="5722966" y="6350169"/>
            <a:ext cx="433567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Zdroj: Ústav architektury VUT FAST v Brně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062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3Re">
            <a:extLst>
              <a:ext uri="{FF2B5EF4-FFF2-40B4-BE49-F238E27FC236}">
                <a16:creationId xmlns:a16="http://schemas.microsoft.com/office/drawing/2014/main" id="{AB28F3DD-31F3-4646-B9A0-2D9E89BF9E0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" t="10168" r="6988" b="4833"/>
          <a:stretch/>
        </p:blipFill>
        <p:spPr bwMode="auto">
          <a:xfrm>
            <a:off x="5596597" y="227207"/>
            <a:ext cx="4462043" cy="61229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2B16D8F-2953-48FD-BB85-586913174932}"/>
              </a:ext>
            </a:extLst>
          </p:cNvPr>
          <p:cNvSpPr txBox="1"/>
          <p:nvPr/>
        </p:nvSpPr>
        <p:spPr>
          <a:xfrm>
            <a:off x="1667191" y="2419643"/>
            <a:ext cx="2559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Renesanční sloh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1D96424-9284-47AA-B8FF-540363A2156A}"/>
              </a:ext>
            </a:extLst>
          </p:cNvPr>
          <p:cNvSpPr/>
          <p:nvPr/>
        </p:nvSpPr>
        <p:spPr>
          <a:xfrm>
            <a:off x="5722966" y="6350169"/>
            <a:ext cx="433567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Zdroj: Ústav architektury VUT FAST v Brně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883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D4B1C309-DCEC-410A-82A8-7EA58A627247}"/>
              </a:ext>
            </a:extLst>
          </p:cNvPr>
          <p:cNvSpPr/>
          <p:nvPr/>
        </p:nvSpPr>
        <p:spPr>
          <a:xfrm>
            <a:off x="5722966" y="6350169"/>
            <a:ext cx="433567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Zdroj: Ústav architektury VUT FAST v Brně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 descr="4Ba">
            <a:extLst>
              <a:ext uri="{FF2B5EF4-FFF2-40B4-BE49-F238E27FC236}">
                <a16:creationId xmlns:a16="http://schemas.microsoft.com/office/drawing/2014/main" id="{7C3BA77A-15BD-4733-B0B6-1E6424D7BD6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" t="8699" r="6568" b="4858"/>
          <a:stretch/>
        </p:blipFill>
        <p:spPr bwMode="auto">
          <a:xfrm>
            <a:off x="5300589" y="590843"/>
            <a:ext cx="5180428" cy="57593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5A74497-47DB-49EC-B82E-5EAEC95DB1D2}"/>
              </a:ext>
            </a:extLst>
          </p:cNvPr>
          <p:cNvSpPr txBox="1"/>
          <p:nvPr/>
        </p:nvSpPr>
        <p:spPr>
          <a:xfrm>
            <a:off x="1667191" y="2419643"/>
            <a:ext cx="2015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Barokní sloh</a:t>
            </a:r>
          </a:p>
        </p:txBody>
      </p:sp>
    </p:spTree>
    <p:extLst>
      <p:ext uri="{BB962C8B-B14F-4D97-AF65-F5344CB8AC3E}">
        <p14:creationId xmlns:p14="http://schemas.microsoft.com/office/powerpoint/2010/main" val="7155838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xa">
  <a:themeElements>
    <a:clrScheme name="Paralax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ax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x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TM03457496[[fn=Paralaxa]]</Template>
  <TotalTime>56</TotalTime>
  <Words>408</Words>
  <Application>Microsoft Office PowerPoint</Application>
  <PresentationFormat>Širokoúhlá obrazovka</PresentationFormat>
  <Paragraphs>72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Arial</vt:lpstr>
      <vt:lpstr>Arial Narrow</vt:lpstr>
      <vt:lpstr>Calibri</vt:lpstr>
      <vt:lpstr>Corbel</vt:lpstr>
      <vt:lpstr>Times New Roman</vt:lpstr>
      <vt:lpstr>Paralaxa</vt:lpstr>
      <vt:lpstr>Vývoj městského obytného domu z hlediska dispozičního a  požárně technického řešení </vt:lpstr>
      <vt:lpstr>Obsah prezentace</vt:lpstr>
      <vt:lpstr>Motivace</vt:lpstr>
      <vt:lpstr>Cíl práce</vt:lpstr>
      <vt:lpstr>Použité metody:</vt:lpstr>
      <vt:lpstr>Historický vývoj měšťanských domů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Otázky vedoucí práce: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 městského obytného domu z hlediska dispozičního a  požárně technického řešení</dc:title>
  <dc:creator>Černá Nicola</dc:creator>
  <cp:lastModifiedBy>Černá Nicola</cp:lastModifiedBy>
  <cp:revision>8</cp:revision>
  <dcterms:created xsi:type="dcterms:W3CDTF">2018-01-23T06:58:34Z</dcterms:created>
  <dcterms:modified xsi:type="dcterms:W3CDTF">2018-01-23T07:56:08Z</dcterms:modified>
</cp:coreProperties>
</file>