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70" r:id="rId6"/>
    <p:sldId id="268" r:id="rId7"/>
    <p:sldId id="269" r:id="rId8"/>
    <p:sldId id="265" r:id="rId9"/>
    <p:sldId id="266" r:id="rId10"/>
    <p:sldId id="267" r:id="rId11"/>
    <p:sldId id="264" r:id="rId12"/>
    <p:sldId id="262" r:id="rId13"/>
    <p:sldId id="261" r:id="rId14"/>
    <p:sldId id="283" r:id="rId15"/>
    <p:sldId id="284" r:id="rId16"/>
    <p:sldId id="285" r:id="rId17"/>
    <p:sldId id="286" r:id="rId18"/>
    <p:sldId id="258" r:id="rId19"/>
    <p:sldId id="276" r:id="rId20"/>
    <p:sldId id="28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2" autoAdjust="0"/>
    <p:restoredTop sz="94662" autoAdjust="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44D4-EC9B-4688-BBFC-59CA6D8681AE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E3856-5B06-4138-8EF8-58A997ACE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15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E3856-5B06-4138-8EF8-58A997ACE89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2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15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54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49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0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22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83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786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17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66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039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18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40D055-0A98-48F9-9B6E-F6DDB2ED6EB1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39D9A43-75A6-4740-B91D-7722A9781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5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919589"/>
            <a:ext cx="6233120" cy="4184104"/>
          </a:xfrm>
        </p:spPr>
        <p:txBody>
          <a:bodyPr>
            <a:normAutofit/>
          </a:bodyPr>
          <a:lstStyle/>
          <a:p>
            <a:r>
              <a:rPr lang="cs-CZ" dirty="0" smtClean="0"/>
              <a:t>Betonová krytina na šikmé střeše z pohledu tradice a dneška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5877272"/>
            <a:ext cx="9144000" cy="608806"/>
          </a:xfrm>
        </p:spPr>
        <p:txBody>
          <a:bodyPr>
            <a:noAutofit/>
          </a:bodyPr>
          <a:lstStyle/>
          <a:p>
            <a:pPr algn="l"/>
            <a:r>
              <a:rPr lang="cs-CZ" sz="1700" dirty="0" smtClean="0"/>
              <a:t>Diplomová práce 	</a:t>
            </a:r>
            <a:r>
              <a:rPr lang="cs-CZ" sz="1700" dirty="0" smtClean="0"/>
              <a:t>	</a:t>
            </a:r>
            <a:r>
              <a:rPr lang="cs-CZ" sz="1700" dirty="0" smtClean="0"/>
              <a:t>	Vedoucí diplomové práce: Ing. Jan Plachý, </a:t>
            </a:r>
            <a:r>
              <a:rPr lang="cs-CZ" sz="1700" dirty="0" err="1" smtClean="0"/>
              <a:t>Ph.D</a:t>
            </a:r>
            <a:r>
              <a:rPr lang="cs-CZ" sz="1700" dirty="0" smtClean="0"/>
              <a:t>.</a:t>
            </a:r>
          </a:p>
          <a:p>
            <a:r>
              <a:rPr lang="cs-CZ" sz="1700" dirty="0" smtClean="0"/>
              <a:t>Bc. Martina </a:t>
            </a:r>
            <a:r>
              <a:rPr lang="cs-CZ" sz="1700" dirty="0" smtClean="0"/>
              <a:t>Brousková 9826		Oponent diplomové práce: </a:t>
            </a:r>
            <a:r>
              <a:rPr lang="cs-CZ" sz="1700" dirty="0"/>
              <a:t>Ing. Tomáš Vrbka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60" y="152130"/>
            <a:ext cx="8892480" cy="824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Rozhodovací proces při výběru krytiny pro šikmou střechu – faktory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5986992"/>
            <a:ext cx="4572000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*…...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výhoda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x…..nevýhoda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+…..průměr, standard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1008496"/>
            <a:ext cx="3298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Tab. 1 – Porovnání krytin pro šikmou střechu</a:t>
            </a:r>
            <a:endParaRPr lang="cs-CZ" sz="1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98382" y="1365610"/>
            <a:ext cx="2845618" cy="4749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Další faktory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err="1"/>
              <a:t>n</a:t>
            </a:r>
            <a:r>
              <a:rPr lang="cs-CZ" sz="1800" dirty="0" err="1" smtClean="0"/>
              <a:t>admoř</a:t>
            </a:r>
            <a:r>
              <a:rPr lang="cs-CZ" sz="1800" dirty="0" smtClean="0"/>
              <a:t>. výška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z</a:t>
            </a:r>
            <a:r>
              <a:rPr lang="cs-CZ" sz="1800" dirty="0" smtClean="0"/>
              <a:t>atížení větrem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mrazuvzdornost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e</a:t>
            </a:r>
            <a:r>
              <a:rPr lang="cs-CZ" sz="1800" dirty="0" smtClean="0"/>
              <a:t>kologický materiál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č</a:t>
            </a:r>
            <a:r>
              <a:rPr lang="cs-CZ" sz="1800" dirty="0" smtClean="0"/>
              <a:t>lenitost střešní plochy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možnost dodateč. úprav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err="1"/>
              <a:t>p</a:t>
            </a:r>
            <a:r>
              <a:rPr lang="cs-CZ" sz="1800" dirty="0" err="1" smtClean="0"/>
              <a:t>ochůznost</a:t>
            </a:r>
            <a:r>
              <a:rPr lang="cs-CZ" sz="1800" dirty="0" smtClean="0"/>
              <a:t> střechy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e</a:t>
            </a:r>
            <a:r>
              <a:rPr lang="cs-CZ" sz="1800" dirty="0" smtClean="0"/>
              <a:t>stetika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ú</a:t>
            </a:r>
            <a:r>
              <a:rPr lang="cs-CZ" sz="1800" dirty="0" smtClean="0"/>
              <a:t>čel stavby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č</a:t>
            </a:r>
            <a:r>
              <a:rPr lang="cs-CZ" sz="1800" dirty="0" smtClean="0"/>
              <a:t>istota ovzduší</a:t>
            </a:r>
          </a:p>
          <a:p>
            <a:pPr marL="0" indent="0">
              <a:buNone/>
            </a:pPr>
            <a:r>
              <a:rPr lang="cs-CZ" sz="1800" dirty="0" smtClean="0"/>
              <a:t>a jiné  </a:t>
            </a:r>
            <a:endParaRPr lang="cs-CZ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601"/>
            <a:ext cx="6298382" cy="477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51" y="570980"/>
            <a:ext cx="4355976" cy="340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929"/>
            <a:ext cx="5076056" cy="3058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8888"/>
            <a:ext cx="8229600" cy="655773"/>
          </a:xfrm>
        </p:spPr>
        <p:txBody>
          <a:bodyPr>
            <a:normAutofit/>
          </a:bodyPr>
          <a:lstStyle/>
          <a:p>
            <a:r>
              <a:rPr lang="cs-CZ" sz="3800" dirty="0" smtClean="0"/>
              <a:t>Rozhodovací proces - Výběr krytiny</a:t>
            </a:r>
            <a:endParaRPr lang="cs-CZ" sz="3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2964" y="6619664"/>
            <a:ext cx="1245963" cy="238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dirty="0" smtClean="0"/>
              <a:t>Zdroj: Vlastní</a:t>
            </a:r>
            <a:endParaRPr lang="cs-CZ" sz="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219" y="889215"/>
            <a:ext cx="893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15 – Zúžení výběru krytiny			Obr. 16 Pyramida investora  </a:t>
            </a:r>
            <a:endParaRPr lang="cs-CZ" sz="1200" dirty="0"/>
          </a:p>
        </p:txBody>
      </p:sp>
      <p:pic>
        <p:nvPicPr>
          <p:cNvPr id="9" name="Obráze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" y="4079401"/>
            <a:ext cx="7172810" cy="2778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0" y="3867299"/>
            <a:ext cx="4293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Tab. 2 - </a:t>
            </a:r>
            <a:r>
              <a:rPr lang="cs-CZ" sz="1200" dirty="0"/>
              <a:t>Multikriteriální analýza - stupně ohodnocení </a:t>
            </a:r>
            <a:r>
              <a:rPr lang="cs-CZ" sz="1200" dirty="0" smtClean="0"/>
              <a:t>krytin</a:t>
            </a:r>
            <a:endParaRPr lang="cs-CZ" sz="1200" dirty="0"/>
          </a:p>
        </p:txBody>
      </p:sp>
      <p:sp>
        <p:nvSpPr>
          <p:cNvPr id="10" name="Šipka dolů 9"/>
          <p:cNvSpPr/>
          <p:nvPr/>
        </p:nvSpPr>
        <p:spPr>
          <a:xfrm>
            <a:off x="2538028" y="617064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896544" y="1826493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7936283" y="4216555"/>
            <a:ext cx="745171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>
            <a:off x="7254947" y="5072656"/>
            <a:ext cx="766997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0026" y="3805"/>
            <a:ext cx="4396563" cy="38250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436096" y="634534"/>
            <a:ext cx="1152128" cy="52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16" y="113914"/>
            <a:ext cx="8640960" cy="1041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Aplikace výběru krytiny na vybranou šikmou střechu – seznámení se zakázkou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5163" y="1105697"/>
            <a:ext cx="4290939" cy="5702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Název akce: Rekonstrukce šikmé střechy s aplikací rozhodovacího procesu při výběru střešní </a:t>
            </a:r>
            <a:r>
              <a:rPr lang="cs-CZ" sz="1800" dirty="0" smtClean="0"/>
              <a:t>krytiny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Podmínky</a:t>
            </a:r>
            <a:endParaRPr lang="cs-CZ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</a:t>
            </a:r>
            <a:r>
              <a:rPr lang="cs-CZ" sz="1800" dirty="0" smtClean="0"/>
              <a:t>není v památkově chráněné oblasti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1. větrná oblast, 1. sněhová oblast</a:t>
            </a:r>
          </a:p>
          <a:p>
            <a:pPr marL="0" indent="0">
              <a:buNone/>
            </a:pPr>
            <a:r>
              <a:rPr lang="cs-CZ" sz="1800" dirty="0" smtClean="0"/>
              <a:t>Faktory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o</a:t>
            </a:r>
            <a:r>
              <a:rPr lang="cs-CZ" sz="1800" dirty="0" smtClean="0"/>
              <a:t>kolní stavby – bet. a </a:t>
            </a:r>
            <a:r>
              <a:rPr lang="cs-CZ" sz="1800" dirty="0" err="1" smtClean="0"/>
              <a:t>pál</a:t>
            </a:r>
            <a:r>
              <a:rPr lang="cs-CZ" sz="1800" dirty="0" smtClean="0"/>
              <a:t>. krytina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 zvolený optimální sklon 30°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s</a:t>
            </a:r>
            <a:r>
              <a:rPr lang="cs-CZ" sz="1800" dirty="0" smtClean="0"/>
              <a:t>nadná montáž z důvodu umístění na hranici pozemku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přístup ke komínu – údržba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vyjádření investora k faktorům</a:t>
            </a:r>
          </a:p>
          <a:p>
            <a:pPr marL="0" indent="0">
              <a:buNone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q"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q"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</p:txBody>
      </p:sp>
      <p:sp>
        <p:nvSpPr>
          <p:cNvPr id="3" name="Šipka doprava 2"/>
          <p:cNvSpPr/>
          <p:nvPr/>
        </p:nvSpPr>
        <p:spPr>
          <a:xfrm>
            <a:off x="176405" y="5877272"/>
            <a:ext cx="576064" cy="260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P12101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26" y="3585610"/>
            <a:ext cx="4393974" cy="32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818612" y="6593099"/>
            <a:ext cx="8194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Zdroj: Vlastní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16488" y="1105697"/>
            <a:ext cx="1867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17 Situace objektu </a:t>
            </a:r>
            <a:endParaRPr lang="cs-CZ" sz="1200" dirty="0"/>
          </a:p>
        </p:txBody>
      </p:sp>
      <p:sp>
        <p:nvSpPr>
          <p:cNvPr id="13" name="Obdélník 12"/>
          <p:cNvSpPr/>
          <p:nvPr/>
        </p:nvSpPr>
        <p:spPr>
          <a:xfrm>
            <a:off x="7470233" y="3662722"/>
            <a:ext cx="1676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18 Rodinný dům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22"/>
            <a:ext cx="4490430" cy="33678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725" y="76735"/>
            <a:ext cx="4460964" cy="33674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89" y="76735"/>
            <a:ext cx="8496944" cy="659403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Stavebně-technický průzkum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-39835" y="562422"/>
            <a:ext cx="4932040" cy="2820700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bg1"/>
                </a:solidFill>
              </a:rPr>
              <a:t>p</a:t>
            </a:r>
            <a:r>
              <a:rPr lang="cs-CZ" sz="1800" dirty="0" smtClean="0">
                <a:solidFill>
                  <a:schemeClr val="bg1"/>
                </a:solidFill>
              </a:rPr>
              <a:t>rvní a druhá pol. 20. </a:t>
            </a:r>
            <a:r>
              <a:rPr lang="cs-CZ" sz="1800" dirty="0" smtClean="0">
                <a:solidFill>
                  <a:schemeClr val="bg1"/>
                </a:solidFill>
              </a:rPr>
              <a:t>století</a:t>
            </a:r>
            <a:endParaRPr lang="cs-CZ" sz="1800" dirty="0" smtClean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782" y="3598215"/>
            <a:ext cx="4523824" cy="3151844"/>
          </a:xfrm>
          <a:prstGeom prst="rect">
            <a:avLst/>
          </a:prstGeom>
        </p:spPr>
      </p:pic>
      <p:pic>
        <p:nvPicPr>
          <p:cNvPr id="8" name="Obrázek 7" descr="C:\Users\Asus\AppData\Local\Microsoft\Windows\INetCache\Content.Word\P12101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95" y="3588979"/>
            <a:ext cx="4438748" cy="31518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8345952" y="6688610"/>
            <a:ext cx="8194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Zdroj: Vlastní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-30364" y="6472245"/>
            <a:ext cx="1645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20</a:t>
            </a:r>
            <a:r>
              <a:rPr lang="cs-CZ" sz="1200" dirty="0" smtClean="0"/>
              <a:t> Pultový </a:t>
            </a:r>
            <a:r>
              <a:rPr lang="cs-CZ" sz="1200" dirty="0" smtClean="0"/>
              <a:t>krov 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4684036" y="3151496"/>
            <a:ext cx="1906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21</a:t>
            </a:r>
            <a:r>
              <a:rPr lang="cs-CZ" sz="1200" dirty="0" smtClean="0"/>
              <a:t> </a:t>
            </a:r>
            <a:r>
              <a:rPr lang="cs-CZ" sz="1200" dirty="0" smtClean="0"/>
              <a:t>Krokvový krov I. 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4707495" y="6473060"/>
            <a:ext cx="1954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22 </a:t>
            </a:r>
            <a:r>
              <a:rPr lang="cs-CZ" sz="1200" dirty="0"/>
              <a:t>Krokvový krov </a:t>
            </a:r>
            <a:r>
              <a:rPr lang="cs-CZ" sz="1200" dirty="0" smtClean="0"/>
              <a:t>II. </a:t>
            </a:r>
            <a:endParaRPr lang="cs-CZ" sz="1200" dirty="0"/>
          </a:p>
        </p:txBody>
      </p:sp>
      <p:sp>
        <p:nvSpPr>
          <p:cNvPr id="5" name="Obdélník 4"/>
          <p:cNvSpPr/>
          <p:nvPr/>
        </p:nvSpPr>
        <p:spPr>
          <a:xfrm>
            <a:off x="-39835" y="3095719"/>
            <a:ext cx="185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/>
              <a:t>19 </a:t>
            </a:r>
            <a:r>
              <a:rPr lang="cs-CZ" sz="1200" dirty="0" smtClean="0"/>
              <a:t>Detail osedlání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24" y="7450"/>
            <a:ext cx="9144000" cy="241343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+mj-lt"/>
              </a:rPr>
              <a:t>Požadavky investora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rozšíření obytného prostoru – půdní vestavba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nízká cena X kvalita </a:t>
            </a:r>
            <a:r>
              <a:rPr lang="cs-CZ" sz="1800" dirty="0" smtClean="0">
                <a:sym typeface="Wingdings" panose="05000000000000000000" pitchFamily="2" charset="2"/>
              </a:rPr>
              <a:t></a:t>
            </a:r>
            <a:r>
              <a:rPr lang="de-AT" sz="1800" dirty="0" smtClean="0">
                <a:sym typeface="Wingdings" panose="05000000000000000000" pitchFamily="2" charset="2"/>
              </a:rPr>
              <a:t> </a:t>
            </a:r>
            <a:r>
              <a:rPr lang="de-AT" sz="1800" dirty="0" err="1" smtClean="0">
                <a:sym typeface="Wingdings" panose="05000000000000000000" pitchFamily="2" charset="2"/>
              </a:rPr>
              <a:t>mlad</a:t>
            </a:r>
            <a:r>
              <a:rPr lang="cs-CZ" sz="1800" dirty="0" smtClean="0">
                <a:sym typeface="Wingdings" panose="05000000000000000000" pitchFamily="2" charset="2"/>
              </a:rPr>
              <a:t>á</a:t>
            </a:r>
            <a:r>
              <a:rPr lang="de-AT" sz="1800" dirty="0" smtClean="0">
                <a:sym typeface="Wingdings" panose="05000000000000000000" pitchFamily="2" charset="2"/>
              </a:rPr>
              <a:t> </a:t>
            </a:r>
            <a:r>
              <a:rPr lang="de-AT" sz="1800" dirty="0" err="1" smtClean="0">
                <a:sym typeface="Wingdings" panose="05000000000000000000" pitchFamily="2" charset="2"/>
              </a:rPr>
              <a:t>rodin</a:t>
            </a:r>
            <a:r>
              <a:rPr lang="cs-CZ" sz="1800" dirty="0" smtClean="0">
                <a:sym typeface="Wingdings" panose="05000000000000000000" pitchFamily="2" charset="2"/>
              </a:rPr>
              <a:t>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>
                <a:sym typeface="Wingdings" panose="05000000000000000000" pitchFamily="2" charset="2"/>
              </a:rPr>
              <a:t>p</a:t>
            </a:r>
            <a:r>
              <a:rPr lang="cs-CZ" sz="1800" dirty="0" smtClean="0">
                <a:sym typeface="Wingdings" panose="05000000000000000000" pitchFamily="2" charset="2"/>
              </a:rPr>
              <a:t>řihlížení k faktorům – optimální sklon 30°, rychlá a snadná montáž, údržba – ANO, zvolení krytiny dle okolí – NE</a:t>
            </a:r>
          </a:p>
          <a:p>
            <a:pPr marL="0" indent="0">
              <a:buNone/>
            </a:pPr>
            <a:endParaRPr lang="cs-CZ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800" dirty="0" smtClean="0">
                <a:latin typeface="+mj-lt"/>
                <a:sym typeface="Wingdings" panose="05000000000000000000" pitchFamily="2" charset="2"/>
              </a:rPr>
              <a:t>Zhodnocení STP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>
                <a:sym typeface="Wingdings" panose="05000000000000000000" pitchFamily="2" charset="2"/>
              </a:rPr>
              <a:t>půdní prostor - nedostatečná výška, nedostatečná únosnost při zatížení nového střešního pláště, nedostatečný prostor pro obytné místnosti                                  </a:t>
            </a:r>
          </a:p>
          <a:p>
            <a:pPr marL="0" indent="0">
              <a:buNone/>
            </a:pPr>
            <a:r>
              <a:rPr lang="cs-CZ" sz="1800" dirty="0"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sym typeface="Wingdings" panose="05000000000000000000" pitchFamily="2" charset="2"/>
              </a:rPr>
              <a:t>                   nový krov, nový střešní plášť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1800" dirty="0" smtClean="0"/>
              <a:t>                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</p:txBody>
      </p:sp>
      <p:sp>
        <p:nvSpPr>
          <p:cNvPr id="4" name="Šipka doprava 3"/>
          <p:cNvSpPr/>
          <p:nvPr/>
        </p:nvSpPr>
        <p:spPr>
          <a:xfrm>
            <a:off x="4932040" y="162880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P1210126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680104" cy="42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795720" y="6501570"/>
            <a:ext cx="8194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Zdroj: Vlastní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22637" y="2420888"/>
            <a:ext cx="2967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23 </a:t>
            </a:r>
            <a:r>
              <a:rPr lang="cs-CZ" sz="1200" dirty="0" smtClean="0"/>
              <a:t>Rodinný dům – pohled ze dvora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160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14" y="-93636"/>
            <a:ext cx="4434582" cy="343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48" y="755971"/>
            <a:ext cx="5004049" cy="395347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771238"/>
            <a:ext cx="8313232" cy="21861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800" y="0"/>
            <a:ext cx="7772400" cy="719648"/>
          </a:xfrm>
        </p:spPr>
        <p:txBody>
          <a:bodyPr>
            <a:normAutofit/>
          </a:bodyPr>
          <a:lstStyle/>
          <a:p>
            <a:r>
              <a:rPr lang="cs-CZ" sz="3800" dirty="0" smtClean="0"/>
              <a:t>Rozhodovací proces</a:t>
            </a:r>
            <a:endParaRPr lang="cs-CZ" sz="3800" dirty="0"/>
          </a:p>
        </p:txBody>
      </p:sp>
      <p:sp>
        <p:nvSpPr>
          <p:cNvPr id="7" name="Obdélník 6"/>
          <p:cNvSpPr/>
          <p:nvPr/>
        </p:nvSpPr>
        <p:spPr>
          <a:xfrm>
            <a:off x="8313230" y="6642556"/>
            <a:ext cx="8194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Zdroj: Vlastní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704818" y="166948"/>
            <a:ext cx="2132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24 </a:t>
            </a:r>
            <a:r>
              <a:rPr lang="cs-CZ" sz="1200" dirty="0" smtClean="0"/>
              <a:t>Pyramida investora 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-44494" y="530060"/>
            <a:ext cx="25940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Tab. 3 Zúžení výběru druhu krytin 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-2" y="4607269"/>
            <a:ext cx="230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Tab. </a:t>
            </a:r>
            <a:r>
              <a:rPr lang="cs-CZ" sz="1200" dirty="0" smtClean="0"/>
              <a:t>4 Multikriteriální analýza </a:t>
            </a:r>
            <a:endParaRPr lang="cs-CZ" sz="1200" dirty="0"/>
          </a:p>
        </p:txBody>
      </p:sp>
      <p:sp>
        <p:nvSpPr>
          <p:cNvPr id="12" name="Obdélník 11"/>
          <p:cNvSpPr/>
          <p:nvPr/>
        </p:nvSpPr>
        <p:spPr>
          <a:xfrm>
            <a:off x="4981035" y="3222275"/>
            <a:ext cx="422792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 smtClean="0"/>
              <a:t>vyloučení krytin pomocí faktorů</a:t>
            </a:r>
          </a:p>
          <a:p>
            <a:pPr lvl="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 smtClean="0"/>
              <a:t>požadavky investora a  stanovení procent jednot. </a:t>
            </a:r>
            <a:r>
              <a:rPr lang="cs-CZ" sz="1700" dirty="0"/>
              <a:t>f</a:t>
            </a:r>
            <a:r>
              <a:rPr lang="cs-CZ" sz="1700" dirty="0" smtClean="0"/>
              <a:t>aktorů</a:t>
            </a:r>
          </a:p>
          <a:p>
            <a:pPr lvl="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/>
              <a:t>v</a:t>
            </a:r>
            <a:r>
              <a:rPr lang="cs-CZ" sz="1700" dirty="0" smtClean="0"/>
              <a:t>yhodnocení – nejvyšší číslo – vítěz</a:t>
            </a:r>
          </a:p>
          <a:p>
            <a:pPr lvl="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 smtClean="0"/>
              <a:t>vítěz nesmí být v rozporu s danými podmínkami a faktory 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2744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5" y="1036487"/>
            <a:ext cx="8740958" cy="4970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20" y="17060"/>
            <a:ext cx="7772400" cy="856136"/>
          </a:xfrm>
        </p:spPr>
        <p:txBody>
          <a:bodyPr>
            <a:normAutofit/>
          </a:bodyPr>
          <a:lstStyle/>
          <a:p>
            <a:r>
              <a:rPr lang="cs-CZ" sz="2800" dirty="0"/>
              <a:t>Rekonstrukce střechy</a:t>
            </a:r>
          </a:p>
        </p:txBody>
      </p:sp>
      <p:sp>
        <p:nvSpPr>
          <p:cNvPr id="7" name="Obdélník 6"/>
          <p:cNvSpPr/>
          <p:nvPr/>
        </p:nvSpPr>
        <p:spPr>
          <a:xfrm>
            <a:off x="74805" y="596197"/>
            <a:ext cx="2492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25 Skladba </a:t>
            </a:r>
            <a:r>
              <a:rPr lang="cs-CZ" sz="1200" dirty="0" smtClean="0"/>
              <a:t>střešního </a:t>
            </a:r>
            <a:r>
              <a:rPr lang="cs-CZ" sz="1200" dirty="0" smtClean="0"/>
              <a:t>pláště 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225158" y="5517232"/>
            <a:ext cx="89376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ea typeface="Calibri" panose="020F0502020204030204" pitchFamily="34" charset="0"/>
              </a:rPr>
              <a:t>Posouzení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r>
              <a:rPr lang="cs-CZ" dirty="0" smtClean="0">
                <a:ea typeface="Calibri" panose="020F0502020204030204" pitchFamily="34" charset="0"/>
              </a:rPr>
              <a:t>splňuje </a:t>
            </a:r>
            <a:r>
              <a:rPr lang="cs-CZ" dirty="0">
                <a:ea typeface="Calibri" panose="020F0502020204030204" pitchFamily="34" charset="0"/>
              </a:rPr>
              <a:t>požadované hodnoty (0,16 W/m2K &lt; max.0,24 W/m2K) a je na hranici doporučené hodnoty (0,16 W/m2K &lt; 0,16 W/m2K</a:t>
            </a:r>
            <a:r>
              <a:rPr lang="cs-CZ" dirty="0" smtClean="0">
                <a:ea typeface="Calibri" panose="020F0502020204030204" pitchFamily="34" charset="0"/>
              </a:rPr>
              <a:t>)</a:t>
            </a:r>
            <a:endParaRPr lang="cs-CZ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q"/>
            </a:pPr>
            <a:endParaRPr lang="cs-CZ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308827" y="6639282"/>
            <a:ext cx="8194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Zdroj: Vlastní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4160451" y="62928"/>
            <a:ext cx="4572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cs-CZ" sz="1500" dirty="0"/>
              <a:t>R = </a:t>
            </a:r>
            <a:r>
              <a:rPr lang="cs-CZ" sz="1500" dirty="0" smtClean="0"/>
              <a:t>6,03 m2K/W</a:t>
            </a:r>
            <a:r>
              <a:rPr lang="cs-CZ" sz="1500" dirty="0"/>
              <a:t>, U = </a:t>
            </a:r>
            <a:r>
              <a:rPr lang="cs-CZ" sz="1500" dirty="0" smtClean="0"/>
              <a:t>0,16 </a:t>
            </a:r>
            <a:r>
              <a:rPr lang="cs-CZ" sz="1500" dirty="0"/>
              <a:t>W/m2K</a:t>
            </a:r>
          </a:p>
          <a:p>
            <a:pPr algn="r">
              <a:buNone/>
            </a:pPr>
            <a:endParaRPr lang="cs-CZ" sz="1500" dirty="0" smtClean="0"/>
          </a:p>
          <a:p>
            <a:pPr algn="r">
              <a:buNone/>
            </a:pPr>
            <a:r>
              <a:rPr lang="cs-CZ" sz="1500" dirty="0" smtClean="0"/>
              <a:t>Množství </a:t>
            </a:r>
            <a:r>
              <a:rPr lang="cs-CZ" sz="1500" dirty="0" err="1"/>
              <a:t>difundující</a:t>
            </a:r>
            <a:r>
              <a:rPr lang="cs-CZ" sz="1500" dirty="0"/>
              <a:t> vodní páry</a:t>
            </a:r>
          </a:p>
          <a:p>
            <a:pPr algn="r">
              <a:buNone/>
            </a:pPr>
            <a:r>
              <a:rPr lang="cs-CZ" sz="1500" dirty="0"/>
              <a:t> </a:t>
            </a:r>
            <a:r>
              <a:rPr lang="cs-CZ" sz="1500" dirty="0" err="1"/>
              <a:t>Gd</a:t>
            </a:r>
            <a:r>
              <a:rPr lang="cs-CZ" sz="1500" dirty="0"/>
              <a:t>: </a:t>
            </a:r>
            <a:r>
              <a:rPr lang="cs-CZ" sz="1500" dirty="0" smtClean="0"/>
              <a:t>6,363E-0009 </a:t>
            </a:r>
            <a:r>
              <a:rPr lang="cs-CZ" sz="1500" dirty="0"/>
              <a:t>kg/m2s</a:t>
            </a:r>
          </a:p>
          <a:p>
            <a:pPr>
              <a:buNone/>
            </a:pPr>
            <a:r>
              <a:rPr lang="cs-CZ" sz="1500" b="1" dirty="0"/>
              <a:t> </a:t>
            </a:r>
            <a:endParaRPr lang="cs-CZ" sz="1500" dirty="0"/>
          </a:p>
          <a:p>
            <a:pPr algn="r">
              <a:buNone/>
            </a:pPr>
            <a:r>
              <a:rPr lang="cs-CZ" sz="1500" dirty="0"/>
              <a:t>		</a:t>
            </a:r>
            <a:r>
              <a:rPr lang="cs-CZ" sz="1500" dirty="0" err="1"/>
              <a:t>Vnitř</a:t>
            </a:r>
            <a:r>
              <a:rPr lang="cs-CZ" sz="1500" dirty="0"/>
              <a:t>. povrch. teplota v návrhových </a:t>
            </a:r>
          </a:p>
          <a:p>
            <a:pPr algn="r">
              <a:buNone/>
            </a:pPr>
            <a:r>
              <a:rPr lang="cs-CZ" sz="1500" dirty="0"/>
              <a:t>podmínkách </a:t>
            </a:r>
            <a:r>
              <a:rPr lang="cs-CZ" sz="1500" dirty="0" err="1"/>
              <a:t>Tsi,p</a:t>
            </a:r>
            <a:r>
              <a:rPr lang="cs-CZ" sz="1500" dirty="0"/>
              <a:t>:  </a:t>
            </a:r>
            <a:r>
              <a:rPr lang="cs-CZ" sz="1500" dirty="0" smtClean="0"/>
              <a:t>19.65 </a:t>
            </a:r>
            <a:r>
              <a:rPr lang="cs-CZ" sz="1500" dirty="0"/>
              <a:t>C</a:t>
            </a:r>
          </a:p>
          <a:p>
            <a:pPr>
              <a:buNone/>
            </a:pPr>
            <a:endParaRPr lang="cs-CZ" sz="1500" dirty="0"/>
          </a:p>
          <a:p>
            <a:pPr algn="r">
              <a:buNone/>
            </a:pPr>
            <a:r>
              <a:rPr lang="cs-CZ" sz="1500" dirty="0"/>
              <a:t>Teplotní faktor v návrhových </a:t>
            </a:r>
          </a:p>
          <a:p>
            <a:pPr algn="r">
              <a:buNone/>
            </a:pPr>
            <a:r>
              <a:rPr lang="cs-CZ" sz="1500" dirty="0"/>
              <a:t>podmínkách </a:t>
            </a:r>
            <a:r>
              <a:rPr lang="cs-CZ" sz="1500" dirty="0" err="1"/>
              <a:t>f,Rsi,p</a:t>
            </a:r>
            <a:r>
              <a:rPr lang="cs-CZ" sz="1500" dirty="0"/>
              <a:t> : </a:t>
            </a:r>
            <a:r>
              <a:rPr lang="cs-CZ" sz="1500" dirty="0" smtClean="0"/>
              <a:t>0.960</a:t>
            </a:r>
            <a:endParaRPr lang="cs-CZ" sz="1500" dirty="0"/>
          </a:p>
          <a:p>
            <a:pPr>
              <a:buNone/>
            </a:pPr>
            <a:endParaRPr lang="cs-CZ" sz="1500" dirty="0"/>
          </a:p>
          <a:p>
            <a:pPr algn="r">
              <a:buNone/>
            </a:pPr>
            <a:r>
              <a:rPr lang="cs-CZ" sz="1500" dirty="0" smtClean="0"/>
              <a:t>Nejnižší povrchová </a:t>
            </a:r>
            <a:r>
              <a:rPr lang="cs-CZ" sz="1500" dirty="0"/>
              <a:t>teplota </a:t>
            </a:r>
          </a:p>
          <a:p>
            <a:pPr algn="r">
              <a:buNone/>
            </a:pPr>
            <a:r>
              <a:rPr lang="cs-CZ" sz="1500" dirty="0"/>
              <a:t>konstrukce </a:t>
            </a:r>
            <a:r>
              <a:rPr lang="cs-CZ" sz="1500" dirty="0" err="1"/>
              <a:t>Tsi,m</a:t>
            </a:r>
            <a:r>
              <a:rPr lang="cs-CZ" sz="1500" dirty="0"/>
              <a:t> = </a:t>
            </a:r>
            <a:r>
              <a:rPr lang="cs-CZ" sz="1500" dirty="0" smtClean="0"/>
              <a:t>11,3°C</a:t>
            </a:r>
            <a:endParaRPr lang="cs-CZ" sz="1500" dirty="0"/>
          </a:p>
          <a:p>
            <a:pPr algn="r">
              <a:buNone/>
            </a:pPr>
            <a:endParaRPr lang="cs-CZ" sz="1500" dirty="0"/>
          </a:p>
          <a:p>
            <a:pPr algn="r">
              <a:buNone/>
            </a:pPr>
            <a:r>
              <a:rPr lang="cs-CZ" sz="1500" dirty="0" err="1"/>
              <a:t>Tepl</a:t>
            </a:r>
            <a:r>
              <a:rPr lang="cs-CZ" sz="1500" dirty="0"/>
              <a:t>. faktor u nejnižší povrchové </a:t>
            </a:r>
          </a:p>
          <a:p>
            <a:pPr algn="r">
              <a:buNone/>
            </a:pPr>
            <a:r>
              <a:rPr lang="cs-CZ" sz="1500" dirty="0"/>
              <a:t>teploty </a:t>
            </a:r>
            <a:r>
              <a:rPr lang="cs-CZ" sz="1500" dirty="0" err="1"/>
              <a:t>f,Rsi,m</a:t>
            </a:r>
            <a:r>
              <a:rPr lang="cs-CZ" sz="1500" dirty="0"/>
              <a:t> = </a:t>
            </a:r>
            <a:r>
              <a:rPr lang="cs-CZ" sz="1500" dirty="0" smtClean="0"/>
              <a:t>0,444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5402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87" y="592247"/>
            <a:ext cx="9342787" cy="54999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20" y="17060"/>
            <a:ext cx="7772400" cy="856136"/>
          </a:xfrm>
        </p:spPr>
        <p:txBody>
          <a:bodyPr>
            <a:normAutofit/>
          </a:bodyPr>
          <a:lstStyle/>
          <a:p>
            <a:r>
              <a:rPr lang="cs-CZ" sz="2800" dirty="0"/>
              <a:t>Rekonstrukce střechy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344" y="629912"/>
            <a:ext cx="2994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26 </a:t>
            </a:r>
            <a:r>
              <a:rPr lang="cs-CZ" sz="1200" dirty="0" smtClean="0"/>
              <a:t>Příčný řez objektu – nový návrh 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536020" y="6092151"/>
            <a:ext cx="763638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dirty="0">
                <a:ea typeface="Calibri" panose="020F0502020204030204" pitchFamily="34" charset="0"/>
              </a:rPr>
              <a:t>n</a:t>
            </a:r>
            <a:r>
              <a:rPr lang="cs-CZ" dirty="0" smtClean="0">
                <a:ea typeface="Calibri" panose="020F0502020204030204" pitchFamily="34" charset="0"/>
              </a:rPr>
              <a:t>ový návrh šikmé střechy splňuje požadavky investora a základní požadavky, jenž jsou na střešní konstrukce kladeny</a:t>
            </a:r>
          </a:p>
          <a:p>
            <a:pPr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cs-CZ" dirty="0"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172400" y="5643156"/>
            <a:ext cx="8194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0098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19200" y="3140968"/>
            <a:ext cx="7194550" cy="1296144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600" dirty="0" smtClean="0"/>
              <a:t>Dotazy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3888432"/>
          </a:xfrm>
        </p:spPr>
        <p:txBody>
          <a:bodyPr>
            <a:noAutofit/>
          </a:bodyPr>
          <a:lstStyle/>
          <a:p>
            <a:r>
              <a:rPr lang="cs-CZ" sz="3800" dirty="0"/>
              <a:t>V DP pracujete s pojmem Pyramida investora, která je individuálně sestavena každým investorem zvlášť. Jakým způsobem by bylo možné tuto pyramidu sestavit objektivně</a:t>
            </a:r>
            <a:r>
              <a:rPr lang="cs-CZ" sz="3800" dirty="0" smtClean="0"/>
              <a:t>?</a:t>
            </a:r>
            <a:endParaRPr lang="cs-CZ" sz="3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3789040"/>
            <a:ext cx="8640960" cy="23679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cs-CZ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 smtClean="0"/>
              <a:t>Sestavit objektivně </a:t>
            </a:r>
            <a:r>
              <a:rPr lang="cs-CZ" sz="1800" dirty="0" smtClean="0"/>
              <a:t>pyramidu investora lze na základě dotazníků sestavených přímo pro tento účel a byli by osloveni ti lidé, kteří již stály před volbou střešní krytiny a ví co tento proces obnáší.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792" y="0"/>
            <a:ext cx="7772400" cy="936104"/>
          </a:xfrm>
        </p:spPr>
        <p:txBody>
          <a:bodyPr>
            <a:normAutofit/>
          </a:bodyPr>
          <a:lstStyle/>
          <a:p>
            <a:r>
              <a:rPr lang="cs-CZ" sz="3800" dirty="0" smtClean="0"/>
              <a:t>OBSAH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844" y="862964"/>
            <a:ext cx="7776864" cy="6165304"/>
          </a:xfrm>
        </p:spPr>
        <p:txBody>
          <a:bodyPr>
            <a:normAutofit fontScale="85000" lnSpcReduction="20000"/>
          </a:bodyPr>
          <a:lstStyle/>
          <a:p>
            <a:endParaRPr lang="cs-CZ" sz="1800" dirty="0" smtClean="0"/>
          </a:p>
          <a:p>
            <a:r>
              <a:rPr lang="cs-CZ" sz="1900" dirty="0" smtClean="0"/>
              <a:t>Cíl diplomové práce</a:t>
            </a:r>
          </a:p>
          <a:p>
            <a:r>
              <a:rPr lang="cs-CZ" sz="1900" dirty="0" smtClean="0"/>
              <a:t>Historie </a:t>
            </a:r>
            <a:r>
              <a:rPr lang="cs-CZ" sz="1900" dirty="0"/>
              <a:t>betonové střešní krytiny </a:t>
            </a:r>
            <a:r>
              <a:rPr lang="cs-CZ" sz="1900" dirty="0" smtClean="0"/>
              <a:t>– úvod</a:t>
            </a:r>
          </a:p>
          <a:p>
            <a:r>
              <a:rPr lang="cs-CZ" sz="1900" dirty="0" smtClean="0"/>
              <a:t>Historie </a:t>
            </a:r>
            <a:r>
              <a:rPr lang="cs-CZ" sz="1900" dirty="0"/>
              <a:t>Betonové krytiny - výroba a </a:t>
            </a:r>
            <a:r>
              <a:rPr lang="cs-CZ" sz="1900" dirty="0" smtClean="0"/>
              <a:t>aplikace</a:t>
            </a:r>
          </a:p>
          <a:p>
            <a:r>
              <a:rPr lang="cs-CZ" sz="1900" dirty="0"/>
              <a:t>Objekty s Betonovou krytinou starší více jak 100 </a:t>
            </a:r>
            <a:r>
              <a:rPr lang="cs-CZ" sz="1900" dirty="0" smtClean="0"/>
              <a:t>let</a:t>
            </a:r>
          </a:p>
          <a:p>
            <a:r>
              <a:rPr lang="cs-CZ" sz="1900" dirty="0"/>
              <a:t>Betonová střešní krytina dnes </a:t>
            </a:r>
            <a:endParaRPr lang="cs-CZ" sz="1900" dirty="0" smtClean="0"/>
          </a:p>
          <a:p>
            <a:r>
              <a:rPr lang="cs-CZ" sz="1900" dirty="0" smtClean="0"/>
              <a:t>Betonová </a:t>
            </a:r>
            <a:r>
              <a:rPr lang="cs-CZ" sz="1900" dirty="0"/>
              <a:t>střešní krytina dnes – výroba a </a:t>
            </a:r>
            <a:r>
              <a:rPr lang="cs-CZ" sz="1900" dirty="0" smtClean="0"/>
              <a:t>pokládka</a:t>
            </a:r>
          </a:p>
          <a:p>
            <a:endParaRPr lang="cs-CZ" sz="1900" dirty="0"/>
          </a:p>
          <a:p>
            <a:r>
              <a:rPr lang="cs-CZ" sz="1900" dirty="0"/>
              <a:t>Rozhodovací proces – seznámení se </a:t>
            </a:r>
            <a:r>
              <a:rPr lang="cs-CZ" sz="1900" dirty="0" smtClean="0"/>
              <a:t>zakázkou</a:t>
            </a:r>
          </a:p>
          <a:p>
            <a:r>
              <a:rPr lang="cs-CZ" sz="1900" dirty="0"/>
              <a:t>Rozhodovací proces při výběru krytiny pro šikmou střechu – </a:t>
            </a:r>
            <a:r>
              <a:rPr lang="cs-CZ" sz="1900" dirty="0" smtClean="0"/>
              <a:t>faktory</a:t>
            </a:r>
          </a:p>
          <a:p>
            <a:r>
              <a:rPr lang="cs-CZ" sz="1900" dirty="0"/>
              <a:t>Rozhodovací proces - </a:t>
            </a:r>
            <a:r>
              <a:rPr lang="cs-CZ" sz="1900" dirty="0" smtClean="0"/>
              <a:t>výběr krytiny</a:t>
            </a:r>
          </a:p>
          <a:p>
            <a:r>
              <a:rPr lang="cs-CZ" sz="1900" dirty="0"/>
              <a:t>Aplikace výběru krytiny na vybranou šikmou střechu – seznámení se </a:t>
            </a:r>
            <a:r>
              <a:rPr lang="cs-CZ" sz="1900" dirty="0" smtClean="0"/>
              <a:t>zakázkou</a:t>
            </a:r>
          </a:p>
          <a:p>
            <a:r>
              <a:rPr lang="cs-CZ" sz="1900" dirty="0"/>
              <a:t>Stavebně-technický </a:t>
            </a:r>
            <a:r>
              <a:rPr lang="cs-CZ" sz="1900" dirty="0" smtClean="0"/>
              <a:t>průzkum</a:t>
            </a:r>
          </a:p>
          <a:p>
            <a:r>
              <a:rPr lang="cs-CZ" sz="1900" dirty="0" smtClean="0"/>
              <a:t>Požadavky investora, zhodnocení STP</a:t>
            </a:r>
          </a:p>
          <a:p>
            <a:r>
              <a:rPr lang="cs-CZ" sz="1900" dirty="0"/>
              <a:t>Rozhodovací </a:t>
            </a:r>
            <a:r>
              <a:rPr lang="cs-CZ" sz="1900" dirty="0" smtClean="0"/>
              <a:t>proces</a:t>
            </a:r>
          </a:p>
          <a:p>
            <a:r>
              <a:rPr lang="cs-CZ" sz="1900" dirty="0"/>
              <a:t>Rekonstrukce střechy</a:t>
            </a:r>
            <a:endParaRPr lang="cs-CZ" sz="1900" dirty="0" smtClean="0"/>
          </a:p>
          <a:p>
            <a:endParaRPr lang="cs-CZ" sz="1900" dirty="0"/>
          </a:p>
          <a:p>
            <a:r>
              <a:rPr lang="cs-CZ" sz="1900" dirty="0" smtClean="0"/>
              <a:t>Doplňující dotazy</a:t>
            </a:r>
          </a:p>
          <a:p>
            <a:pPr marL="0" indent="0"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5832140" y="1283737"/>
            <a:ext cx="50405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5862428" y="2450255"/>
            <a:ext cx="443480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á složená závorka 5"/>
          <p:cNvSpPr/>
          <p:nvPr/>
        </p:nvSpPr>
        <p:spPr>
          <a:xfrm>
            <a:off x="7362829" y="3483830"/>
            <a:ext cx="504056" cy="9235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8300011" y="4590420"/>
            <a:ext cx="504056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335960" y="160312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35960" y="251761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7953338" y="3760950"/>
            <a:ext cx="432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804067" y="5053826"/>
            <a:ext cx="377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52128"/>
          </a:xfrm>
        </p:spPr>
        <p:txBody>
          <a:bodyPr/>
          <a:lstStyle/>
          <a:p>
            <a:r>
              <a:rPr lang="cs-CZ" dirty="0" smtClean="0"/>
              <a:t>CÍL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19200"/>
            <a:ext cx="8363272" cy="48020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1. Popsat historický vývoj krytiny z hlediska výroby a aplikace.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2. Porovnat přednosti a nedostatky této krytiny ze zvolených hledisek.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3. Vypracovat schéma rozhodovacího procesu při výběru krytiny pro šikmou střechu.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4. Provést praktickou aplikaci výběru krytiny na vybranou konkrétní střechu a zpracovat projektovou dokumentaci se zaměřením na řešení detailů.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011" y="-171400"/>
            <a:ext cx="8946232" cy="1008112"/>
          </a:xfrm>
        </p:spPr>
        <p:txBody>
          <a:bodyPr>
            <a:normAutofit/>
          </a:bodyPr>
          <a:lstStyle/>
          <a:p>
            <a:r>
              <a:rPr lang="cs-CZ" sz="3800" dirty="0" smtClean="0"/>
              <a:t>historie betonové střešní krytiny - úvod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011" y="692696"/>
            <a:ext cx="8831101" cy="22322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900" dirty="0"/>
              <a:t>p</a:t>
            </a:r>
            <a:r>
              <a:rPr lang="cs-CZ" sz="1900" dirty="0" smtClean="0"/>
              <a:t>růmyslová </a:t>
            </a:r>
            <a:r>
              <a:rPr lang="cs-CZ" sz="1900" dirty="0"/>
              <a:t>revoluce </a:t>
            </a:r>
            <a:r>
              <a:rPr lang="cs-CZ" sz="1900" dirty="0" smtClean="0"/>
              <a:t>– od </a:t>
            </a:r>
            <a:r>
              <a:rPr lang="cs-CZ" sz="1900" dirty="0"/>
              <a:t>18. do 19. století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/>
              <a:t>p</a:t>
            </a:r>
            <a:r>
              <a:rPr lang="cs-CZ" sz="1900" dirty="0" smtClean="0"/>
              <a:t>růlom – 1844 – </a:t>
            </a:r>
            <a:r>
              <a:rPr lang="cs-CZ" sz="1900" dirty="0" err="1" smtClean="0"/>
              <a:t>Adolph</a:t>
            </a:r>
            <a:r>
              <a:rPr lang="cs-CZ" sz="1900" dirty="0" smtClean="0"/>
              <a:t> </a:t>
            </a:r>
            <a:r>
              <a:rPr lang="cs-CZ" sz="1900" dirty="0" err="1" smtClean="0"/>
              <a:t>Kroher</a:t>
            </a:r>
            <a:r>
              <a:rPr lang="cs-CZ" sz="1900" dirty="0" smtClean="0"/>
              <a:t> ze </a:t>
            </a:r>
            <a:r>
              <a:rPr lang="cs-CZ" sz="1900" dirty="0" err="1" smtClean="0"/>
              <a:t>Staudachu</a:t>
            </a:r>
            <a:endParaRPr lang="cs-CZ" sz="19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/>
              <a:t>průmyslová výroba – 1895 v Anglii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/>
              <a:t>a</a:t>
            </a:r>
            <a:r>
              <a:rPr lang="cs-CZ" sz="1900" dirty="0" smtClean="0"/>
              <a:t>utomatizovaná výroba –1930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/>
              <a:t>80-90 léta 20. století – příchod zahraničních výrobců na český trh</a:t>
            </a:r>
          </a:p>
          <a:p>
            <a:pPr marL="0" indent="0">
              <a:buNone/>
            </a:pPr>
            <a:r>
              <a:rPr lang="cs-CZ" sz="1300" dirty="0" smtClean="0"/>
              <a:t>Obr. 1 </a:t>
            </a:r>
            <a:r>
              <a:rPr lang="cs-CZ" sz="1300" dirty="0"/>
              <a:t>V</a:t>
            </a:r>
            <a:r>
              <a:rPr lang="cs-CZ" sz="1300" dirty="0" smtClean="0"/>
              <a:t>ýroba kosočtvercové betonové tašky -  pracovní </a:t>
            </a:r>
            <a:r>
              <a:rPr lang="cs-CZ" sz="1300" dirty="0"/>
              <a:t>stůl </a:t>
            </a:r>
            <a:r>
              <a:rPr lang="cs-CZ" sz="1300" dirty="0" smtClean="0"/>
              <a:t>			          Obr. 2 Skladování tašek</a:t>
            </a:r>
            <a:endParaRPr lang="cs-CZ" sz="1300" dirty="0"/>
          </a:p>
          <a:p>
            <a:pPr marL="0" indent="0">
              <a:buNone/>
            </a:pPr>
            <a:endParaRPr lang="cs-CZ" sz="2200" dirty="0" smtClean="0"/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cs-CZ" sz="2200" dirty="0"/>
          </a:p>
        </p:txBody>
      </p:sp>
      <p:sp>
        <p:nvSpPr>
          <p:cNvPr id="5" name="Obdélník 4"/>
          <p:cNvSpPr/>
          <p:nvPr/>
        </p:nvSpPr>
        <p:spPr>
          <a:xfrm>
            <a:off x="155271" y="6381328"/>
            <a:ext cx="7788973" cy="23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Bucherplatte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, Chronik. Die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Idee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, Dachsteine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aus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Beton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herzustellen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ist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über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170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Jahre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alt [online]. [cit. 2016]. Dostupné z: http://www.bucherplatte.com/de/de/startseite/chronik</a:t>
            </a:r>
            <a:endParaRPr lang="cs-CZ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712"/>
            <a:ext cx="4242274" cy="345239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40" y="2813521"/>
            <a:ext cx="5471016" cy="355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npu.cz/uop/josefov/akce/2016/09-beton/p9080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" y="3078275"/>
            <a:ext cx="5496545" cy="39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22" y="-106981"/>
            <a:ext cx="8922196" cy="9281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Historie Betonové krytiny - výroba a aplikace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5532966" y="6068574"/>
            <a:ext cx="3143490" cy="5594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/>
              <a:t>Obr. 5 Tradiční výroba betonových tašek</a:t>
            </a:r>
            <a:endParaRPr lang="cs-CZ" sz="12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188640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10" y="855780"/>
            <a:ext cx="3187030" cy="252028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191209" y="3001349"/>
            <a:ext cx="2930466" cy="5311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Zdroj: Stavebnictví3000.cz, články. 163 let betonové tašky [online]. [cit. 2007-07-11]. Dostupné                                                  z: http://www.stavebnictvi3000.cz/clanky/163-let-betonove-tasky/</a:t>
            </a:r>
            <a:endParaRPr lang="cs-CZ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034066" y="3000069"/>
            <a:ext cx="3060552" cy="5170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Bucherplatte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, Chronik. Die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Idee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, Dachsteine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aus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Beton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herzustellen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ist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über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170 </a:t>
            </a:r>
            <a:r>
              <a:rPr lang="cs-CZ" sz="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Jahre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alt [online]. [cit. 2016]. Dostupné z: http://www.bucherplatte.com/de/de/startseite/chronik</a:t>
            </a:r>
            <a:endParaRPr lang="cs-CZ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561823" y="6281688"/>
            <a:ext cx="278345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Zdroj: Národní památkový ústav, </a:t>
            </a:r>
            <a:r>
              <a:rPr lang="pt-BR" sz="800" dirty="0">
                <a:latin typeface="Times New Roman" panose="02020603050405020304" pitchFamily="18" charset="0"/>
                <a:ea typeface="Calibri" panose="020F0502020204030204" pitchFamily="34" charset="0"/>
              </a:rPr>
              <a:t>O betonu v Šárovcově </a:t>
            </a:r>
            <a:r>
              <a:rPr lang="pt-BR" sz="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Lhotě</a:t>
            </a:r>
            <a:r>
              <a:rPr lang="cs-CZ" sz="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[online]. [cit. 2016]. Dostupné z</a:t>
            </a: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: https://www.npu.cz/cs/uop-josefov/sluzby/vzdelavani/2016-beton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259293" y="616888"/>
            <a:ext cx="608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</a:t>
            </a:r>
            <a:r>
              <a:rPr lang="cs-CZ" sz="1200" dirty="0"/>
              <a:t>3 </a:t>
            </a:r>
            <a:r>
              <a:rPr lang="cs-CZ" sz="1200" dirty="0" err="1" smtClean="0"/>
              <a:t>Kroherova</a:t>
            </a:r>
            <a:r>
              <a:rPr lang="cs-CZ" sz="1200" dirty="0" smtClean="0"/>
              <a:t> </a:t>
            </a:r>
            <a:r>
              <a:rPr lang="cs-CZ" sz="1200" dirty="0"/>
              <a:t>taška kosočtvercová </a:t>
            </a:r>
            <a:r>
              <a:rPr lang="cs-CZ" sz="1200" dirty="0" smtClean="0"/>
              <a:t> 	    </a:t>
            </a:r>
            <a:r>
              <a:rPr lang="cs-CZ" sz="1200" dirty="0"/>
              <a:t>Obr. 4 </a:t>
            </a:r>
            <a:r>
              <a:rPr lang="cs-CZ" sz="1200" dirty="0" err="1" smtClean="0"/>
              <a:t>Kroherova</a:t>
            </a:r>
            <a:r>
              <a:rPr lang="cs-CZ" sz="1200" dirty="0" smtClean="0"/>
              <a:t> </a:t>
            </a:r>
            <a:r>
              <a:rPr lang="cs-CZ" sz="1200" dirty="0"/>
              <a:t>taška tzv. esovka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20457" y="595679"/>
            <a:ext cx="3279750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Kosočtvercová taška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 smtClean="0"/>
              <a:t>pokrývání obytných domů (mimo mansardových)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 smtClean="0"/>
              <a:t>barva – šedá, černá, červená, hnědá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/>
              <a:t>1 m</a:t>
            </a:r>
            <a:r>
              <a:rPr lang="cs-CZ" sz="1700" baseline="30000" dirty="0"/>
              <a:t>2</a:t>
            </a:r>
            <a:r>
              <a:rPr lang="cs-CZ" sz="1700" dirty="0"/>
              <a:t> </a:t>
            </a:r>
            <a:r>
              <a:rPr lang="cs-CZ" sz="1700" dirty="0" smtClean="0"/>
              <a:t>= 15 ks </a:t>
            </a:r>
            <a:r>
              <a:rPr lang="cs-CZ" sz="1700" dirty="0" smtClean="0"/>
              <a:t>tašek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1700" dirty="0" smtClean="0">
                <a:ea typeface="Calibri" panose="020F0502020204030204" pitchFamily="34" charset="0"/>
              </a:rPr>
              <a:t>Esovka</a:t>
            </a:r>
            <a:endParaRPr lang="cs-CZ" sz="1700" dirty="0">
              <a:ea typeface="Calibri" panose="020F0502020204030204" pitchFamily="34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>
                <a:ea typeface="Calibri" panose="020F0502020204030204" pitchFamily="34" charset="0"/>
              </a:rPr>
              <a:t>velké střešní plochy - hospodářské a průmyslové plochy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>
                <a:ea typeface="Calibri" panose="020F0502020204030204" pitchFamily="34" charset="0"/>
              </a:rPr>
              <a:t>barva – šedá, černá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>
                <a:ea typeface="Calibri" panose="020F0502020204030204" pitchFamily="34" charset="0"/>
              </a:rPr>
              <a:t>v pravém a levém provedení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>
                <a:ea typeface="Calibri" panose="020F0502020204030204" pitchFamily="34" charset="0"/>
              </a:rPr>
              <a:t>52,5 kg na 1 m</a:t>
            </a:r>
            <a:r>
              <a:rPr lang="cs-CZ" sz="1700" baseline="30000" dirty="0">
                <a:ea typeface="Calibri" panose="020F0502020204030204" pitchFamily="34" charset="0"/>
              </a:rPr>
              <a:t>2 </a:t>
            </a:r>
            <a:r>
              <a:rPr lang="cs-CZ" sz="1700" dirty="0">
                <a:ea typeface="Calibri" panose="020F0502020204030204" pitchFamily="34" charset="0"/>
              </a:rPr>
              <a:t> vč. </a:t>
            </a:r>
            <a:r>
              <a:rPr lang="cs-CZ" sz="1700" dirty="0" smtClean="0">
                <a:ea typeface="Calibri" panose="020F0502020204030204" pitchFamily="34" charset="0"/>
              </a:rPr>
              <a:t>laťování</a:t>
            </a:r>
            <a:endParaRPr lang="cs-CZ" sz="1700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4716016" y="3509029"/>
            <a:ext cx="4427984" cy="24468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Výroba 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 smtClean="0"/>
              <a:t>směs = rychle tuhnoucí cement + písek šedé či černé barvy + barevné pigmenty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/>
              <a:t>n</a:t>
            </a:r>
            <a:r>
              <a:rPr lang="cs-CZ" sz="1700" dirty="0" smtClean="0"/>
              <a:t>ízká nasákavost x odolnost vůči mrazu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/>
              <a:t>v</a:t>
            </a:r>
            <a:r>
              <a:rPr lang="cs-CZ" sz="1700" dirty="0" smtClean="0"/>
              <a:t>ýroba v zimním období 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/>
              <a:t>s</a:t>
            </a:r>
            <a:r>
              <a:rPr lang="cs-CZ" sz="1700" dirty="0" smtClean="0"/>
              <a:t>měs = 1 betonová taška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/>
              <a:t>ú</a:t>
            </a:r>
            <a:r>
              <a:rPr lang="cs-CZ" sz="1700" dirty="0" smtClean="0"/>
              <a:t>prava povrchu – posyp minerálním barvivem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s-CZ" sz="1700" dirty="0"/>
              <a:t>h</a:t>
            </a:r>
            <a:r>
              <a:rPr lang="cs-CZ" sz="1700" dirty="0" smtClean="0"/>
              <a:t>řebenáče do cementové malty</a:t>
            </a:r>
          </a:p>
        </p:txBody>
      </p:sp>
      <p:pic>
        <p:nvPicPr>
          <p:cNvPr id="13" name="Zástupný symbol pro obsah 3"/>
          <p:cNvPicPr>
            <a:picLocks noGrp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40" y="893887"/>
            <a:ext cx="2797370" cy="218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3260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76" y="4010070"/>
            <a:ext cx="3533720" cy="266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1224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Objekty s Betonovou krytinou starší více jak 100 let</a:t>
            </a:r>
            <a:br>
              <a:rPr lang="cs-CZ" dirty="0" smtClean="0"/>
            </a:b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8316416" y="920092"/>
            <a:ext cx="2934072" cy="222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P32601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05064"/>
            <a:ext cx="4685847" cy="2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32602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005064"/>
            <a:ext cx="1661512" cy="267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Zástupný symbol pro obsah 12" descr="H:\DIP\foto historie\P3260191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9360"/>
            <a:ext cx="4104455" cy="268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C:\Users\Asus\AppData\Local\Microsoft\Windows\INetCache\Content.Word\P32601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8831"/>
            <a:ext cx="4590174" cy="26899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4527646" y="1208935"/>
            <a:ext cx="3489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a typeface="Calibri" panose="020F0502020204030204" pitchFamily="34" charset="0"/>
              </a:rPr>
              <a:t>Obr. 7 Dům </a:t>
            </a:r>
            <a:r>
              <a:rPr lang="cs-CZ" sz="1200" dirty="0">
                <a:ea typeface="Calibri" panose="020F0502020204030204" pitchFamily="34" charset="0"/>
              </a:rPr>
              <a:t>v </a:t>
            </a:r>
            <a:r>
              <a:rPr lang="cs-CZ" sz="1200" dirty="0" err="1">
                <a:ea typeface="Calibri" panose="020F0502020204030204" pitchFamily="34" charset="0"/>
              </a:rPr>
              <a:t>Kumburském</a:t>
            </a:r>
            <a:r>
              <a:rPr lang="cs-CZ" sz="1200" dirty="0">
                <a:ea typeface="Calibri" panose="020F0502020204030204" pitchFamily="34" charset="0"/>
              </a:rPr>
              <a:t> Újezdě – Nová Paka</a:t>
            </a:r>
            <a:endParaRPr lang="cs-CZ" sz="1200" dirty="0"/>
          </a:p>
        </p:txBody>
      </p:sp>
      <p:sp>
        <p:nvSpPr>
          <p:cNvPr id="11" name="Obdélník 10"/>
          <p:cNvSpPr/>
          <p:nvPr/>
        </p:nvSpPr>
        <p:spPr>
          <a:xfrm>
            <a:off x="467544" y="1208934"/>
            <a:ext cx="3489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a typeface="Calibri" panose="020F0502020204030204" pitchFamily="34" charset="0"/>
              </a:rPr>
              <a:t>Obr. 6 Dům </a:t>
            </a:r>
            <a:r>
              <a:rPr lang="cs-CZ" sz="1200" dirty="0">
                <a:ea typeface="Calibri" panose="020F0502020204030204" pitchFamily="34" charset="0"/>
              </a:rPr>
              <a:t>v </a:t>
            </a:r>
            <a:r>
              <a:rPr lang="cs-CZ" sz="1200" dirty="0" err="1">
                <a:ea typeface="Calibri" panose="020F0502020204030204" pitchFamily="34" charset="0"/>
              </a:rPr>
              <a:t>Kumburském</a:t>
            </a:r>
            <a:r>
              <a:rPr lang="cs-CZ" sz="1200" dirty="0">
                <a:ea typeface="Calibri" panose="020F0502020204030204" pitchFamily="34" charset="0"/>
              </a:rPr>
              <a:t> Újezdě – Nová Paka</a:t>
            </a:r>
            <a:endParaRPr lang="cs-CZ" sz="1200" dirty="0"/>
          </a:p>
        </p:txBody>
      </p:sp>
      <p:sp>
        <p:nvSpPr>
          <p:cNvPr id="12" name="Obdélník 11"/>
          <p:cNvSpPr/>
          <p:nvPr/>
        </p:nvSpPr>
        <p:spPr>
          <a:xfrm>
            <a:off x="5092769" y="4011531"/>
            <a:ext cx="2436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a typeface="Calibri" panose="020F0502020204030204" pitchFamily="34" charset="0"/>
              </a:rPr>
              <a:t>Obr. 9 Dům </a:t>
            </a:r>
            <a:r>
              <a:rPr lang="cs-CZ" sz="1200" dirty="0">
                <a:ea typeface="Calibri" panose="020F0502020204030204" pitchFamily="34" charset="0"/>
              </a:rPr>
              <a:t>v Hostinném - detail</a:t>
            </a:r>
            <a:endParaRPr lang="cs-CZ" sz="1200" dirty="0"/>
          </a:p>
        </p:txBody>
      </p:sp>
      <p:sp>
        <p:nvSpPr>
          <p:cNvPr id="15" name="Obdélník 14"/>
          <p:cNvSpPr/>
          <p:nvPr/>
        </p:nvSpPr>
        <p:spPr>
          <a:xfrm>
            <a:off x="1427338" y="4011531"/>
            <a:ext cx="2395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ea typeface="Calibri" panose="020F0502020204030204" pitchFamily="34" charset="0"/>
              </a:rPr>
              <a:t>Obr. 8 Dům </a:t>
            </a:r>
            <a:r>
              <a:rPr lang="cs-CZ" sz="1200" dirty="0">
                <a:ea typeface="Calibri" panose="020F0502020204030204" pitchFamily="34" charset="0"/>
              </a:rPr>
              <a:t>v Levínské Olešnici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718" y="116632"/>
            <a:ext cx="8229600" cy="756320"/>
          </a:xfrm>
        </p:spPr>
        <p:txBody>
          <a:bodyPr>
            <a:normAutofit/>
          </a:bodyPr>
          <a:lstStyle/>
          <a:p>
            <a:r>
              <a:rPr lang="cs-CZ" sz="3800" dirty="0" smtClean="0"/>
              <a:t>Betonová střešní krytina dnes </a:t>
            </a:r>
            <a:endParaRPr lang="cs-CZ" sz="3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9755" y="692696"/>
            <a:ext cx="9051855" cy="2664296"/>
          </a:xfrm>
        </p:spPr>
        <p:txBody>
          <a:bodyPr numCol="2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cs-CZ" sz="1700" dirty="0" smtClean="0"/>
              <a:t>Betonové tašky dnes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700" dirty="0" smtClean="0"/>
              <a:t>základní tvar – vlnovka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700" dirty="0" smtClean="0"/>
              <a:t>průměrná </a:t>
            </a:r>
            <a:r>
              <a:rPr lang="cs-CZ" sz="1700" dirty="0"/>
              <a:t>hmotnost betonových tašek </a:t>
            </a:r>
            <a:r>
              <a:rPr lang="cs-CZ" sz="1700" dirty="0" smtClean="0"/>
              <a:t>- cca </a:t>
            </a:r>
            <a:r>
              <a:rPr lang="cs-CZ" sz="1700" dirty="0"/>
              <a:t>43 kg/m</a:t>
            </a:r>
            <a:r>
              <a:rPr lang="cs-CZ" sz="1700" baseline="30000" dirty="0"/>
              <a:t>2</a:t>
            </a:r>
            <a:r>
              <a:rPr lang="cs-CZ" sz="1700" dirty="0" smtClean="0"/>
              <a:t>  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700" dirty="0"/>
              <a:t>p</a:t>
            </a:r>
            <a:r>
              <a:rPr lang="cs-CZ" sz="1700" dirty="0" smtClean="0"/>
              <a:t>ovrch. úprava tašky – pohledová strana – nános před začátkem tvrdnutí betonu – více vrstev </a:t>
            </a:r>
            <a:r>
              <a:rPr lang="cs-CZ" sz="1700" dirty="0" smtClean="0">
                <a:sym typeface="Wingdings" panose="05000000000000000000" pitchFamily="2" charset="2"/>
              </a:rPr>
              <a:t></a:t>
            </a:r>
            <a:r>
              <a:rPr lang="de-AT" sz="1700" dirty="0" smtClean="0">
                <a:sym typeface="Wingdings" panose="05000000000000000000" pitchFamily="2" charset="2"/>
              </a:rPr>
              <a:t> </a:t>
            </a:r>
            <a:r>
              <a:rPr lang="cs-CZ" sz="1700" dirty="0" smtClean="0">
                <a:sym typeface="Wingdings" panose="05000000000000000000" pitchFamily="2" charset="2"/>
              </a:rPr>
              <a:t>vyšší životnost</a:t>
            </a:r>
            <a:endParaRPr lang="cs-CZ" sz="1700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700" dirty="0" smtClean="0"/>
              <a:t>doplňkový </a:t>
            </a:r>
            <a:r>
              <a:rPr lang="cs-CZ" sz="1700" dirty="0"/>
              <a:t>sortiment </a:t>
            </a:r>
            <a:r>
              <a:rPr lang="cs-CZ" sz="1700" dirty="0" smtClean="0"/>
              <a:t>– zjednodušení detailů, doplňková hydroizolační vrstva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700" dirty="0" smtClean="0"/>
              <a:t>betonové tašky-10 ks/m</a:t>
            </a:r>
            <a:r>
              <a:rPr lang="cs-CZ" sz="1700" baseline="30000" dirty="0" smtClean="0"/>
              <a:t>2</a:t>
            </a:r>
            <a:r>
              <a:rPr lang="cs-CZ" sz="1700" dirty="0" smtClean="0"/>
              <a:t>, </a:t>
            </a:r>
            <a:r>
              <a:rPr lang="cs-CZ" sz="1700" dirty="0" err="1" smtClean="0"/>
              <a:t>Bramac</a:t>
            </a:r>
            <a:r>
              <a:rPr lang="cs-CZ" sz="1700" dirty="0" smtClean="0"/>
              <a:t> Max-7,5 ks/m</a:t>
            </a:r>
            <a:r>
              <a:rPr lang="cs-CZ" sz="1700" baseline="30000" dirty="0" smtClean="0"/>
              <a:t>2</a:t>
            </a:r>
            <a:r>
              <a:rPr lang="cs-CZ" sz="1700" dirty="0" smtClean="0"/>
              <a:t>, bobrovky-36 ks/m</a:t>
            </a:r>
            <a:r>
              <a:rPr lang="cs-CZ" sz="1700" baseline="30000" dirty="0" smtClean="0"/>
              <a:t>2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/>
              <a:t>Obr</a:t>
            </a:r>
            <a:r>
              <a:rPr lang="cs-CZ" sz="1200" dirty="0" smtClean="0"/>
              <a:t>. 10 Druhy tašek z hlediska drážek</a:t>
            </a: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700" dirty="0" smtClean="0"/>
              <a:t>Přednosti</a:t>
            </a:r>
            <a:endParaRPr lang="cs-CZ" sz="17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700" dirty="0"/>
              <a:t>pevnost, odolnost, mrazuvzdornost a životnost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700" dirty="0"/>
              <a:t>další – střešní systém, montáž, izolační schopnost, ekologický materiál, cena, dodatečné instalace, tvarově </a:t>
            </a:r>
            <a:r>
              <a:rPr lang="cs-CZ" sz="1700" dirty="0" smtClean="0"/>
              <a:t>stálá</a:t>
            </a:r>
          </a:p>
          <a:p>
            <a:pPr marL="274320" lvl="1" indent="0">
              <a:buNone/>
            </a:pPr>
            <a:r>
              <a:rPr lang="cs-CZ" sz="1700" dirty="0" smtClean="0"/>
              <a:t>Nedostatky</a:t>
            </a:r>
            <a:r>
              <a:rPr lang="cs-CZ" sz="1700" dirty="0"/>
              <a:t>		</a:t>
            </a:r>
            <a:endParaRPr lang="cs-CZ" sz="17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700" dirty="0" smtClean="0"/>
              <a:t>životnost </a:t>
            </a:r>
            <a:r>
              <a:rPr lang="cs-CZ" sz="1700" dirty="0"/>
              <a:t>povrchové </a:t>
            </a:r>
            <a:r>
              <a:rPr lang="cs-CZ" sz="1700" dirty="0" smtClean="0"/>
              <a:t>úpravy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700" dirty="0" smtClean="0"/>
              <a:t>hmotnost</a:t>
            </a:r>
            <a:r>
              <a:rPr lang="cs-CZ" sz="1700" dirty="0"/>
              <a:t>, netěsnost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800" dirty="0" smtClean="0"/>
          </a:p>
          <a:p>
            <a:pPr algn="just">
              <a:spcBef>
                <a:spcPts val="0"/>
              </a:spcBef>
              <a:buNone/>
            </a:pPr>
            <a:endParaRPr lang="cs-CZ" sz="1800" dirty="0" smtClean="0"/>
          </a:p>
          <a:p>
            <a:pPr algn="just">
              <a:spcBef>
                <a:spcPts val="0"/>
              </a:spcBef>
              <a:buNone/>
            </a:pPr>
            <a:r>
              <a:rPr lang="cs-CZ" sz="1800" dirty="0"/>
              <a:t>	</a:t>
            </a:r>
            <a:r>
              <a:rPr lang="cs-CZ" sz="1800" dirty="0" smtClean="0"/>
              <a:t>	</a:t>
            </a:r>
          </a:p>
        </p:txBody>
      </p:sp>
      <p:sp>
        <p:nvSpPr>
          <p:cNvPr id="8" name="Obdélník 7"/>
          <p:cNvSpPr/>
          <p:nvPr/>
        </p:nvSpPr>
        <p:spPr>
          <a:xfrm>
            <a:off x="21862" y="6641751"/>
            <a:ext cx="4572000" cy="2225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Zdroj: Cech klempířů, pokrývačů a tesařů ČR. Pravidla pro navrhování a provádění střech</a:t>
            </a: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[cit. 2014].  </a:t>
            </a:r>
            <a:endParaRPr lang="cs-CZ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087" y="3835206"/>
            <a:ext cx="2359122" cy="283415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38" y="3835206"/>
            <a:ext cx="2439118" cy="283415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779" y="3835206"/>
            <a:ext cx="2328213" cy="283415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689" y="3835205"/>
            <a:ext cx="2176922" cy="283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222" y="2939685"/>
            <a:ext cx="4214654" cy="38249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820472" cy="914400"/>
          </a:xfrm>
        </p:spPr>
        <p:txBody>
          <a:bodyPr>
            <a:normAutofit fontScale="90000"/>
          </a:bodyPr>
          <a:lstStyle/>
          <a:p>
            <a:r>
              <a:rPr lang="cs-CZ" dirty="0"/>
              <a:t>Betonová střešní krytina </a:t>
            </a:r>
            <a:r>
              <a:rPr lang="cs-CZ" dirty="0" smtClean="0"/>
              <a:t>dnes – výroba a pokládka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" y="3068960"/>
            <a:ext cx="4572000" cy="3429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6956" y="2755052"/>
            <a:ext cx="8817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Obr. </a:t>
            </a:r>
            <a:r>
              <a:rPr lang="cs-CZ" sz="1200" dirty="0" smtClean="0"/>
              <a:t>11 </a:t>
            </a:r>
            <a:r>
              <a:rPr lang="cs-CZ" sz="1200" dirty="0"/>
              <a:t>Výroba betonové střešní krytiny </a:t>
            </a:r>
            <a:r>
              <a:rPr lang="cs-CZ" sz="1200" dirty="0" smtClean="0"/>
              <a:t>dnes		Obr. 12 Sklon střechy</a:t>
            </a:r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216531" y="6473315"/>
            <a:ext cx="406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cs-CZ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Výroba betonové střešní krytiny </a:t>
            </a:r>
            <a:r>
              <a:rPr lang="cs-CZ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Terran</a:t>
            </a:r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Bóly</a:t>
            </a:r>
            <a:r>
              <a:rPr lang="cs-CZ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(Maďarsko) [online] . [cit. 2013] Dostupné z: https://www.youtube.com/watch?v=FaewR8izOAY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25924" y="1195105"/>
            <a:ext cx="9226596" cy="1679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V</a:t>
            </a:r>
            <a:r>
              <a:rPr lang="cs-CZ" sz="1800" dirty="0" smtClean="0"/>
              <a:t>ýroba </a:t>
            </a:r>
            <a:r>
              <a:rPr lang="cs-CZ" sz="1800" dirty="0" smtClean="0"/>
              <a:t>– z jemnozrnného </a:t>
            </a:r>
            <a:r>
              <a:rPr lang="cs-CZ" sz="1800" dirty="0"/>
              <a:t>písku s vysokým obsahem křemene, portlandského cementu, vody, pigmentů a přísad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válcování → nekonečný pás – základní </a:t>
            </a:r>
            <a:r>
              <a:rPr lang="cs-CZ" sz="1800" dirty="0" smtClean="0"/>
              <a:t>tvar tašky </a:t>
            </a:r>
            <a:r>
              <a:rPr lang="cs-CZ" sz="1800" dirty="0"/>
              <a:t>→ dělení na jednotlivé části → lisování → konečný tvar </a:t>
            </a:r>
            <a:r>
              <a:rPr lang="cs-CZ" sz="1800" dirty="0" smtClean="0"/>
              <a:t>tašky → </a:t>
            </a:r>
            <a:r>
              <a:rPr lang="cs-CZ" sz="1800" dirty="0" smtClean="0"/>
              <a:t>nástřik</a:t>
            </a:r>
          </a:p>
          <a:p>
            <a:pPr marL="0" indent="0">
              <a:buNone/>
            </a:pPr>
            <a:r>
              <a:rPr lang="cs-CZ" sz="1800" dirty="0" smtClean="0"/>
              <a:t>Pokládka </a:t>
            </a:r>
            <a:r>
              <a:rPr lang="cs-CZ" sz="1800" dirty="0" smtClean="0"/>
              <a:t>na sucho – doplňkový sortiment – </a:t>
            </a:r>
            <a:r>
              <a:rPr lang="cs-CZ" sz="1800" dirty="0" err="1" smtClean="0"/>
              <a:t>kovoplastické</a:t>
            </a:r>
            <a:r>
              <a:rPr lang="cs-CZ" sz="1800" dirty="0" smtClean="0"/>
              <a:t> těsnící prvky v místě detailů</a:t>
            </a:r>
            <a:endParaRPr lang="cs-CZ" sz="1800" dirty="0"/>
          </a:p>
        </p:txBody>
      </p:sp>
      <p:sp>
        <p:nvSpPr>
          <p:cNvPr id="13" name="Obdélník 12"/>
          <p:cNvSpPr/>
          <p:nvPr/>
        </p:nvSpPr>
        <p:spPr>
          <a:xfrm>
            <a:off x="4610126" y="6653316"/>
            <a:ext cx="4572000" cy="2225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800" dirty="0">
                <a:latin typeface="Times New Roman" panose="02020603050405020304" pitchFamily="18" charset="0"/>
                <a:ea typeface="Calibri" panose="020F0502020204030204" pitchFamily="34" charset="0"/>
              </a:rPr>
              <a:t>Zdroj: Cech klempířů, pokrývačů a tesařů ČR. Pravidla pro navrhování a provádění střech</a:t>
            </a: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</a:rPr>
              <a:t> [cit. 2014].  </a:t>
            </a:r>
            <a:endParaRPr lang="cs-CZ" sz="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8773"/>
            <a:ext cx="8424936" cy="825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Rozhodovací proces – seznámení se zakázkou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" y="1192488"/>
            <a:ext cx="4014215" cy="1516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17419" y="937024"/>
            <a:ext cx="7268645" cy="28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13 Zadání střechy			Obr. 14 Seznámení se zakázkou </a:t>
            </a:r>
            <a:endParaRPr lang="cs-CZ" sz="1200" dirty="0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43" y="1167569"/>
            <a:ext cx="5095957" cy="49977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7740352" y="6324773"/>
            <a:ext cx="8034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vlastní</a:t>
            </a:r>
            <a:endParaRPr lang="cs-CZ" sz="800" dirty="0"/>
          </a:p>
        </p:txBody>
      </p:sp>
      <p:sp>
        <p:nvSpPr>
          <p:cNvPr id="9" name="Šipka dolů 8"/>
          <p:cNvSpPr/>
          <p:nvPr/>
        </p:nvSpPr>
        <p:spPr>
          <a:xfrm>
            <a:off x="1331640" y="2964384"/>
            <a:ext cx="1296144" cy="1040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483768" y="4581128"/>
            <a:ext cx="115212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4511</TotalTime>
  <Words>1203</Words>
  <Application>Microsoft Office PowerPoint</Application>
  <PresentationFormat>Předvádění na obrazovce (4:3)</PresentationFormat>
  <Paragraphs>209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Calibri</vt:lpstr>
      <vt:lpstr>Rockwell</vt:lpstr>
      <vt:lpstr>Rockwell Condensed</vt:lpstr>
      <vt:lpstr>Times New Roman</vt:lpstr>
      <vt:lpstr>Wingdings</vt:lpstr>
      <vt:lpstr>Dřevo</vt:lpstr>
      <vt:lpstr>Betonová krytina na šikmé střeše z pohledu tradice a dneška</vt:lpstr>
      <vt:lpstr>OBSAH</vt:lpstr>
      <vt:lpstr>CÍL diplomové PRÁCE</vt:lpstr>
      <vt:lpstr>historie betonové střešní krytiny - úvod</vt:lpstr>
      <vt:lpstr>Historie Betonové krytiny - výroba a aplikace</vt:lpstr>
      <vt:lpstr>Objekty s Betonovou krytinou starší více jak 100 let </vt:lpstr>
      <vt:lpstr>Betonová střešní krytina dnes </vt:lpstr>
      <vt:lpstr>Betonová střešní krytina dnes – výroba a pokládka</vt:lpstr>
      <vt:lpstr>Rozhodovací proces – seznámení se zakázkou</vt:lpstr>
      <vt:lpstr>Rozhodovací proces při výběru krytiny pro šikmou střechu – faktory</vt:lpstr>
      <vt:lpstr>Rozhodovací proces - Výběr krytiny</vt:lpstr>
      <vt:lpstr>Aplikace výběru krytiny na vybranou šikmou střechu – seznámení se zakázkou</vt:lpstr>
      <vt:lpstr>Stavebně-technický průzkum</vt:lpstr>
      <vt:lpstr>Prezentace aplikace PowerPoint</vt:lpstr>
      <vt:lpstr>Rozhodovací proces</vt:lpstr>
      <vt:lpstr>Rekonstrukce střechy</vt:lpstr>
      <vt:lpstr>Rekonstrukce střechy</vt:lpstr>
      <vt:lpstr>Děkuji za pozornost</vt:lpstr>
      <vt:lpstr>V DP pracujete s pojmem Pyramida investora, která je individuálně sestavena každým investorem zvlášť. Jakým způsobem by bylo možné tuto pyramidu sestavit objektivně?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šikmých střech</dc:title>
  <dc:creator>Matýs</dc:creator>
  <cp:lastModifiedBy>Asus</cp:lastModifiedBy>
  <cp:revision>278</cp:revision>
  <dcterms:created xsi:type="dcterms:W3CDTF">2015-08-03T11:29:14Z</dcterms:created>
  <dcterms:modified xsi:type="dcterms:W3CDTF">2018-01-21T14:34:11Z</dcterms:modified>
</cp:coreProperties>
</file>