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2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4" r:id="rId26"/>
    <p:sldId id="285" r:id="rId27"/>
    <p:sldId id="286" r:id="rId28"/>
    <p:sldId id="280" r:id="rId29"/>
    <p:sldId id="281" r:id="rId30"/>
    <p:sldId id="283" r:id="rId31"/>
    <p:sldId id="296" r:id="rId32"/>
    <p:sldId id="287" r:id="rId33"/>
    <p:sldId id="289" r:id="rId34"/>
    <p:sldId id="290" r:id="rId35"/>
    <p:sldId id="294" r:id="rId36"/>
    <p:sldId id="292" r:id="rId37"/>
    <p:sldId id="293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0" autoAdjust="0"/>
    <p:restoredTop sz="94660"/>
  </p:normalViewPr>
  <p:slideViewPr>
    <p:cSldViewPr>
      <p:cViewPr>
        <p:scale>
          <a:sx n="105" d="100"/>
          <a:sy n="105" d="100"/>
        </p:scale>
        <p:origin x="-9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E40E7F3-2699-45C6-A7E6-01205705E894}" type="datetimeFigureOut">
              <a:rPr lang="cs-CZ" smtClean="0"/>
              <a:pPr/>
              <a:t>14.6.2017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0052C92-C55A-4896-8556-D3B9852F805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40E7F3-2699-45C6-A7E6-01205705E894}" type="datetimeFigureOut">
              <a:rPr lang="cs-CZ" smtClean="0"/>
              <a:pPr/>
              <a:t>14.6.2017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52C92-C55A-4896-8556-D3B9852F805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E40E7F3-2699-45C6-A7E6-01205705E894}" type="datetimeFigureOut">
              <a:rPr lang="cs-CZ" smtClean="0"/>
              <a:pPr/>
              <a:t>14.6.2017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052C92-C55A-4896-8556-D3B9852F805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40E7F3-2699-45C6-A7E6-01205705E894}" type="datetimeFigureOut">
              <a:rPr lang="cs-CZ" smtClean="0"/>
              <a:pPr/>
              <a:t>14.6.2017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52C92-C55A-4896-8556-D3B9852F805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E40E7F3-2699-45C6-A7E6-01205705E894}" type="datetimeFigureOut">
              <a:rPr lang="cs-CZ" smtClean="0"/>
              <a:pPr/>
              <a:t>14.6.2017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0052C92-C55A-4896-8556-D3B9852F805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40E7F3-2699-45C6-A7E6-01205705E894}" type="datetimeFigureOut">
              <a:rPr lang="cs-CZ" smtClean="0"/>
              <a:pPr/>
              <a:t>14.6.2017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52C92-C55A-4896-8556-D3B9852F805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40E7F3-2699-45C6-A7E6-01205705E894}" type="datetimeFigureOut">
              <a:rPr lang="cs-CZ" smtClean="0"/>
              <a:pPr/>
              <a:t>14.6.2017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52C92-C55A-4896-8556-D3B9852F805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40E7F3-2699-45C6-A7E6-01205705E894}" type="datetimeFigureOut">
              <a:rPr lang="cs-CZ" smtClean="0"/>
              <a:pPr/>
              <a:t>14.6.2017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52C92-C55A-4896-8556-D3B9852F805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E40E7F3-2699-45C6-A7E6-01205705E894}" type="datetimeFigureOut">
              <a:rPr lang="cs-CZ" smtClean="0"/>
              <a:pPr/>
              <a:t>14.6.2017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52C92-C55A-4896-8556-D3B9852F805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40E7F3-2699-45C6-A7E6-01205705E894}" type="datetimeFigureOut">
              <a:rPr lang="cs-CZ" smtClean="0"/>
              <a:pPr/>
              <a:t>14.6.2017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52C92-C55A-4896-8556-D3B9852F805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40E7F3-2699-45C6-A7E6-01205705E894}" type="datetimeFigureOut">
              <a:rPr lang="cs-CZ" smtClean="0"/>
              <a:pPr/>
              <a:t>14.6.2017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52C92-C55A-4896-8556-D3B9852F805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E40E7F3-2699-45C6-A7E6-01205705E894}" type="datetimeFigureOut">
              <a:rPr lang="cs-CZ" smtClean="0"/>
              <a:pPr/>
              <a:t>14.6.2017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0052C92-C55A-4896-8556-D3B9852F805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43808" y="1700808"/>
            <a:ext cx="6300192" cy="2148088"/>
          </a:xfrm>
        </p:spPr>
        <p:txBody>
          <a:bodyPr/>
          <a:lstStyle/>
          <a:p>
            <a:pPr algn="ctr"/>
            <a:r>
              <a:rPr lang="cs-CZ" sz="3500" dirty="0" smtClean="0"/>
              <a:t>Keramická krytina na šikmé střeše z pohledu tradice a dneška</a:t>
            </a:r>
            <a:endParaRPr lang="cs-CZ" sz="35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27784" y="0"/>
            <a:ext cx="6516216" cy="105273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cs-CZ" dirty="0" smtClean="0">
                <a:solidFill>
                  <a:schemeClr val="bg1"/>
                </a:solidFill>
              </a:rPr>
              <a:t>Vysoká škola technická a ekonomická v Českých Budějovicích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Ústav technicko-technologický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47664" cy="154175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699792" y="5085184"/>
            <a:ext cx="5256584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cs-CZ" dirty="0">
                <a:solidFill>
                  <a:schemeClr val="bg1"/>
                </a:solidFill>
              </a:rPr>
              <a:t>Vypracoval:	Bc. </a:t>
            </a:r>
            <a:r>
              <a:rPr lang="cs-CZ" dirty="0" smtClean="0">
                <a:solidFill>
                  <a:schemeClr val="bg1"/>
                </a:solidFill>
              </a:rPr>
              <a:t>Tomáš Kratochvíl</a:t>
            </a:r>
            <a:endParaRPr lang="cs-CZ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cs-CZ" dirty="0" smtClean="0">
                <a:solidFill>
                  <a:schemeClr val="bg1"/>
                </a:solidFill>
              </a:rPr>
              <a:t>Vedoucí práce: 	Ing. Jan Plachý, </a:t>
            </a:r>
            <a:r>
              <a:rPr lang="cs-CZ" dirty="0" err="1" smtClean="0">
                <a:solidFill>
                  <a:schemeClr val="bg1"/>
                </a:solidFill>
              </a:rPr>
              <a:t>Ph.D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cs-CZ" dirty="0">
                <a:solidFill>
                  <a:schemeClr val="bg1"/>
                </a:solidFill>
              </a:rPr>
              <a:t>Oponent </a:t>
            </a:r>
            <a:r>
              <a:rPr lang="cs-CZ" dirty="0" smtClean="0">
                <a:solidFill>
                  <a:schemeClr val="bg1"/>
                </a:solidFill>
              </a:rPr>
              <a:t>práce: 	prof. Ing. Věra </a:t>
            </a:r>
            <a:r>
              <a:rPr lang="cs-CZ" dirty="0" err="1" smtClean="0">
                <a:solidFill>
                  <a:schemeClr val="bg1"/>
                </a:solidFill>
              </a:rPr>
              <a:t>Voštová</a:t>
            </a:r>
            <a:r>
              <a:rPr lang="cs-CZ" dirty="0" smtClean="0">
                <a:solidFill>
                  <a:schemeClr val="bg1"/>
                </a:solidFill>
              </a:rPr>
              <a:t>, CSc.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563888" y="1484784"/>
            <a:ext cx="471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cs-CZ" dirty="0" smtClean="0">
                <a:solidFill>
                  <a:schemeClr val="bg1"/>
                </a:solidFill>
              </a:rPr>
              <a:t>Obhajoba diplomové práce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627784" y="6309320"/>
            <a:ext cx="6516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cs-CZ" dirty="0" smtClean="0">
                <a:solidFill>
                  <a:schemeClr val="bg1"/>
                </a:solidFill>
              </a:rPr>
              <a:t>České Budějovice, červen 2017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Historie a vývoj keramické střešní krytiny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Dvoudrážková ražená taška</a:t>
            </a:r>
            <a:endParaRPr lang="cs-CZ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6490900"/>
            <a:ext cx="98315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Zdroj: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Hamerlinder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) [online]. 2015--08-05, [citováno 2017-02-15]. Dostupné z</a:t>
            </a:r>
            <a:r>
              <a:rPr lang="cs-CZ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http://stavba.</a:t>
            </a:r>
            <a:r>
              <a:rPr lang="cs-CZ" sz="1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hyperinzerce.cz</a:t>
            </a:r>
            <a:r>
              <a:rPr lang="cs-CZ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cs-CZ" sz="1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palene</a:t>
            </a:r>
            <a:r>
              <a:rPr lang="cs-CZ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cs-CZ" sz="1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tasky</a:t>
            </a:r>
            <a:r>
              <a:rPr lang="cs-CZ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cs-CZ" sz="1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inzerat</a:t>
            </a:r>
            <a:r>
              <a:rPr lang="cs-CZ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/10905559-</a:t>
            </a:r>
            <a:r>
              <a:rPr lang="cs-CZ" sz="1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tasky</a:t>
            </a:r>
            <a:r>
              <a:rPr lang="cs-CZ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-srdcovky-</a:t>
            </a:r>
            <a:r>
              <a:rPr lang="cs-CZ" sz="1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nabidka</a:t>
            </a:r>
            <a:r>
              <a:rPr lang="cs-CZ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cs-CZ" sz="1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pardubice</a:t>
            </a:r>
            <a:r>
              <a:rPr lang="cs-CZ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//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7584" cy="824425"/>
          </a:xfrm>
          <a:prstGeom prst="rect">
            <a:avLst/>
          </a:prstGeom>
        </p:spPr>
      </p:pic>
      <p:pic>
        <p:nvPicPr>
          <p:cNvPr id="22533" name="Picture 5" descr="http://img2.hyperinzerce.cz/x-cz/inz/10905/10905559-tasky-srdcovky-2.jpg"/>
          <p:cNvPicPr>
            <a:picLocks noChangeAspect="1" noChangeArrowheads="1"/>
          </p:cNvPicPr>
          <p:nvPr/>
        </p:nvPicPr>
        <p:blipFill rotWithShape="1">
          <a:blip r:embed="rId3" cstate="print"/>
          <a:srcRect b="13465"/>
          <a:stretch/>
        </p:blipFill>
        <p:spPr bwMode="auto">
          <a:xfrm>
            <a:off x="1259632" y="2348880"/>
            <a:ext cx="5328592" cy="3457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Keramické krytiny současnosti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Rovné tašky – bobrovky</a:t>
            </a:r>
          </a:p>
          <a:p>
            <a:r>
              <a:rPr lang="cs-CZ" dirty="0" smtClean="0"/>
              <a:t>Korunové a šupinové krytí</a:t>
            </a:r>
            <a:endParaRPr lang="cs-CZ" dirty="0"/>
          </a:p>
        </p:txBody>
      </p:sp>
      <p:pic>
        <p:nvPicPr>
          <p:cNvPr id="4" name="Obrázek 7" descr="C:\Users\Tomas\Desktop\bobrovk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912"/>
            <a:ext cx="525658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Zdroj: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Tondach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) [online]. 2015-12-17, [citováno 2017-02-15]. Dostupné z: https://www.stavbadomu.net/rubriky/stavba/strecha-domu/jak-vybrat-dobreho-pokryvace_24210.html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7584" cy="824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239000" cy="51667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Keramické krytiny současnosti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908720"/>
            <a:ext cx="7239000" cy="4558288"/>
          </a:xfrm>
        </p:spPr>
        <p:txBody>
          <a:bodyPr/>
          <a:lstStyle/>
          <a:p>
            <a:r>
              <a:rPr lang="cs-CZ" dirty="0" smtClean="0"/>
              <a:t>Prejzová krytina ( hák, prejz )</a:t>
            </a:r>
          </a:p>
          <a:p>
            <a:r>
              <a:rPr lang="cs-CZ" dirty="0" smtClean="0"/>
              <a:t>Malý a velký prejz</a:t>
            </a:r>
            <a:endParaRPr lang="cs-CZ" dirty="0"/>
          </a:p>
        </p:txBody>
      </p:sp>
      <p:pic>
        <p:nvPicPr>
          <p:cNvPr id="4" name="Obrázek 11" descr="C:\Users\Tomas\Desktop\mičanky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3"/>
          <a:stretch/>
        </p:blipFill>
        <p:spPr bwMode="auto">
          <a:xfrm>
            <a:off x="1259632" y="2060848"/>
            <a:ext cx="5328592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Zdroj: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Tzb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info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) 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[online]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2017-01-08 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[citováno 2017-02-20].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Dostupné z:http://www.tzb-info.cz/3801-palena-krytina-historie-a-soucasnost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7584" cy="824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239000" cy="66068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Keramické krytiny současnosti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7239000" cy="4846320"/>
          </a:xfrm>
        </p:spPr>
        <p:txBody>
          <a:bodyPr/>
          <a:lstStyle/>
          <a:p>
            <a:r>
              <a:rPr lang="cs-CZ" dirty="0" smtClean="0"/>
              <a:t>Drážkové tašky- neposuvné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64149"/>
            <a:ext cx="540060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Zdroj: 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Tondach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) [online]. 2015-01-01, [citováno 2017-02-28]. Dostupné z: http://media.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tondach.cz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userfiles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file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pdf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/ke-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stazeni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technicke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info.pdf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7584" cy="824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0"/>
            <a:ext cx="7239000" cy="73269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Keramické krytiny současnosti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052736"/>
            <a:ext cx="7239000" cy="4846320"/>
          </a:xfrm>
        </p:spPr>
        <p:txBody>
          <a:bodyPr/>
          <a:lstStyle/>
          <a:p>
            <a:r>
              <a:rPr lang="cs-CZ" dirty="0" smtClean="0"/>
              <a:t>Tašky drážkové - posuvné</a:t>
            </a:r>
            <a:endParaRPr lang="cs-CZ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6490900"/>
            <a:ext cx="73276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Zdroj: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Volf) 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[online]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2006-04-04 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[citováno 2017-07-12].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Dostupné z: </a:t>
            </a:r>
            <a:r>
              <a:rPr lang="cs-CZ" sz="1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http://www.stavebnictvi3000.cz/clanky/posuvna-taska-stodo-12//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7584" cy="824425"/>
          </a:xfrm>
          <a:prstGeom prst="rect">
            <a:avLst/>
          </a:prstGeom>
        </p:spPr>
      </p:pic>
      <p:pic>
        <p:nvPicPr>
          <p:cNvPr id="1026" name="Picture 2" descr="C:\Users\Tomas\Desktop\2006-3-18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426082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5865"/>
            <a:ext cx="7239000" cy="732696"/>
          </a:xfrm>
        </p:spPr>
        <p:txBody>
          <a:bodyPr/>
          <a:lstStyle/>
          <a:p>
            <a:pPr algn="ctr"/>
            <a:r>
              <a:rPr lang="cs-CZ" dirty="0"/>
              <a:t>Dotazník ohledně krytin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7584" cy="824425"/>
          </a:xfrm>
          <a:prstGeom prst="rect">
            <a:avLst/>
          </a:prstGeom>
        </p:spPr>
      </p:pic>
      <p:pic>
        <p:nvPicPr>
          <p:cNvPr id="5" name="Picture 3" descr="C:\Users\Tomas\Desktop\dotaznik prezentace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26770"/>
          <a:stretch/>
        </p:blipFill>
        <p:spPr bwMode="auto">
          <a:xfrm rot="16200000">
            <a:off x="3217154" y="-1192818"/>
            <a:ext cx="1845599" cy="6768755"/>
          </a:xfrm>
          <a:prstGeom prst="rect">
            <a:avLst/>
          </a:prstGeom>
          <a:noFill/>
        </p:spPr>
      </p:pic>
      <p:pic>
        <p:nvPicPr>
          <p:cNvPr id="1026" name="Picture 2" descr="C:\Users\Tomas\Desktop\sfr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30404"/>
            <a:ext cx="4770582" cy="184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omas\Desktop\dsds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661248"/>
            <a:ext cx="4977579" cy="108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omas\Desktop\sdsdfsf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r="52621" b="78202"/>
          <a:stretch/>
        </p:blipFill>
        <p:spPr bwMode="auto">
          <a:xfrm>
            <a:off x="2752265" y="2996952"/>
            <a:ext cx="2649411" cy="62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43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239000" cy="87671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Dotazník ohledně krytin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7584" cy="824425"/>
          </a:xfrm>
          <a:prstGeom prst="rect">
            <a:avLst/>
          </a:prstGeom>
        </p:spPr>
      </p:pic>
      <p:pic>
        <p:nvPicPr>
          <p:cNvPr id="27650" name="Picture 2" descr="C:\Users\Tomas\Desktop\dotaznik prezentac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020"/>
          <a:stretch>
            <a:fillRect/>
          </a:stretch>
        </p:blipFill>
        <p:spPr bwMode="auto">
          <a:xfrm>
            <a:off x="539552" y="908720"/>
            <a:ext cx="7344816" cy="5570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0"/>
            <a:ext cx="7239000" cy="792088"/>
          </a:xfrm>
        </p:spPr>
        <p:txBody>
          <a:bodyPr/>
          <a:lstStyle/>
          <a:p>
            <a:pPr algn="ctr"/>
            <a:r>
              <a:rPr lang="cs-CZ" dirty="0" smtClean="0"/>
              <a:t>Dotazník ohledně krytin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7584" cy="824425"/>
          </a:xfrm>
          <a:prstGeom prst="rect">
            <a:avLst/>
          </a:prstGeom>
        </p:spPr>
      </p:pic>
      <p:pic>
        <p:nvPicPr>
          <p:cNvPr id="28674" name="Picture 2" descr="C:\Users\Tomas\Desktop\dotaznik prezentace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333097" y="810782"/>
            <a:ext cx="6117768" cy="5976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0"/>
            <a:ext cx="7239000" cy="764704"/>
          </a:xfrm>
        </p:spPr>
        <p:txBody>
          <a:bodyPr/>
          <a:lstStyle/>
          <a:p>
            <a:pPr algn="ctr"/>
            <a:r>
              <a:rPr lang="cs-CZ" dirty="0" smtClean="0"/>
              <a:t>Dotazník ohledně krytin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7584" cy="824425"/>
          </a:xfrm>
          <a:prstGeom prst="rect">
            <a:avLst/>
          </a:prstGeom>
        </p:spPr>
      </p:pic>
      <p:pic>
        <p:nvPicPr>
          <p:cNvPr id="29698" name="Picture 2" descr="C:\Users\Tomas\Desktop\dotaznik prezentace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353384" y="886977"/>
            <a:ext cx="6093296" cy="5848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239000" cy="588680"/>
          </a:xfrm>
        </p:spPr>
        <p:txBody>
          <a:bodyPr/>
          <a:lstStyle/>
          <a:p>
            <a:pPr algn="ctr"/>
            <a:r>
              <a:rPr lang="cs-CZ" dirty="0" smtClean="0"/>
              <a:t>Dotazník ohledně krytin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7584" cy="824425"/>
          </a:xfrm>
          <a:prstGeom prst="rect">
            <a:avLst/>
          </a:prstGeom>
        </p:spPr>
      </p:pic>
      <p:pic>
        <p:nvPicPr>
          <p:cNvPr id="30722" name="Picture 2" descr="C:\Users\Tomas\Desktop\dotaznik prezentace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233333" y="935018"/>
            <a:ext cx="6101269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OBSAH 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Cíl práce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Historie a vývoj keramické střešní krytiny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Keramické krytiny současnosti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Dotazník ohledně krytin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Rozhodovací proces pro výběr krytiny na šikmou střechu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Rozhodovací proces pro výběr konkrétní keramické krytiny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Praktická aplikace vybrané krytiny na objekt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Závěr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Doplňující otázky </a:t>
            </a:r>
          </a:p>
          <a:p>
            <a:pPr>
              <a:buFont typeface="Wingdings" pitchFamily="2" charset="2"/>
              <a:buChar char="q"/>
            </a:pPr>
            <a:endParaRPr lang="cs-CZ" dirty="0" smtClean="0"/>
          </a:p>
          <a:p>
            <a:pPr>
              <a:buFont typeface="Wingdings" pitchFamily="2" charset="2"/>
              <a:buChar char="q"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7584" cy="824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0"/>
            <a:ext cx="7239000" cy="692696"/>
          </a:xfrm>
        </p:spPr>
        <p:txBody>
          <a:bodyPr/>
          <a:lstStyle/>
          <a:p>
            <a:pPr algn="ctr"/>
            <a:r>
              <a:rPr lang="cs-CZ" dirty="0" smtClean="0"/>
              <a:t>Dotazník ohledně krytin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7584" cy="824425"/>
          </a:xfrm>
          <a:prstGeom prst="rect">
            <a:avLst/>
          </a:prstGeom>
        </p:spPr>
      </p:pic>
      <p:pic>
        <p:nvPicPr>
          <p:cNvPr id="31746" name="Picture 2" descr="C:\Users\Tomas\Desktop\dotaznik prezentac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284516" y="739818"/>
            <a:ext cx="6094429" cy="6000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0"/>
            <a:ext cx="7239000" cy="732696"/>
          </a:xfrm>
        </p:spPr>
        <p:txBody>
          <a:bodyPr/>
          <a:lstStyle/>
          <a:p>
            <a:pPr algn="ctr"/>
            <a:r>
              <a:rPr lang="cs-CZ" dirty="0" smtClean="0"/>
              <a:t>Dotazník ohledně krytin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7584" cy="824425"/>
          </a:xfrm>
          <a:prstGeom prst="rect">
            <a:avLst/>
          </a:prstGeom>
        </p:spPr>
      </p:pic>
      <p:pic>
        <p:nvPicPr>
          <p:cNvPr id="32770" name="Picture 2" descr="C:\Users\Tomas\Desktop\dotaznik prezentac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494635" y="601707"/>
            <a:ext cx="5760641" cy="6374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0"/>
            <a:ext cx="7239000" cy="732696"/>
          </a:xfrm>
        </p:spPr>
        <p:txBody>
          <a:bodyPr/>
          <a:lstStyle/>
          <a:p>
            <a:pPr algn="ctr"/>
            <a:r>
              <a:rPr lang="cs-CZ" dirty="0" smtClean="0"/>
              <a:t>Dotazník ohledně krytin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7584" cy="824425"/>
          </a:xfrm>
          <a:prstGeom prst="rect">
            <a:avLst/>
          </a:prstGeom>
        </p:spPr>
      </p:pic>
      <p:pic>
        <p:nvPicPr>
          <p:cNvPr id="33794" name="Picture 2" descr="C:\Users\Tomas\Desktop\dotaznik prezentac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678930" y="-911546"/>
            <a:ext cx="3096344" cy="7024907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4797152"/>
            <a:ext cx="7156648" cy="1658584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2051" name="Picture 3" descr="C:\Users\Tomas\Desktop\sdsdfsf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25799"/>
            <a:ext cx="7190953" cy="233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0"/>
            <a:ext cx="7416824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Rozhodovací proces pro výběr krytiny na šikmou střechu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7584" cy="824425"/>
          </a:xfrm>
          <a:prstGeom prst="rect">
            <a:avLst/>
          </a:prstGeom>
        </p:spPr>
      </p:pic>
      <p:pic>
        <p:nvPicPr>
          <p:cNvPr id="37890" name="Picture 2" descr="C:\Users\Tomas\Desktop\dotaznik prezentac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8734"/>
            <a:ext cx="9144000" cy="5439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0"/>
            <a:ext cx="7239000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Rozhodovací proces pro výběr konkrétní keramické krytiny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7584" cy="824425"/>
          </a:xfrm>
          <a:prstGeom prst="rect">
            <a:avLst/>
          </a:prstGeom>
        </p:spPr>
      </p:pic>
      <p:pic>
        <p:nvPicPr>
          <p:cNvPr id="36865" name="Picture 1" descr="C:\Users\Tomas\Desktop\dotaznik prezentace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444" y="1176809"/>
            <a:ext cx="9026562" cy="5681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621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Praktická aplikace vybrané krytiny na objekt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7584" cy="824425"/>
          </a:xfrm>
          <a:prstGeom prst="rect">
            <a:avLst/>
          </a:prstGeom>
        </p:spPr>
      </p:pic>
      <p:pic>
        <p:nvPicPr>
          <p:cNvPr id="5" name="obrázek 1" descr="C:\Users\Tomas\Desktop\P20900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3960439" cy="309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2" descr="C:\Users\Tomas\Desktop\16650683_10208331641436188_739680965_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391677"/>
            <a:ext cx="4486275" cy="3386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24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9383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Praktická aplikace vybrané krytiny na objekt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7584" cy="824425"/>
          </a:xfrm>
          <a:prstGeom prst="rect">
            <a:avLst/>
          </a:prstGeom>
        </p:spPr>
      </p:pic>
      <p:pic>
        <p:nvPicPr>
          <p:cNvPr id="5" name="obrázek 6" descr="C:\Users\Tomas\Desktop\P1280024.JPG"/>
          <p:cNvPicPr/>
          <p:nvPr/>
        </p:nvPicPr>
        <p:blipFill>
          <a:blip r:embed="rId3" cstate="print"/>
          <a:srcRect r="13962" b="22790"/>
          <a:stretch>
            <a:fillRect/>
          </a:stretch>
        </p:blipFill>
        <p:spPr bwMode="auto">
          <a:xfrm>
            <a:off x="0" y="1196752"/>
            <a:ext cx="4211960" cy="309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9" descr="C:\Users\Tomas\Desktop\P2090027.JPG"/>
          <p:cNvPicPr>
            <a:picLocks noGrp="1"/>
          </p:cNvPicPr>
          <p:nvPr>
            <p:ph idx="1"/>
          </p:nvPr>
        </p:nvPicPr>
        <p:blipFill>
          <a:blip r:embed="rId4" cstate="print"/>
          <a:srcRect l="14699" t="7930" b="5947"/>
          <a:stretch>
            <a:fillRect/>
          </a:stretch>
        </p:blipFill>
        <p:spPr bwMode="auto">
          <a:xfrm>
            <a:off x="3779912" y="3379036"/>
            <a:ext cx="4409896" cy="343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682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Praktická aplikace vybrané krytiny na objekt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7584" cy="824425"/>
          </a:xfrm>
          <a:prstGeom prst="rect">
            <a:avLst/>
          </a:prstGeom>
        </p:spPr>
      </p:pic>
      <p:pic>
        <p:nvPicPr>
          <p:cNvPr id="5" name="obrázek 12" descr="C:\Users\Tomas\Desktop\P20900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412776"/>
            <a:ext cx="417646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11" descr="C:\Users\Tomas\Desktop\P2090018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428999"/>
            <a:ext cx="4462799" cy="3453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905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Praktická aplikace vybrané krytiny na objekt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7584" cy="824425"/>
          </a:xfrm>
          <a:prstGeom prst="rect">
            <a:avLst/>
          </a:prstGeom>
        </p:spPr>
      </p:pic>
      <p:pic>
        <p:nvPicPr>
          <p:cNvPr id="1026" name="Picture 2" descr="C:\Users\Tomas\Desktop\poh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8087717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Praktická aplikace vybrané krytiny na objekt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7584" cy="824425"/>
          </a:xfrm>
          <a:prstGeom prst="rect">
            <a:avLst/>
          </a:prstGeom>
        </p:spPr>
      </p:pic>
      <p:pic>
        <p:nvPicPr>
          <p:cNvPr id="2050" name="Picture 2" descr="C:\Users\Tomas\Desktop\pohled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0" y="1124744"/>
            <a:ext cx="8008664" cy="570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Cílem práce je popsat historický vývoj krytiny z hlediska výroby a aplikace. Porovnat přednosti a nedostatky této krytiny ze zvolených hledisek. Vypracovat schéma rozhodovacího procesu při výběru krytiny pro šikmou střechu. Provést praktickou aplikaci výběru krytiny na vybranou konkrétní střechu a zpracovat projektovou dokumentaci se zaměřením na řešení detailů.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7584" cy="824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Praktická aplikace vybrané krytiny na objekt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C:\Users\Tomas\Desktop\puory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18" y="1120298"/>
            <a:ext cx="8058572" cy="576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7584" cy="8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2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-12676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Praktická aplikace vybrané krytiny na objekt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5" name="Picture 3" descr="C:\Users\Tomas\Desktop\wef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47" y="1124744"/>
            <a:ext cx="8111387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7584" cy="8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1479" y="148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Praktická aplikace vybrané krytiny na objekt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7584" cy="824425"/>
          </a:xfrm>
          <a:prstGeom prst="rect">
            <a:avLst/>
          </a:prstGeom>
        </p:spPr>
      </p:pic>
      <p:pic>
        <p:nvPicPr>
          <p:cNvPr id="5" name="Picture 2" descr="C:\Users\Tomas\Desktop\dd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2784"/>
            <a:ext cx="8090785" cy="567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37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Praktická aplikace vybrané krytiny na objekt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7584" cy="824425"/>
          </a:xfrm>
          <a:prstGeom prst="rect">
            <a:avLst/>
          </a:prstGeom>
        </p:spPr>
      </p:pic>
      <p:pic>
        <p:nvPicPr>
          <p:cNvPr id="5122" name="Picture 2" descr="C:\Users\Tomas\Desktop\w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8100392" cy="574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64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8621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Praktická aplikace vybrané krytiny na objekt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7584" cy="824425"/>
          </a:xfrm>
          <a:prstGeom prst="rect">
            <a:avLst/>
          </a:prstGeom>
        </p:spPr>
      </p:pic>
      <p:pic>
        <p:nvPicPr>
          <p:cNvPr id="7170" name="Picture 2" descr="C:\Users\Tomas\Desktop\fd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7956376" cy="565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25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Závěrečné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 práce byl splněn.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Na výzkumné otázky bylo zodpovězeno.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7584" cy="824425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3933056"/>
            <a:ext cx="81724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sz="5000" dirty="0" smtClean="0"/>
              <a:t>Děkuji za pozornost</a:t>
            </a:r>
            <a:endParaRPr lang="cs-CZ" sz="5000" dirty="0"/>
          </a:p>
        </p:txBody>
      </p:sp>
    </p:spTree>
    <p:extLst>
      <p:ext uri="{BB962C8B-B14F-4D97-AF65-F5344CB8AC3E}">
        <p14:creationId xmlns:p14="http://schemas.microsoft.com/office/powerpoint/2010/main" val="27972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-9089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Doplňující otázky od vedoucího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7848872" cy="554461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s-CZ" sz="2300" b="1" dirty="0"/>
              <a:t>Proč nebyla </a:t>
            </a:r>
            <a:r>
              <a:rPr lang="cs-CZ" sz="2300" b="1" dirty="0" err="1"/>
              <a:t>tl</a:t>
            </a:r>
            <a:r>
              <a:rPr lang="cs-CZ" sz="2300" b="1" dirty="0"/>
              <a:t>. tepelné izolace při rekonstrukci navržena na doporučenou hodnotu 0,16 W/m2K ?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 smtClean="0"/>
              <a:t>Investorovi </a:t>
            </a:r>
            <a:r>
              <a:rPr lang="cs-CZ" dirty="0"/>
              <a:t>nepřipadalo důležité docílit doporučené hodnoty.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 smtClean="0"/>
              <a:t>Navržená </a:t>
            </a:r>
            <a:r>
              <a:rPr lang="cs-CZ" dirty="0"/>
              <a:t>skladba mimo krokev dosahuje hodnoty prostupu tepla 0,18 W/m2K </a:t>
            </a:r>
            <a:r>
              <a:rPr lang="cs-CZ" dirty="0" smtClean="0"/>
              <a:t>a v </a:t>
            </a:r>
            <a:r>
              <a:rPr lang="cs-CZ" dirty="0"/>
              <a:t>nehomogenní zóně 0,22 W/m2K, což splňuje dnešní požadavky.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sz="2300" b="1" dirty="0"/>
              <a:t>Můžete prosím blíže vysvětlit důvody ke změnám objemu výroby keramické krytiny v letech 1947-1990?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 smtClean="0"/>
              <a:t>Zastaralé závody, nebyla </a:t>
            </a:r>
            <a:r>
              <a:rPr lang="cs-CZ" dirty="0"/>
              <a:t>kvalifikovaná </a:t>
            </a:r>
            <a:r>
              <a:rPr lang="cs-CZ" dirty="0" err="1"/>
              <a:t>prac</a:t>
            </a:r>
            <a:r>
              <a:rPr lang="cs-CZ" dirty="0"/>
              <a:t>. síla.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 smtClean="0"/>
              <a:t>Snaha </a:t>
            </a:r>
            <a:r>
              <a:rPr lang="cs-CZ" dirty="0"/>
              <a:t>zefektivnit výrobu, malé cihelny se sdružovaly nebo zavíraly.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 smtClean="0"/>
              <a:t>Nedostatečná </a:t>
            </a:r>
            <a:r>
              <a:rPr lang="cs-CZ" dirty="0"/>
              <a:t>kapacita pro výrobu ker. krytiny, závody vyráběly především zdící prvky. </a:t>
            </a:r>
            <a:r>
              <a:rPr lang="cs-CZ" dirty="0" smtClean="0"/>
              <a:t>Kolem roku 1965 se začalo přecházet z </a:t>
            </a:r>
            <a:r>
              <a:rPr lang="cs-CZ" dirty="0"/>
              <a:t>důvodu vysoké poptávky </a:t>
            </a:r>
            <a:r>
              <a:rPr lang="cs-CZ" dirty="0" smtClean="0"/>
              <a:t>         k </a:t>
            </a:r>
            <a:r>
              <a:rPr lang="cs-CZ" dirty="0"/>
              <a:t>masivnější výrobě betonové krytiny.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 smtClean="0"/>
              <a:t>Výroba </a:t>
            </a:r>
            <a:r>
              <a:rPr lang="cs-CZ" dirty="0"/>
              <a:t>ker. krytiny až do roku 1990 klesala.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pl-PL" sz="2300" b="1" dirty="0"/>
              <a:t>Jak by vypadalo řešení ochrany proti sněhu?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 smtClean="0"/>
              <a:t>Řešený </a:t>
            </a:r>
            <a:r>
              <a:rPr lang="cs-CZ" dirty="0"/>
              <a:t>objekt se nachází ve II. sněhové oblasti.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Z</a:t>
            </a:r>
            <a:r>
              <a:rPr lang="cs-CZ" dirty="0" smtClean="0"/>
              <a:t>ajištění bezpečnosti </a:t>
            </a:r>
            <a:r>
              <a:rPr lang="cs-CZ" dirty="0"/>
              <a:t>pouze </a:t>
            </a:r>
            <a:r>
              <a:rPr lang="cs-CZ" dirty="0" smtClean="0"/>
              <a:t>u </a:t>
            </a:r>
            <a:r>
              <a:rPr lang="cs-CZ" dirty="0"/>
              <a:t>vchodové části.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 smtClean="0"/>
              <a:t>Doporučeno </a:t>
            </a:r>
            <a:r>
              <a:rPr lang="cs-CZ" dirty="0"/>
              <a:t>osadit po celé délce obou stran střechy u okapové hrany </a:t>
            </a:r>
            <a:r>
              <a:rPr lang="cs-CZ" dirty="0" err="1"/>
              <a:t>protisněhové</a:t>
            </a:r>
            <a:r>
              <a:rPr lang="cs-CZ" dirty="0"/>
              <a:t> háky min. ve dvou řadách na vazbu.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7584" cy="8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5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0"/>
            <a:ext cx="70229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Doplňující otázky od </a:t>
            </a:r>
            <a:r>
              <a:rPr lang="cs-CZ" dirty="0" smtClean="0"/>
              <a:t>oponenta </a:t>
            </a:r>
            <a:r>
              <a:rPr lang="cs-CZ" dirty="0"/>
              <a:t>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7100" y="1412776"/>
            <a:ext cx="7355160" cy="4248472"/>
          </a:xfrm>
        </p:spPr>
        <p:txBody>
          <a:bodyPr>
            <a:normAutofit/>
          </a:bodyPr>
          <a:lstStyle/>
          <a:p>
            <a:pPr algn="just"/>
            <a:r>
              <a:rPr lang="cs-CZ" sz="1600" b="1" dirty="0"/>
              <a:t>Proč nebylo použito multikriteriální hodnocení na výběr střešní krytiny a jaké jsou jeho nevýhody?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sz="1600" dirty="0" smtClean="0"/>
              <a:t>Zvoleno známější </a:t>
            </a:r>
            <a:r>
              <a:rPr lang="cs-CZ" sz="1600" dirty="0"/>
              <a:t>a jednodušší hodnocení, ve kterém se lépe orientuje podle jednotlivých vlastností. 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sz="1600" dirty="0" smtClean="0"/>
              <a:t>Hlavní nevýhoda multikriteriálního hodnocení, </a:t>
            </a:r>
            <a:r>
              <a:rPr lang="cs-CZ" sz="1600" dirty="0"/>
              <a:t>dle mého názoru, menší přehlednost podle jednotlivých vlastností.</a:t>
            </a:r>
          </a:p>
          <a:p>
            <a:pPr marL="0" indent="0" algn="just">
              <a:buNone/>
            </a:pPr>
            <a:endParaRPr lang="cs-CZ" sz="1600" dirty="0"/>
          </a:p>
          <a:p>
            <a:pPr algn="just"/>
            <a:r>
              <a:rPr lang="cs-CZ" sz="1600" b="1" dirty="0"/>
              <a:t>Kolik odborníků z praxe odpovídalo na dotazníkové šetření?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sz="1600" dirty="0" smtClean="0"/>
              <a:t>Nelze </a:t>
            </a:r>
            <a:r>
              <a:rPr lang="cs-CZ" sz="1600" dirty="0"/>
              <a:t>posoudit, dotazník byl anonymní.</a:t>
            </a:r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7584" cy="8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6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Historie a vývoj keramické střešní krytiny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Stručná historie keramiky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Krycí pálené hliněné desky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Stručný vývoj cihlářského průmyslu se zaměřením na výrobu tašek na českém území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Klady a zápory keramické krytiny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7584" cy="824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Historie a vývoj keramické střešní krytiny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Taška římská ( </a:t>
            </a:r>
            <a:r>
              <a:rPr lang="cs-CZ" dirty="0" err="1" smtClean="0"/>
              <a:t>Tegula</a:t>
            </a:r>
            <a:r>
              <a:rPr lang="cs-CZ" dirty="0" smtClean="0"/>
              <a:t> s </a:t>
            </a:r>
            <a:r>
              <a:rPr lang="cs-CZ" dirty="0" err="1" smtClean="0"/>
              <a:t>Imbrexy</a:t>
            </a:r>
            <a:r>
              <a:rPr lang="cs-CZ" dirty="0" smtClean="0"/>
              <a:t> )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8" descr="C:\Users\Tomas\Desktop\Tegula a imbrex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5976664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Zdroj: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Archirama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) 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[online]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2015 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[citováno 2017-02-20].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Dostupné z:https://storify.com/Archirama/imbrex-i-tegula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7584" cy="824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Historie a vývoj keramické střešní krytiny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Tašky římské </a:t>
            </a:r>
            <a:r>
              <a:rPr lang="cs-CZ" dirty="0" err="1" smtClean="0"/>
              <a:t>Imbrexy</a:t>
            </a:r>
            <a:endParaRPr lang="cs-CZ" dirty="0"/>
          </a:p>
        </p:txBody>
      </p:sp>
      <p:pic>
        <p:nvPicPr>
          <p:cNvPr id="4" name="Obrázek 10" descr="C:\Users\Tomas\Desktop\imbrex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5976664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Zdroj: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Monk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[online]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[citováno 2017-02-20].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Dostupné z: https://www.revolvy.com/topic/Monk%20and%20Nun&amp;uid=1575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7584" cy="824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Historie a vývoj keramické střešní krytiny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Tašky ploché - bobrovky</a:t>
            </a:r>
            <a:endParaRPr lang="cs-CZ" dirty="0"/>
          </a:p>
        </p:txBody>
      </p:sp>
      <p:pic>
        <p:nvPicPr>
          <p:cNvPr id="4" name="Obrázek 6" descr="C:\Users\Tomas\Desktop\glazurovana bobrovk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6192688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Zdroj: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Roleschek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) [online]. 2012-08-23, [citováno 2017-02-15]. Dostupné z: https://de.wikipedia.org/wiki/Biberschwanz#/media/File:11-11-24-basel-by-ralfr-071.jpg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7584" cy="824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Historie a vývoj keramické střešní krytiny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9416"/>
            <a:ext cx="8363272" cy="4846320"/>
          </a:xfrm>
        </p:spPr>
        <p:txBody>
          <a:bodyPr/>
          <a:lstStyle/>
          <a:p>
            <a:r>
              <a:rPr lang="cs-CZ" dirty="0" smtClean="0"/>
              <a:t>Holandské pánve (vlnovky)</a:t>
            </a:r>
          </a:p>
          <a:p>
            <a:r>
              <a:rPr lang="cs-CZ" dirty="0" smtClean="0"/>
              <a:t>u nás nejznámější napodobenina Bechyňské háky </a:t>
            </a:r>
            <a:endParaRPr lang="cs-CZ" dirty="0"/>
          </a:p>
        </p:txBody>
      </p:sp>
      <p:pic>
        <p:nvPicPr>
          <p:cNvPr id="5" name="Obrázek 12" descr="C:\Users\Tomas\Desktop\haky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7" t="3290" r="22360" b="58326"/>
          <a:stretch/>
        </p:blipFill>
        <p:spPr bwMode="auto">
          <a:xfrm>
            <a:off x="1043608" y="2708920"/>
            <a:ext cx="6264696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Zdroj: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Redakce  ) [online]. 2013--01-01, [citováno 2017-02-15]. Dostupné z: https:http://taborsky.denik.cz/zpravy_region/z-byvale-fary-muze-byt-obecni-urad-nebo-take-park-20130101.html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7584" cy="824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Historie a vývoj keramické střešní krytiny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Jednodrážková tažená taška</a:t>
            </a:r>
            <a:endParaRPr lang="cs-CZ" dirty="0"/>
          </a:p>
        </p:txBody>
      </p:sp>
      <p:pic>
        <p:nvPicPr>
          <p:cNvPr id="4" name="Obrázek 3" descr="C:\Users\Tomas\Desktop\jednodrážková taš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29928"/>
            <a:ext cx="6264695" cy="3431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Zdroj: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</a:t>
            </a:r>
            <a:r>
              <a:rPr kumimoji="0" lang="cs-CZ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Tondach</a:t>
            </a: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) [online]. 2015--03-15, [citováno 2017-02-15]. Dostupné z: https:http://www.pestujemeonline.cz/vymente-starou-krytinu-za-elegantni-keramicke-tasky/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27584" cy="824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539</TotalTime>
  <Words>800</Words>
  <Application>Microsoft Office PowerPoint</Application>
  <PresentationFormat>Předvádění na obrazovce (4:3)</PresentationFormat>
  <Paragraphs>109</Paragraphs>
  <Slides>37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Bohatý</vt:lpstr>
      <vt:lpstr>Keramická krytina na šikmé střeše z pohledu tradice a dneška</vt:lpstr>
      <vt:lpstr>OBSAH PREZENTACE</vt:lpstr>
      <vt:lpstr>CÍL PRÁCE</vt:lpstr>
      <vt:lpstr>Historie a vývoj keramické střešní krytiny</vt:lpstr>
      <vt:lpstr>Historie a vývoj keramické střešní krytiny</vt:lpstr>
      <vt:lpstr>Historie a vývoj keramické střešní krytiny</vt:lpstr>
      <vt:lpstr>Historie a vývoj keramické střešní krytiny</vt:lpstr>
      <vt:lpstr>Historie a vývoj keramické střešní krytiny</vt:lpstr>
      <vt:lpstr>Historie a vývoj keramické střešní krytiny</vt:lpstr>
      <vt:lpstr>Historie a vývoj keramické střešní krytiny</vt:lpstr>
      <vt:lpstr>Keramické krytiny současnosti </vt:lpstr>
      <vt:lpstr>Keramické krytiny současnosti</vt:lpstr>
      <vt:lpstr>Keramické krytiny současnosti</vt:lpstr>
      <vt:lpstr>Keramické krytiny současnosti</vt:lpstr>
      <vt:lpstr>Dotazník ohledně krytin</vt:lpstr>
      <vt:lpstr>Dotazník ohledně krytin </vt:lpstr>
      <vt:lpstr>Dotazník ohledně krytin</vt:lpstr>
      <vt:lpstr>Dotazník ohledně krytin</vt:lpstr>
      <vt:lpstr>Dotazník ohledně krytin</vt:lpstr>
      <vt:lpstr>Dotazník ohledně krytin</vt:lpstr>
      <vt:lpstr>Dotazník ohledně krytin</vt:lpstr>
      <vt:lpstr>Dotazník ohledně krytin</vt:lpstr>
      <vt:lpstr>Rozhodovací proces pro výběr krytiny na šikmou střechu</vt:lpstr>
      <vt:lpstr>Rozhodovací proces pro výběr konkrétní keramické krytiny</vt:lpstr>
      <vt:lpstr>Praktická aplikace vybrané krytiny na objekt</vt:lpstr>
      <vt:lpstr>Praktická aplikace vybrané krytiny na objekt</vt:lpstr>
      <vt:lpstr>Praktická aplikace vybrané krytiny na objekt</vt:lpstr>
      <vt:lpstr>Praktická aplikace vybrané krytiny na objekt</vt:lpstr>
      <vt:lpstr>Praktická aplikace vybrané krytiny na objekt</vt:lpstr>
      <vt:lpstr>Praktická aplikace vybrané krytiny na objekt</vt:lpstr>
      <vt:lpstr>Praktická aplikace vybrané krytiny na objekt</vt:lpstr>
      <vt:lpstr>Praktická aplikace vybrané krytiny na objekt</vt:lpstr>
      <vt:lpstr>Praktická aplikace vybrané krytiny na objekt</vt:lpstr>
      <vt:lpstr>Praktická aplikace vybrané krytiny na objekt</vt:lpstr>
      <vt:lpstr>Závěrečné shrnutí</vt:lpstr>
      <vt:lpstr>Doplňující otázky od vedoucího práce</vt:lpstr>
      <vt:lpstr>Doplňující otázky od oponenta práce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Tomas</dc:creator>
  <cp:lastModifiedBy>Tomas</cp:lastModifiedBy>
  <cp:revision>59</cp:revision>
  <cp:lastPrinted>2017-06-13T19:17:40Z</cp:lastPrinted>
  <dcterms:created xsi:type="dcterms:W3CDTF">2017-05-24T06:34:19Z</dcterms:created>
  <dcterms:modified xsi:type="dcterms:W3CDTF">2017-06-14T20:34:01Z</dcterms:modified>
</cp:coreProperties>
</file>