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021E7-200F-4ECA-9259-7DCD182BA7F7}" type="datetimeFigureOut">
              <a:rPr lang="cs-CZ" smtClean="0"/>
              <a:pPr/>
              <a:t>13. 6. 2017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E7FC-9EA7-4724-ADFD-3C4444D758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ovace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3600" b="1" dirty="0" smtClean="0"/>
              <a:t>IDENTIFIKAČNÍ A LOKALIZAČNÍ STUDIE BROWNFIELDŮ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cs-CZ" sz="1800" dirty="0" smtClean="0"/>
          </a:p>
          <a:p>
            <a:pPr algn="l"/>
            <a:endParaRPr lang="cs-CZ" sz="1800" dirty="0"/>
          </a:p>
          <a:p>
            <a:pPr algn="l"/>
            <a:r>
              <a:rPr lang="cs-CZ" sz="1800" dirty="0" smtClean="0"/>
              <a:t>Autor diplomové práce : Bc. Pavla Doležalová</a:t>
            </a:r>
          </a:p>
          <a:p>
            <a:pPr algn="l"/>
            <a:r>
              <a:rPr lang="cs-CZ" sz="1800" dirty="0" smtClean="0"/>
              <a:t>Vedoucí diplomové práce : </a:t>
            </a:r>
            <a:r>
              <a:rPr lang="cs-CZ" sz="1800" dirty="0"/>
              <a:t>Ing. Zuzana </a:t>
            </a:r>
            <a:r>
              <a:rPr lang="cs-CZ" sz="1800" dirty="0" err="1"/>
              <a:t>Kramářová</a:t>
            </a:r>
            <a:r>
              <a:rPr lang="cs-CZ" sz="1800" dirty="0"/>
              <a:t>, </a:t>
            </a:r>
            <a:r>
              <a:rPr lang="cs-CZ" sz="1800" dirty="0" err="1"/>
              <a:t>Ph.D</a:t>
            </a:r>
            <a:r>
              <a:rPr lang="cs-CZ" sz="1800" dirty="0"/>
              <a:t>.</a:t>
            </a:r>
          </a:p>
          <a:p>
            <a:pPr algn="l"/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664"/>
            <a:ext cx="1235595" cy="12434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KÓDU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1_ZDA</a:t>
            </a:r>
            <a:r>
              <a:rPr lang="cs-CZ" dirty="0"/>
              <a:t>_ </a:t>
            </a:r>
            <a:r>
              <a:rPr lang="cs-CZ" dirty="0" smtClean="0"/>
              <a:t>A_1</a:t>
            </a:r>
          </a:p>
          <a:p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První číslo, které znázorňuje pořadí navštívení nemovitosti</a:t>
            </a:r>
          </a:p>
          <a:p>
            <a:pPr>
              <a:buFontTx/>
              <a:buChar char="-"/>
            </a:pPr>
            <a:r>
              <a:rPr lang="cs-CZ" dirty="0" smtClean="0"/>
              <a:t>Zkratka obce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 Zde jsou uvedeny kategorie z kterých vychází kód nemovitosti.</a:t>
            </a:r>
          </a:p>
          <a:p>
            <a:pPr lvl="0">
              <a:buNone/>
            </a:pPr>
            <a:r>
              <a:rPr lang="cs-CZ" dirty="0" smtClean="0"/>
              <a:t>-  Podle </a:t>
            </a:r>
            <a:r>
              <a:rPr lang="cs-CZ" dirty="0" err="1" smtClean="0"/>
              <a:t>Kramářové</a:t>
            </a:r>
            <a:endParaRPr lang="cs-CZ" dirty="0" smtClean="0"/>
          </a:p>
          <a:p>
            <a:pPr lvl="0"/>
            <a:r>
              <a:rPr lang="cs-CZ" dirty="0" smtClean="0"/>
              <a:t>1 – stav objektu je vynikající</a:t>
            </a:r>
          </a:p>
          <a:p>
            <a:pPr lvl="0"/>
            <a:r>
              <a:rPr lang="cs-CZ" dirty="0" smtClean="0"/>
              <a:t>2 – stav objektu je dobrý, jsou zde ale nutné drobné opravy</a:t>
            </a:r>
          </a:p>
          <a:p>
            <a:pPr lvl="0"/>
            <a:r>
              <a:rPr lang="cs-CZ" dirty="0" smtClean="0"/>
              <a:t>3 – stav objektu je horší, jsou to opuštěné objekty</a:t>
            </a:r>
          </a:p>
          <a:p>
            <a:pPr lvl="0"/>
            <a:r>
              <a:rPr lang="cs-CZ" dirty="0" smtClean="0"/>
              <a:t>4 – stav objektu je špatný, vyžadují rozsáhlé opravy</a:t>
            </a:r>
          </a:p>
          <a:p>
            <a:pPr lvl="0"/>
            <a:r>
              <a:rPr lang="cs-CZ" dirty="0" smtClean="0"/>
              <a:t>5 – stav objektu je nejhorší, objekty jsou nebezpečné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 – jsou nemovitosti, které trh absorbuje sám. Jsou zde minimální komplikace. Jednoduchá poloha, vlastnictví, kontaminace, omezeni)</a:t>
            </a:r>
          </a:p>
          <a:p>
            <a:r>
              <a:rPr lang="cs-CZ" dirty="0"/>
              <a:t>B – jsou nemovitosti, které mají určitě % problémů. Zde je většinou potřebná veřejná podpora. Jde o to co nejvhodněji tento </a:t>
            </a:r>
            <a:r>
              <a:rPr lang="cs-CZ" dirty="0" err="1"/>
              <a:t>brownfield</a:t>
            </a:r>
            <a:r>
              <a:rPr lang="cs-CZ" dirty="0"/>
              <a:t> přeměnit na typ A, pak už se o něj postará trh. Na tuto kategorii se soustředí jak místní , tak regionální správa.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 - jsou nemovitosti, které nemají moc velkou naději pro jejich využití. Je zde hodně problémů, špatná přístupová cesta, složité vlastnictví, vysoká míra kontaminace a další. Návratnost do této investice je minimální. Tyto nemovitosti však mohou blokovat rozvoj obce. Lze je veřejnou podporou přeměnit na typ B, ale zpravidla to musí mít silný společenský důvod.</a:t>
            </a:r>
          </a:p>
          <a:p>
            <a:r>
              <a:rPr lang="cs-CZ" dirty="0"/>
              <a:t>D – jsou nemovitosti, které svým stavem ohrožují zejména lidské zdraví a životní prostředí. Budovy tak poškozené, že hrozí zřícením nebo na druhou stranu ekologické poškození, kde hrozí kontaminace spodních vod.Jsou zde složité majetkové poměry.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874" y="620688"/>
            <a:ext cx="5227376" cy="52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899" y="1268761"/>
            <a:ext cx="5480014" cy="404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8286"/>
            <a:ext cx="4464496" cy="653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5536736" cy="39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0490" cy="57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Popište, na základě čeho jste stanovila průběh terénní lokalizace.</a:t>
            </a:r>
            <a:br>
              <a:rPr lang="cs-CZ" dirty="0" smtClean="0"/>
            </a:br>
            <a:r>
              <a:rPr lang="cs-CZ" dirty="0" smtClean="0"/>
              <a:t>Popište, z čeho jste vycházela při tvorbě katalogového listu</a:t>
            </a:r>
            <a:r>
              <a:rPr lang="cs-CZ" sz="2800" dirty="0" smtClean="0"/>
              <a:t> ?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Úvod</a:t>
            </a:r>
          </a:p>
          <a:p>
            <a:r>
              <a:rPr lang="cs-CZ" dirty="0" smtClean="0"/>
              <a:t>Teoretická část</a:t>
            </a:r>
          </a:p>
          <a:p>
            <a:r>
              <a:rPr lang="cs-CZ" dirty="0" smtClean="0"/>
              <a:t>Tvorba Kódu nemovitosti</a:t>
            </a:r>
          </a:p>
          <a:p>
            <a:r>
              <a:rPr lang="cs-CZ" dirty="0" smtClean="0"/>
              <a:t>Katalog</a:t>
            </a:r>
          </a:p>
          <a:p>
            <a:r>
              <a:rPr lang="cs-CZ" dirty="0" err="1" smtClean="0"/>
              <a:t>Dolpňující</a:t>
            </a:r>
            <a:r>
              <a:rPr lang="cs-CZ" dirty="0" smtClean="0"/>
              <a:t> dotazy</a:t>
            </a:r>
          </a:p>
          <a:p>
            <a:r>
              <a:rPr lang="cs-CZ" dirty="0" smtClean="0"/>
              <a:t>Závěr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Vycházela jste ve své práci také z Národní databáze brownfieldů </a:t>
            </a:r>
            <a:r>
              <a:rPr lang="cs-CZ" dirty="0" smtClean="0"/>
              <a:t>sestavenou Agenturou </a:t>
            </a:r>
            <a:r>
              <a:rPr lang="cs-CZ" dirty="0"/>
              <a:t>pro podnikání a inovace - </a:t>
            </a:r>
            <a:r>
              <a:rPr lang="cs-CZ" dirty="0" err="1"/>
              <a:t>CzechInvest</a:t>
            </a:r>
            <a:r>
              <a:rPr lang="cs-CZ" dirty="0"/>
              <a:t>, kterou ve své práci zmiňujete? Dle </a:t>
            </a:r>
            <a:r>
              <a:rPr lang="cs-CZ" dirty="0" smtClean="0"/>
              <a:t>této databáze bylo identifikováno </a:t>
            </a:r>
            <a:r>
              <a:rPr lang="cs-CZ" dirty="0"/>
              <a:t>na území České republiky celkem 2355 brownfieldů, nicméně </a:t>
            </a:r>
            <a:r>
              <a:rPr lang="cs-CZ" dirty="0" smtClean="0"/>
              <a:t>se jedná </a:t>
            </a:r>
            <a:r>
              <a:rPr lang="cs-CZ" dirty="0"/>
              <a:t>pouze o odhad, ve skutečnosti je počet mnohem vyšší. Myslíte si, že by Vámi </a:t>
            </a:r>
            <a:r>
              <a:rPr lang="cs-CZ" dirty="0" smtClean="0"/>
              <a:t>zpracovaný katalog </a:t>
            </a:r>
            <a:r>
              <a:rPr lang="cs-CZ" dirty="0"/>
              <a:t>brownfieldů mohl sloužit pro doplnění této Národní databáze?</a:t>
            </a:r>
          </a:p>
          <a:p>
            <a:r>
              <a:rPr lang="cs-CZ" dirty="0"/>
              <a:t>Jakým způsobem je v České republice řešena problematika regenerace brownfieldů z </a:t>
            </a:r>
            <a:r>
              <a:rPr lang="cs-CZ" dirty="0" smtClean="0"/>
              <a:t>pohledu strategického </a:t>
            </a:r>
            <a:r>
              <a:rPr lang="cs-CZ" dirty="0"/>
              <a:t>plánování?</a:t>
            </a:r>
          </a:p>
          <a:p>
            <a:r>
              <a:rPr lang="cs-CZ" dirty="0"/>
              <a:t>Existuje finanční podpora (národní zdroje, evropské fondy apod.) určená pro regeneraci </a:t>
            </a:r>
            <a:r>
              <a:rPr lang="cs-CZ" dirty="0" smtClean="0"/>
              <a:t>brownfieldů v </a:t>
            </a:r>
            <a:r>
              <a:rPr lang="cs-CZ" dirty="0"/>
              <a:t>České republice? Pokud ano, jaké to jsou?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4400" dirty="0" smtClean="0"/>
          </a:p>
          <a:p>
            <a:pPr algn="ctr">
              <a:buNone/>
            </a:pPr>
            <a:endParaRPr lang="cs-CZ" sz="4400" dirty="0"/>
          </a:p>
          <a:p>
            <a:pPr algn="ctr">
              <a:buNone/>
            </a:pPr>
            <a:r>
              <a:rPr lang="cs-CZ" sz="4400" dirty="0" smtClean="0"/>
              <a:t>Děkuji za pozornost</a:t>
            </a:r>
            <a:endParaRPr lang="cs-CZ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Předmětem této diplomové práce je na území obcí s rozšířenou působností ve Žďáře nad Sázavou a Novém Městě na Moravě provést lokalizaci existujících brownfieldů a následně provést jejich katalogizaci včetně zatřídění do jednotlivých typů.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Brownfieldy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  Proč problematiku řešit ?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-  Zdůraznit závažnost situace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Katalog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- Počátek hovoření o problému v 19. století</a:t>
            </a:r>
          </a:p>
          <a:p>
            <a:pPr>
              <a:buNone/>
            </a:pPr>
            <a:r>
              <a:rPr lang="cs-CZ" dirty="0" smtClean="0"/>
              <a:t>- Ve světě přelom 60. a 70. léta aktuálnost tématu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V roce 1989 problematika se řeší i v ČR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Obrázek </a:t>
            </a:r>
            <a:r>
              <a:rPr lang="cs-CZ" sz="1800" b="1" dirty="0"/>
              <a:t>1</a:t>
            </a:r>
            <a:r>
              <a:rPr lang="cs-CZ" sz="1800" dirty="0"/>
              <a:t> </a:t>
            </a:r>
            <a:r>
              <a:rPr lang="cs-CZ" sz="1800" b="1" dirty="0"/>
              <a:t>Rozlohy brownfieldů na území ČR podle předchozího využití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6" y="2348880"/>
            <a:ext cx="4121621" cy="320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051720" y="5445224"/>
            <a:ext cx="1747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</a:t>
            </a:r>
            <a:r>
              <a:rPr lang="cs-CZ" u="sng" dirty="0">
                <a:hlinkClick r:id="rId3"/>
              </a:rPr>
              <a:t>inovace.</a:t>
            </a:r>
            <a:r>
              <a:rPr lang="cs-CZ" u="sng" dirty="0" err="1">
                <a:hlinkClick r:id="rId3"/>
              </a:rPr>
              <a:t>cz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pojmu </a:t>
            </a:r>
            <a:r>
              <a:rPr lang="cs-CZ" dirty="0" err="1" smtClean="0"/>
              <a:t>Brownfield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Začaly se množit objekty například průmyslové areály, které ukončily svoji činnost a ohrožovaly, nebo znečišťovaly životní prostředí. Nastala tedy otázka pojmenování těchto objektů, první definice byla </a:t>
            </a:r>
            <a:r>
              <a:rPr lang="cs-CZ" dirty="0" err="1" smtClean="0"/>
              <a:t>brownfield</a:t>
            </a:r>
            <a:endParaRPr lang="cs-CZ" dirty="0" smtClean="0"/>
          </a:p>
          <a:p>
            <a:r>
              <a:rPr lang="cs-CZ" dirty="0" smtClean="0"/>
              <a:t>V diplomové práci utvořená rešerše výkladů pojmu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Brownfields</a:t>
            </a:r>
            <a:r>
              <a:rPr lang="cs-CZ" dirty="0"/>
              <a:t> nebo </a:t>
            </a:r>
            <a:r>
              <a:rPr lang="cs-CZ" dirty="0" err="1"/>
              <a:t>greenfields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Běžná projektová rizika při rozvoji na </a:t>
            </a:r>
            <a:r>
              <a:rPr lang="cs-CZ" dirty="0" err="1"/>
              <a:t>greenfields</a:t>
            </a:r>
            <a:endParaRPr lang="cs-CZ" dirty="0"/>
          </a:p>
          <a:p>
            <a:r>
              <a:rPr lang="cs-CZ" dirty="0"/>
              <a:t>Riziko realitního trhu</a:t>
            </a:r>
          </a:p>
          <a:p>
            <a:r>
              <a:rPr lang="cs-CZ" dirty="0"/>
              <a:t>Riziko konceptu projektu</a:t>
            </a:r>
          </a:p>
          <a:p>
            <a:r>
              <a:rPr lang="cs-CZ" dirty="0"/>
              <a:t>Riziko míry zkušenosti investora</a:t>
            </a:r>
          </a:p>
          <a:p>
            <a:r>
              <a:rPr lang="cs-CZ" dirty="0"/>
              <a:t>Riziko časového faktoru</a:t>
            </a:r>
          </a:p>
          <a:p>
            <a:r>
              <a:rPr lang="cs-CZ" dirty="0"/>
              <a:t>Riziko finančního trhu</a:t>
            </a:r>
          </a:p>
          <a:p>
            <a:r>
              <a:rPr lang="cs-CZ" dirty="0"/>
              <a:t>Právní rizika</a:t>
            </a:r>
          </a:p>
          <a:p>
            <a:r>
              <a:rPr lang="cs-CZ" dirty="0"/>
              <a:t>Dodavatelská rizika</a:t>
            </a:r>
          </a:p>
          <a:p>
            <a:r>
              <a:rPr lang="cs-CZ" dirty="0"/>
              <a:t>Příjmová rizika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Dodatečná projektová rizika při rozvoji na </a:t>
            </a:r>
            <a:r>
              <a:rPr lang="cs-CZ" dirty="0" err="1"/>
              <a:t>brownfields</a:t>
            </a:r>
            <a:endParaRPr lang="cs-CZ" dirty="0"/>
          </a:p>
          <a:p>
            <a:r>
              <a:rPr lang="cs-CZ" dirty="0"/>
              <a:t>Riziko celkové deprivace oblasti</a:t>
            </a:r>
          </a:p>
          <a:p>
            <a:r>
              <a:rPr lang="cs-CZ" dirty="0"/>
              <a:t>Technické riziko ekologického poškození</a:t>
            </a:r>
          </a:p>
          <a:p>
            <a:r>
              <a:rPr lang="cs-CZ" dirty="0"/>
              <a:t>Odpovědnostní rizika ekologického poškození</a:t>
            </a:r>
          </a:p>
          <a:p>
            <a:r>
              <a:rPr lang="cs-CZ" dirty="0"/>
              <a:t>Riziko komplikovaných </a:t>
            </a:r>
            <a:r>
              <a:rPr lang="cs-CZ" dirty="0" err="1"/>
              <a:t>majetkovo</a:t>
            </a:r>
            <a:r>
              <a:rPr lang="cs-CZ" dirty="0"/>
              <a:t>-právních vztahů</a:t>
            </a:r>
          </a:p>
          <a:p>
            <a:r>
              <a:rPr lang="cs-CZ" dirty="0"/>
              <a:t>Riziko vyšší finanční náročnosti projektu</a:t>
            </a:r>
          </a:p>
          <a:p>
            <a:r>
              <a:rPr lang="cs-CZ" dirty="0"/>
              <a:t>Rizika vyšší ceny financování projektu</a:t>
            </a:r>
          </a:p>
          <a:p>
            <a:r>
              <a:rPr lang="cs-CZ" dirty="0"/>
              <a:t>Časové riziko spojené s možnou změnou priorit realitního trhu</a:t>
            </a:r>
          </a:p>
          <a:p>
            <a:r>
              <a:rPr lang="cs-CZ" dirty="0"/>
              <a:t>Riziko zvýšené časové náročnosti projektu</a:t>
            </a:r>
          </a:p>
          <a:p>
            <a:endParaRPr lang="cs-CZ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Jackson a kol. (2005):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Brownfields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snadno a lehce, upraveno autorem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517</Words>
  <Application>Microsoft Office PowerPoint</Application>
  <PresentationFormat>Předvádění na obrazovce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    IDENTIFIKAČNÍ A LOKALIZAČNÍ STUDIE BROWNFIELDŮ</vt:lpstr>
      <vt:lpstr>OBSAH</vt:lpstr>
      <vt:lpstr>CÍL PRÁCE</vt:lpstr>
      <vt:lpstr>ÚVOD</vt:lpstr>
      <vt:lpstr>Teoretická část</vt:lpstr>
      <vt:lpstr>     Obrázek 1 Rozlohy brownfieldů na území ČR podle předchozího využití </vt:lpstr>
      <vt:lpstr>Vymezení pojmu Brownfield</vt:lpstr>
      <vt:lpstr>Brownfields nebo greenfields?</vt:lpstr>
      <vt:lpstr>Snímek 9</vt:lpstr>
      <vt:lpstr>TVORBA KÓDU</vt:lpstr>
      <vt:lpstr>Snímek 11</vt:lpstr>
      <vt:lpstr>Snímek 12</vt:lpstr>
      <vt:lpstr>Snímek 13</vt:lpstr>
      <vt:lpstr>Snímek 14</vt:lpstr>
      <vt:lpstr>Snímek 15</vt:lpstr>
      <vt:lpstr>Snímek 16</vt:lpstr>
      <vt:lpstr>Výsledky</vt:lpstr>
      <vt:lpstr>Snímek 18</vt:lpstr>
      <vt:lpstr>Doplňující dotazy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IDENTIFIKAČNÍ A LOKALIZAČNÍ STUDIE BROWNFIELDŮ</dc:title>
  <dc:creator>Uživatel</dc:creator>
  <cp:lastModifiedBy>Uživatel</cp:lastModifiedBy>
  <cp:revision>7</cp:revision>
  <dcterms:created xsi:type="dcterms:W3CDTF">2017-06-12T09:29:33Z</dcterms:created>
  <dcterms:modified xsi:type="dcterms:W3CDTF">2017-06-13T10:44:17Z</dcterms:modified>
</cp:coreProperties>
</file>