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82" r:id="rId8"/>
    <p:sldId id="263" r:id="rId9"/>
    <p:sldId id="264" r:id="rId10"/>
    <p:sldId id="265" r:id="rId11"/>
    <p:sldId id="266" r:id="rId12"/>
    <p:sldId id="273" r:id="rId13"/>
    <p:sldId id="270" r:id="rId14"/>
    <p:sldId id="271" r:id="rId15"/>
    <p:sldId id="272" r:id="rId16"/>
    <p:sldId id="274" r:id="rId17"/>
    <p:sldId id="275" r:id="rId18"/>
    <p:sldId id="283" r:id="rId19"/>
    <p:sldId id="284" r:id="rId20"/>
    <p:sldId id="285" r:id="rId21"/>
    <p:sldId id="286" r:id="rId22"/>
    <p:sldId id="287" r:id="rId23"/>
    <p:sldId id="288" r:id="rId24"/>
    <p:sldId id="268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FFE1"/>
    <a:srgbClr val="CC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3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7.0037911927675736E-2"/>
          <c:y val="0.20473690788651422"/>
          <c:w val="0.54071704578594326"/>
          <c:h val="0.68457380327459094"/>
        </c:manualLayout>
      </c:layout>
      <c:pie3DChart>
        <c:varyColors val="1"/>
        <c:ser>
          <c:idx val="0"/>
          <c:order val="0"/>
          <c:tx>
            <c:strRef>
              <c:f>List1!$C$1</c:f>
              <c:strCache>
                <c:ptCount val="1"/>
                <c:pt idx="0">
                  <c:v>Prodej</c:v>
                </c:pt>
              </c:strCache>
            </c:strRef>
          </c:tx>
          <c:spPr>
            <a:effectLst>
              <a:outerShdw blurRad="50800" dist="215900" dir="13500000" sx="135000" sy="135000" algn="br" rotWithShape="0">
                <a:prstClr val="black">
                  <a:alpha val="40000"/>
                </a:prstClr>
              </a:outerShdw>
            </a:effectLst>
          </c:spPr>
          <c:explosion val="25"/>
          <c:dPt>
            <c:idx val="0"/>
            <c:spPr>
              <a:noFill/>
              <a:effectLst>
                <a:outerShdw blurRad="50800" dist="215900" dir="13500000" sx="135000" sy="135000" algn="b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spPr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215900" dir="13500000" sx="135000" sy="135000" algn="b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"/>
            <c:spPr>
              <a:solidFill>
                <a:schemeClr val="accent6"/>
              </a:solidFill>
              <a:effectLst>
                <a:outerShdw blurRad="50800" dist="215900" dir="13500000" sx="135000" sy="135000" algn="b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"/>
            <c:spPr>
              <a:solidFill>
                <a:schemeClr val="accent4">
                  <a:lumMod val="75000"/>
                </a:schemeClr>
              </a:solidFill>
              <a:effectLst>
                <a:outerShdw blurRad="50800" dist="215900" dir="13500000" sx="135000" sy="135000" algn="b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4"/>
            <c:spPr>
              <a:solidFill>
                <a:srgbClr val="FF0000"/>
              </a:solidFill>
              <a:effectLst>
                <a:outerShdw blurRad="50800" dist="215900" dir="13500000" sx="135000" sy="135000" algn="b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5"/>
            <c:spPr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50800" dist="215900" dir="13500000" sx="135000" sy="135000" algn="b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6"/>
            <c:spPr>
              <a:noFill/>
              <a:effectLst>
                <a:outerShdw blurRad="50800" dist="215900" dir="13500000" sx="135000" sy="135000" algn="b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7"/>
            <c:spPr>
              <a:solidFill>
                <a:srgbClr val="92D050"/>
              </a:solidFill>
              <a:effectLst>
                <a:outerShdw blurRad="50800" dist="215900" dir="13500000" sx="135000" sy="135000" algn="br" rotWithShape="0">
                  <a:prstClr val="black">
                    <a:alpha val="40000"/>
                  </a:prstClr>
                </a:outerShdw>
              </a:effectLst>
            </c:spPr>
          </c:dPt>
          <c:dLbls>
            <c:dLbl>
              <c:idx val="0"/>
              <c:delete val="1"/>
            </c:dLbl>
            <c:dLbl>
              <c:idx val="1"/>
              <c:layout>
                <c:manualLayout>
                  <c:x val="-0.11824948964712746"/>
                  <c:y val="-0.11826834145731781"/>
                </c:manualLayout>
              </c:layout>
              <c:showPercent val="1"/>
            </c:dLbl>
            <c:dLbl>
              <c:idx val="3"/>
              <c:layout>
                <c:manualLayout>
                  <c:x val="-8.6585010207057746E-3"/>
                  <c:y val="8.2302212223472242E-4"/>
                </c:manualLayout>
              </c:layout>
              <c:showPercent val="1"/>
            </c:dLbl>
            <c:dLbl>
              <c:idx val="5"/>
              <c:layout>
                <c:manualLayout>
                  <c:x val="2.5681685622630523E-4"/>
                  <c:y val="-1.8270216222972129E-2"/>
                </c:manualLayout>
              </c:layout>
              <c:showPercent val="1"/>
            </c:dLbl>
            <c:dLbl>
              <c:idx val="6"/>
              <c:delete val="1"/>
            </c:dLbl>
            <c:dLbl>
              <c:idx val="7"/>
              <c:layout>
                <c:manualLayout>
                  <c:x val="8.5074912510936171E-3"/>
                  <c:y val="-2.8266466691663546E-2"/>
                </c:manualLayout>
              </c:layout>
              <c:showPercent val="1"/>
            </c:dLbl>
            <c:spPr>
              <a:scene3d>
                <a:camera prst="orthographicFront"/>
                <a:lightRig rig="threePt" dir="t"/>
              </a:scene3d>
              <a:sp3d>
                <a:bevelT w="139700" prst="cross"/>
              </a:sp3d>
            </c:spPr>
            <c:showPercent val="1"/>
            <c:showLeaderLines val="1"/>
          </c:dLbls>
          <c:cat>
            <c:strRef>
              <c:f>List1!$B$2:$B$9</c:f>
              <c:strCache>
                <c:ptCount val="8"/>
                <c:pt idx="1">
                  <c:v>Náklady na subdodavatele</c:v>
                </c:pt>
                <c:pt idx="2">
                  <c:v>Náklady na materiál</c:v>
                </c:pt>
                <c:pt idx="3">
                  <c:v>Náklady na zaměstnance</c:v>
                </c:pt>
                <c:pt idx="4">
                  <c:v>Náklady na dopravu</c:v>
                </c:pt>
                <c:pt idx="5">
                  <c:v>Náklady na firemní režie</c:v>
                </c:pt>
                <c:pt idx="7">
                  <c:v>Firemní zisk</c:v>
                </c:pt>
              </c:strCache>
            </c:strRef>
          </c:cat>
          <c:val>
            <c:numRef>
              <c:f>List1!$C$2:$C$9</c:f>
              <c:numCache>
                <c:formatCode>General</c:formatCode>
                <c:ptCount val="8"/>
                <c:pt idx="1">
                  <c:v>347359</c:v>
                </c:pt>
                <c:pt idx="2">
                  <c:v>143316</c:v>
                </c:pt>
                <c:pt idx="3">
                  <c:v>231321</c:v>
                </c:pt>
                <c:pt idx="4">
                  <c:v>42612</c:v>
                </c:pt>
                <c:pt idx="5">
                  <c:v>92000</c:v>
                </c:pt>
                <c:pt idx="7">
                  <c:v>139809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</c:legend>
    <c:plotVisOnly val="1"/>
    <c:dispBlanksAs val="zero"/>
  </c:chart>
  <c:spPr>
    <a:ln>
      <a:noFill/>
    </a:ln>
  </c:spPr>
  <c:txPr>
    <a:bodyPr/>
    <a:lstStyle/>
    <a:p>
      <a:pPr>
        <a:defRPr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a:defRPr>
      </a:pPr>
      <a:endParaRPr lang="cs-CZ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5FA2-E21F-451B-8971-3882B87EA80A}" type="datetimeFigureOut">
              <a:rPr lang="cs-CZ" smtClean="0"/>
              <a:pPr/>
              <a:t>14.06.2017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A0C6-86C0-4B40-B7C1-DEC990C0A0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5FA2-E21F-451B-8971-3882B87EA80A}" type="datetimeFigureOut">
              <a:rPr lang="cs-CZ" smtClean="0"/>
              <a:pPr/>
              <a:t>14.06.2017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A0C6-86C0-4B40-B7C1-DEC990C0A0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5FA2-E21F-451B-8971-3882B87EA80A}" type="datetimeFigureOut">
              <a:rPr lang="cs-CZ" smtClean="0"/>
              <a:pPr/>
              <a:t>14.06.2017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A0C6-86C0-4B40-B7C1-DEC990C0A0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5FA2-E21F-451B-8971-3882B87EA80A}" type="datetimeFigureOut">
              <a:rPr lang="cs-CZ" smtClean="0"/>
              <a:pPr/>
              <a:t>14.06.2017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A0C6-86C0-4B40-B7C1-DEC990C0A0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5FA2-E21F-451B-8971-3882B87EA80A}" type="datetimeFigureOut">
              <a:rPr lang="cs-CZ" smtClean="0"/>
              <a:pPr/>
              <a:t>14.06.2017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A0C6-86C0-4B40-B7C1-DEC990C0A0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5FA2-E21F-451B-8971-3882B87EA80A}" type="datetimeFigureOut">
              <a:rPr lang="cs-CZ" smtClean="0"/>
              <a:pPr/>
              <a:t>14.06.2017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A0C6-86C0-4B40-B7C1-DEC990C0A0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5FA2-E21F-451B-8971-3882B87EA80A}" type="datetimeFigureOut">
              <a:rPr lang="cs-CZ" smtClean="0"/>
              <a:pPr/>
              <a:t>14.06.2017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A0C6-86C0-4B40-B7C1-DEC990C0A0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5FA2-E21F-451B-8971-3882B87EA80A}" type="datetimeFigureOut">
              <a:rPr lang="cs-CZ" smtClean="0"/>
              <a:pPr/>
              <a:t>14.06.2017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0AA0C6-86C0-4B40-B7C1-DEC990C0A0A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5FA2-E21F-451B-8971-3882B87EA80A}" type="datetimeFigureOut">
              <a:rPr lang="cs-CZ" smtClean="0"/>
              <a:pPr/>
              <a:t>14.06.2017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A0C6-86C0-4B40-B7C1-DEC990C0A0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5FA2-E21F-451B-8971-3882B87EA80A}" type="datetimeFigureOut">
              <a:rPr lang="cs-CZ" smtClean="0"/>
              <a:pPr/>
              <a:t>14.06.2017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CF0AA0C6-86C0-4B40-B7C1-DEC990C0A0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EED75FA2-E21F-451B-8971-3882B87EA80A}" type="datetimeFigureOut">
              <a:rPr lang="cs-CZ" smtClean="0"/>
              <a:pPr/>
              <a:t>14.06.2017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A0C6-86C0-4B40-B7C1-DEC990C0A0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ED75FA2-E21F-451B-8971-3882B87EA80A}" type="datetimeFigureOut">
              <a:rPr lang="cs-CZ" smtClean="0"/>
              <a:pPr/>
              <a:t>14.06.2017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F0AA0C6-86C0-4B40-B7C1-DEC990C0A0A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5949280"/>
            <a:ext cx="89644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VYSOKÁ ŠKOLA TECHNICKÁ A EKONOMICKÁ V ČESKÝCH BUDĚJOVICÍCH</a:t>
            </a:r>
            <a:endParaRPr lang="cs-CZ" sz="2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7504" y="3356992"/>
            <a:ext cx="71287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DIPLOMOVÁ PRÁCE</a:t>
            </a:r>
          </a:p>
          <a:p>
            <a:endParaRPr lang="cs-CZ" sz="2200" dirty="0" smtClean="0"/>
          </a:p>
          <a:p>
            <a:r>
              <a:rPr lang="cs-CZ" sz="2200" dirty="0" smtClean="0"/>
              <a:t>Vedoucí práce: Ing. Terezie Vondráčková, </a:t>
            </a:r>
            <a:r>
              <a:rPr lang="cs-CZ" sz="2200" dirty="0" err="1" smtClean="0"/>
              <a:t>Ph.D</a:t>
            </a:r>
            <a:r>
              <a:rPr lang="cs-CZ" sz="2200" dirty="0" smtClean="0"/>
              <a:t>.</a:t>
            </a:r>
            <a:endParaRPr lang="cs-CZ" sz="2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107504" y="1530658"/>
            <a:ext cx="87849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PROCES ZÍSKÁVÁNÍ VEŘEJNÝCH ZAKÁZEK Z POHLEDU DODAVATELE STAVBY</a:t>
            </a:r>
            <a:endParaRPr lang="cs-CZ" sz="36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860032" y="164063"/>
            <a:ext cx="41044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200" dirty="0" smtClean="0"/>
              <a:t>Bc. Michal Pospíšil</a:t>
            </a:r>
            <a:endParaRPr lang="cs-CZ" sz="22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107504" y="116632"/>
            <a:ext cx="41044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ČERVEN 2017</a:t>
            </a:r>
            <a:endParaRPr lang="cs-CZ" sz="22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3356992"/>
            <a:ext cx="2052228" cy="207406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/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35227" y="188639"/>
            <a:ext cx="8784976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METODIKA PRÁCE</a:t>
            </a:r>
          </a:p>
          <a:p>
            <a:endParaRPr lang="cs-CZ" sz="2000" dirty="0" smtClean="0"/>
          </a:p>
          <a:p>
            <a:r>
              <a:rPr lang="cs-CZ" sz="2200" u="sng" dirty="0" smtClean="0"/>
              <a:t>Metody sběru dat:</a:t>
            </a:r>
          </a:p>
          <a:p>
            <a:endParaRPr lang="cs-CZ" sz="2200" u="sng" dirty="0" smtClean="0"/>
          </a:p>
          <a:p>
            <a:r>
              <a:rPr lang="cs-CZ" sz="2200" dirty="0" smtClean="0"/>
              <a:t>Pozorování</a:t>
            </a:r>
          </a:p>
          <a:p>
            <a:pPr>
              <a:buFont typeface="Arial" pitchFamily="34" charset="0"/>
              <a:buChar char="•"/>
            </a:pPr>
            <a:r>
              <a:rPr lang="cs-CZ" sz="2200" dirty="0" smtClean="0"/>
              <a:t> získání informací ohledně struktuře vybrané firmy a náplni práce jednotlivých zaměstnanců</a:t>
            </a:r>
          </a:p>
          <a:p>
            <a:endParaRPr lang="cs-CZ" sz="2200" dirty="0"/>
          </a:p>
          <a:p>
            <a:r>
              <a:rPr lang="cs-CZ" sz="2200" dirty="0" smtClean="0"/>
              <a:t>Rozhovor</a:t>
            </a:r>
          </a:p>
          <a:p>
            <a:pPr>
              <a:buFont typeface="Arial" pitchFamily="34" charset="0"/>
              <a:buChar char="•"/>
            </a:pPr>
            <a:r>
              <a:rPr lang="cs-CZ" sz="2200" dirty="0" smtClean="0"/>
              <a:t> vedení rozhovoru ohledně určování režijních nákladů na vybranou zakázku</a:t>
            </a:r>
          </a:p>
          <a:p>
            <a:endParaRPr lang="cs-CZ" sz="2200" dirty="0"/>
          </a:p>
          <a:p>
            <a:r>
              <a:rPr lang="cs-CZ" sz="2200" u="sng" dirty="0" smtClean="0"/>
              <a:t>Metody zpracování dat:</a:t>
            </a:r>
          </a:p>
          <a:p>
            <a:endParaRPr lang="cs-CZ" sz="2200" dirty="0" smtClean="0"/>
          </a:p>
          <a:p>
            <a:r>
              <a:rPr lang="cs-CZ" sz="2200" dirty="0" smtClean="0"/>
              <a:t>Nákladově orientovaná metoda tvorby cen</a:t>
            </a:r>
          </a:p>
          <a:p>
            <a:pPr>
              <a:buFont typeface="Arial" pitchFamily="34" charset="0"/>
              <a:buChar char="•"/>
            </a:pPr>
            <a:r>
              <a:rPr lang="cs-CZ" sz="2200" dirty="0" smtClean="0"/>
              <a:t> založena na kalkulaci skutečných nákladů na realizaci dané zakázky</a:t>
            </a:r>
          </a:p>
          <a:p>
            <a:endParaRPr lang="cs-CZ" sz="2200" dirty="0"/>
          </a:p>
          <a:p>
            <a:endParaRPr lang="cs-CZ" sz="2200" dirty="0" smtClean="0"/>
          </a:p>
          <a:p>
            <a:endParaRPr lang="cs-CZ" sz="2200" dirty="0"/>
          </a:p>
          <a:p>
            <a:endParaRPr lang="cs-CZ" sz="2200" dirty="0" smtClean="0"/>
          </a:p>
          <a:p>
            <a:endParaRPr lang="cs-CZ" sz="2200" dirty="0"/>
          </a:p>
          <a:p>
            <a:pPr marL="342900" indent="-342900">
              <a:buFont typeface="Arial" pitchFamily="34" charset="0"/>
              <a:buChar char="•"/>
            </a:pPr>
            <a:endParaRPr lang="cs-CZ" sz="2000" dirty="0" smtClean="0"/>
          </a:p>
          <a:p>
            <a:endParaRPr lang="cs-CZ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180133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35227" y="188639"/>
            <a:ext cx="8784976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METODIKA PRÁCE</a:t>
            </a:r>
          </a:p>
          <a:p>
            <a:endParaRPr lang="cs-CZ" sz="2000" dirty="0" smtClean="0"/>
          </a:p>
          <a:p>
            <a:r>
              <a:rPr lang="cs-CZ" sz="2200" u="sng" dirty="0" smtClean="0"/>
              <a:t>Metody hodnocení dat:</a:t>
            </a:r>
          </a:p>
          <a:p>
            <a:endParaRPr lang="cs-CZ" sz="2200" u="sng" dirty="0" smtClean="0"/>
          </a:p>
          <a:p>
            <a:r>
              <a:rPr lang="cs-CZ" sz="2200" dirty="0" err="1" smtClean="0"/>
              <a:t>Multikriteriální</a:t>
            </a:r>
            <a:r>
              <a:rPr lang="cs-CZ" sz="2200" dirty="0" smtClean="0"/>
              <a:t> analýza</a:t>
            </a:r>
          </a:p>
          <a:p>
            <a:pPr>
              <a:buFont typeface="Arial" pitchFamily="34" charset="0"/>
              <a:buChar char="•"/>
            </a:pPr>
            <a:r>
              <a:rPr lang="cs-CZ" sz="2200" dirty="0" smtClean="0"/>
              <a:t> hodnocení několika alternativ na základě osobně určených kritérií, přičemž platí pravidlo, že alternativa hodnocená podle jednoho kritéria jako nejlepší není takto hodnocena podle jiného kritéria</a:t>
            </a:r>
          </a:p>
          <a:p>
            <a:pPr>
              <a:buFont typeface="Arial" pitchFamily="34" charset="0"/>
              <a:buChar char="•"/>
            </a:pPr>
            <a:endParaRPr lang="cs-CZ" sz="2200" dirty="0" smtClean="0"/>
          </a:p>
          <a:p>
            <a:pPr lvl="2">
              <a:buFont typeface="Arial" pitchFamily="34" charset="0"/>
              <a:buChar char="•"/>
            </a:pPr>
            <a:r>
              <a:rPr lang="cs-CZ" sz="2200" dirty="0" smtClean="0"/>
              <a:t> </a:t>
            </a:r>
            <a:r>
              <a:rPr lang="cs-CZ" sz="2200" b="1" dirty="0" smtClean="0"/>
              <a:t>alternativa</a:t>
            </a:r>
            <a:r>
              <a:rPr lang="cs-CZ" sz="2200" dirty="0" smtClean="0"/>
              <a:t> – označení jednotlivých možností, ze kterých vybíráme</a:t>
            </a:r>
          </a:p>
          <a:p>
            <a:pPr lvl="2">
              <a:buFont typeface="Arial" pitchFamily="34" charset="0"/>
              <a:buChar char="•"/>
            </a:pPr>
            <a:endParaRPr lang="cs-CZ" sz="2200" dirty="0" smtClean="0"/>
          </a:p>
          <a:p>
            <a:pPr lvl="2">
              <a:buFont typeface="Arial" pitchFamily="34" charset="0"/>
              <a:buChar char="•"/>
            </a:pPr>
            <a:r>
              <a:rPr lang="cs-CZ" sz="2200" dirty="0" smtClean="0"/>
              <a:t> </a:t>
            </a:r>
            <a:r>
              <a:rPr lang="cs-CZ" sz="2200" b="1" dirty="0" smtClean="0"/>
              <a:t>kritérium</a:t>
            </a:r>
            <a:r>
              <a:rPr lang="cs-CZ" sz="2200" dirty="0" smtClean="0"/>
              <a:t> – určená vlastnost, kterou posuzujeme u každé alternativy</a:t>
            </a:r>
          </a:p>
          <a:p>
            <a:pPr lvl="2">
              <a:buFont typeface="Arial" pitchFamily="34" charset="0"/>
              <a:buChar char="•"/>
            </a:pPr>
            <a:endParaRPr lang="cs-CZ" sz="2200" dirty="0" smtClean="0"/>
          </a:p>
          <a:p>
            <a:pPr lvl="2">
              <a:buFont typeface="Arial" pitchFamily="34" charset="0"/>
              <a:buChar char="•"/>
            </a:pPr>
            <a:r>
              <a:rPr lang="cs-CZ" sz="2200" dirty="0" smtClean="0"/>
              <a:t> </a:t>
            </a:r>
            <a:r>
              <a:rPr lang="cs-CZ" sz="2200" b="1" dirty="0" smtClean="0"/>
              <a:t>váha</a:t>
            </a:r>
            <a:r>
              <a:rPr lang="cs-CZ" sz="2200" dirty="0" smtClean="0"/>
              <a:t> – je přiřazena každému kritériu, vyjadřuje důležitost kritéria vzhledem k ostatním kritériím</a:t>
            </a:r>
            <a:endParaRPr lang="cs-CZ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396013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35227" y="188639"/>
            <a:ext cx="878497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POSTUP PŘI TVORBĚ VEŘEJNÉ ZAKÁZKY</a:t>
            </a:r>
          </a:p>
          <a:p>
            <a:endParaRPr lang="cs-CZ" sz="2000" dirty="0" smtClean="0"/>
          </a:p>
          <a:p>
            <a:r>
              <a:rPr lang="cs-CZ" sz="2200" u="sng" dirty="0" smtClean="0"/>
              <a:t>Výběr veřejné zakázky:</a:t>
            </a:r>
          </a:p>
          <a:p>
            <a:endParaRPr lang="cs-CZ" sz="2200" u="sng" dirty="0" smtClean="0"/>
          </a:p>
          <a:p>
            <a:pPr>
              <a:buFont typeface="Arial" pitchFamily="34" charset="0"/>
              <a:buChar char="•"/>
            </a:pPr>
            <a:r>
              <a:rPr lang="cs-CZ" sz="2200" dirty="0" smtClean="0"/>
              <a:t> výběr probíhá na základě několika klíčových informací</a:t>
            </a:r>
          </a:p>
          <a:p>
            <a:pPr>
              <a:buFont typeface="Arial" pitchFamily="34" charset="0"/>
              <a:buChar char="•"/>
            </a:pPr>
            <a:endParaRPr lang="cs-CZ" sz="2200" dirty="0" smtClean="0"/>
          </a:p>
          <a:p>
            <a:pPr lvl="1">
              <a:buFont typeface="Arial" pitchFamily="34" charset="0"/>
              <a:buChar char="•"/>
            </a:pPr>
            <a:r>
              <a:rPr lang="cs-CZ" sz="2200" dirty="0" smtClean="0"/>
              <a:t> předmět veřejné zakázky</a:t>
            </a:r>
          </a:p>
          <a:p>
            <a:pPr lvl="1">
              <a:buFont typeface="Arial" pitchFamily="34" charset="0"/>
              <a:buChar char="•"/>
            </a:pPr>
            <a:endParaRPr lang="cs-CZ" sz="2200" dirty="0" smtClean="0"/>
          </a:p>
          <a:p>
            <a:pPr lvl="1">
              <a:buFont typeface="Arial" pitchFamily="34" charset="0"/>
              <a:buChar char="•"/>
            </a:pPr>
            <a:r>
              <a:rPr lang="cs-CZ" sz="2200" dirty="0" smtClean="0"/>
              <a:t> doba realizace veřejné zakázky</a:t>
            </a:r>
          </a:p>
          <a:p>
            <a:pPr lvl="1">
              <a:buFont typeface="Arial" pitchFamily="34" charset="0"/>
              <a:buChar char="•"/>
            </a:pPr>
            <a:endParaRPr lang="cs-CZ" sz="2200" dirty="0" smtClean="0"/>
          </a:p>
          <a:p>
            <a:pPr lvl="1">
              <a:buFont typeface="Arial" pitchFamily="34" charset="0"/>
              <a:buChar char="•"/>
            </a:pPr>
            <a:r>
              <a:rPr lang="cs-CZ" sz="2200" dirty="0" smtClean="0"/>
              <a:t> platební podmínky a splatnost faktur</a:t>
            </a:r>
          </a:p>
          <a:p>
            <a:pPr lvl="1">
              <a:buFont typeface="Arial" pitchFamily="34" charset="0"/>
              <a:buChar char="•"/>
            </a:pPr>
            <a:endParaRPr lang="cs-CZ" sz="2200" dirty="0" smtClean="0"/>
          </a:p>
          <a:p>
            <a:pPr lvl="1">
              <a:buFont typeface="Arial" pitchFamily="34" charset="0"/>
              <a:buChar char="•"/>
            </a:pPr>
            <a:r>
              <a:rPr lang="cs-CZ" sz="2200" dirty="0" smtClean="0"/>
              <a:t> požadované záruky</a:t>
            </a:r>
          </a:p>
          <a:p>
            <a:pPr lvl="1">
              <a:buFont typeface="Arial" pitchFamily="34" charset="0"/>
              <a:buChar char="•"/>
            </a:pPr>
            <a:endParaRPr lang="cs-CZ" sz="2200" dirty="0" smtClean="0"/>
          </a:p>
          <a:p>
            <a:pPr lvl="1">
              <a:buFont typeface="Arial" pitchFamily="34" charset="0"/>
              <a:buChar char="•"/>
            </a:pPr>
            <a:r>
              <a:rPr lang="cs-CZ" sz="2200" dirty="0" smtClean="0"/>
              <a:t> smluvní pokuty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35227" y="188639"/>
            <a:ext cx="8784976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POSTUP PŘI TVORBĚ VEŘEJNÉ ZAKÁZKY</a:t>
            </a:r>
          </a:p>
          <a:p>
            <a:endParaRPr lang="cs-CZ" sz="2000" dirty="0" smtClean="0"/>
          </a:p>
          <a:p>
            <a:r>
              <a:rPr lang="cs-CZ" sz="2200" u="sng" dirty="0" smtClean="0"/>
              <a:t>Sestavení cenové nabídky:</a:t>
            </a:r>
          </a:p>
          <a:p>
            <a:endParaRPr lang="cs-CZ" sz="2200" u="sng" dirty="0" smtClean="0"/>
          </a:p>
          <a:p>
            <a:pPr marL="457200" indent="-457200">
              <a:spcAft>
                <a:spcPts val="1200"/>
              </a:spcAft>
              <a:buAutoNum type="arabicPeriod"/>
            </a:pPr>
            <a:r>
              <a:rPr lang="cs-CZ" sz="2200" dirty="0" smtClean="0"/>
              <a:t>Ocenění výkazu výměr podle softwaru pro ocenění stavební výroby</a:t>
            </a:r>
          </a:p>
          <a:p>
            <a:pPr marL="457200" indent="-457200">
              <a:spcAft>
                <a:spcPts val="1200"/>
              </a:spcAft>
              <a:buAutoNum type="arabicPeriod"/>
            </a:pPr>
            <a:r>
              <a:rPr lang="cs-CZ" sz="2200" dirty="0" smtClean="0"/>
              <a:t> Rozeslání poptávek na subdodavatelské práce</a:t>
            </a:r>
          </a:p>
          <a:p>
            <a:pPr marL="457200" indent="-457200">
              <a:spcAft>
                <a:spcPts val="1200"/>
              </a:spcAft>
              <a:buAutoNum type="arabicPeriod"/>
            </a:pPr>
            <a:r>
              <a:rPr lang="cs-CZ" sz="2200" dirty="0" smtClean="0"/>
              <a:t> Stanovení nákladů na pořízení stavebního materiálu</a:t>
            </a:r>
          </a:p>
          <a:p>
            <a:pPr marL="457200" indent="-457200">
              <a:spcAft>
                <a:spcPts val="1200"/>
              </a:spcAft>
              <a:buAutoNum type="arabicPeriod"/>
            </a:pPr>
            <a:r>
              <a:rPr lang="cs-CZ" sz="2200" dirty="0" smtClean="0"/>
              <a:t> Stanovení nákladů na vlastní zaměstnance</a:t>
            </a:r>
          </a:p>
          <a:p>
            <a:pPr marL="457200" indent="-457200">
              <a:spcAft>
                <a:spcPts val="1200"/>
              </a:spcAft>
              <a:buAutoNum type="arabicPeriod"/>
            </a:pPr>
            <a:r>
              <a:rPr lang="cs-CZ" sz="2200" dirty="0" smtClean="0"/>
              <a:t>Stanovení nákladů na dopravu zaměstnanců a materiálu na stavbu</a:t>
            </a:r>
          </a:p>
          <a:p>
            <a:pPr marL="457200" indent="-457200">
              <a:spcAft>
                <a:spcPts val="1200"/>
              </a:spcAft>
              <a:buAutoNum type="arabicPeriod"/>
            </a:pPr>
            <a:r>
              <a:rPr lang="cs-CZ" sz="2200" dirty="0" smtClean="0"/>
              <a:t>Určení výše režie firmy</a:t>
            </a:r>
          </a:p>
          <a:p>
            <a:pPr marL="457200" indent="-457200">
              <a:spcAft>
                <a:spcPts val="1200"/>
              </a:spcAft>
              <a:buAutoNum type="arabicPeriod"/>
            </a:pPr>
            <a:r>
              <a:rPr lang="cs-CZ" sz="2200" dirty="0" smtClean="0"/>
              <a:t>Určení výše zisku firmy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135227" y="188639"/>
            <a:ext cx="878497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cs-CZ" sz="2200" u="sng" dirty="0" smtClean="0"/>
              <a:t>Ocenění výkazu výměr podle softwaru</a:t>
            </a:r>
          </a:p>
          <a:p>
            <a:pPr marL="457200" indent="-457200">
              <a:buAutoNum type="arabicPeriod"/>
            </a:pPr>
            <a:endParaRPr lang="cs-CZ" sz="2200" u="sng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cs-CZ" sz="2200" dirty="0" smtClean="0"/>
              <a:t>získání orientačních cen</a:t>
            </a:r>
          </a:p>
          <a:p>
            <a:pPr marL="457200" indent="-457200">
              <a:buFont typeface="Arial" pitchFamily="34" charset="0"/>
              <a:buChar char="•"/>
            </a:pPr>
            <a:endParaRPr lang="cs-CZ" sz="22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cs-CZ" sz="2200" dirty="0" smtClean="0"/>
              <a:t>kontrolní funkce – zabránění fatálním chybám při ceněné stavebních prací</a:t>
            </a:r>
          </a:p>
          <a:p>
            <a:pPr marL="457200" indent="-457200">
              <a:buFont typeface="Arial" pitchFamily="34" charset="0"/>
              <a:buChar char="•"/>
            </a:pPr>
            <a:endParaRPr lang="cs-CZ" sz="2200" dirty="0" smtClean="0"/>
          </a:p>
          <a:p>
            <a:pPr marL="457200" indent="-457200">
              <a:buFont typeface="Arial" pitchFamily="34" charset="0"/>
              <a:buChar char="•"/>
            </a:pPr>
            <a:endParaRPr lang="cs-CZ" sz="2200" dirty="0" smtClean="0"/>
          </a:p>
          <a:p>
            <a:pPr marL="457200" indent="-457200">
              <a:buAutoNum type="arabicPeriod" startAt="2"/>
            </a:pPr>
            <a:r>
              <a:rPr lang="cs-CZ" sz="2200" u="sng" dirty="0" smtClean="0"/>
              <a:t>Rozeslání poptávek na speciální práce</a:t>
            </a:r>
          </a:p>
          <a:p>
            <a:pPr marL="457200" indent="-457200">
              <a:buAutoNum type="arabicPeriod" startAt="2"/>
            </a:pPr>
            <a:endParaRPr lang="cs-CZ" sz="22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cs-CZ" sz="2200" dirty="0" smtClean="0"/>
              <a:t>ocenění subdodávek a prací, které není firma schopna realizovat vlastními silami – v tomto případě výroba dřevěných oken</a:t>
            </a:r>
          </a:p>
        </p:txBody>
      </p:sp>
      <p:graphicFrame>
        <p:nvGraphicFramePr>
          <p:cNvPr id="10" name="Tabulka 9"/>
          <p:cNvGraphicFramePr>
            <a:graphicFrameLocks noGrp="1"/>
          </p:cNvGraphicFramePr>
          <p:nvPr/>
        </p:nvGraphicFramePr>
        <p:xfrm>
          <a:off x="1547664" y="4365104"/>
          <a:ext cx="5829935" cy="2185670"/>
        </p:xfrm>
        <a:graphic>
          <a:graphicData uri="http://schemas.openxmlformats.org/drawingml/2006/table">
            <a:tbl>
              <a:tblPr/>
              <a:tblGrid>
                <a:gridCol w="3849370"/>
                <a:gridCol w="1980565"/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350" b="1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Porovnání nabídek na dodávku a montáž dřevěných otvorových výplní</a:t>
                      </a:r>
                      <a:endParaRPr lang="cs-CZ" sz="120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Akce: Výměna oken a oprava fasády na ZŠ J. Husa, Písek - III. Etapa</a:t>
                      </a:r>
                      <a:endParaRPr lang="cs-CZ" sz="120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7175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20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10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Vítězná nabídka:</a:t>
                      </a:r>
                      <a:endParaRPr lang="cs-CZ" sz="120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347 168</a:t>
                      </a:r>
                      <a:endParaRPr lang="cs-CZ" sz="120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20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10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1. LD okna a.s.</a:t>
                      </a:r>
                      <a:endParaRPr lang="cs-CZ" sz="1200" dirty="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347 168</a:t>
                      </a:r>
                      <a:endParaRPr lang="cs-CZ" sz="120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2. </a:t>
                      </a:r>
                      <a:r>
                        <a:rPr lang="cs-CZ" sz="1100" dirty="0" err="1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Window</a:t>
                      </a: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Holding a.s.</a:t>
                      </a:r>
                      <a:endParaRPr lang="cs-CZ" sz="1200" dirty="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372 680</a:t>
                      </a:r>
                      <a:endParaRPr lang="cs-CZ" sz="1200" dirty="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3. </a:t>
                      </a:r>
                      <a:r>
                        <a:rPr lang="cs-CZ" sz="1100" dirty="0" err="1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Oknotherm</a:t>
                      </a: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 spol. s r.o.</a:t>
                      </a:r>
                      <a:endParaRPr lang="cs-CZ" sz="1200" dirty="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379 120</a:t>
                      </a:r>
                      <a:endParaRPr lang="cs-CZ" sz="1200" dirty="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135227" y="188639"/>
            <a:ext cx="878497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cs-CZ" sz="2200" dirty="0" smtClean="0"/>
              <a:t>3. 	</a:t>
            </a:r>
            <a:r>
              <a:rPr lang="cs-CZ" sz="2200" u="sng" dirty="0" smtClean="0"/>
              <a:t>Stanovení nákladů na pořízení stavebního materiálu</a:t>
            </a:r>
          </a:p>
          <a:p>
            <a:pPr marL="457200" indent="-457200">
              <a:buAutoNum type="arabicPeriod"/>
            </a:pPr>
            <a:endParaRPr lang="cs-CZ" sz="2200" u="sng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cs-CZ" sz="2200" dirty="0" smtClean="0"/>
              <a:t>náklad je získán na základě cen od dodavatelů stavebního materiálu, údaje o spotřebě, zkušenosti se skutečnou spotřebou</a:t>
            </a:r>
          </a:p>
          <a:p>
            <a:pPr marL="457200" indent="-457200">
              <a:buFont typeface="Arial" pitchFamily="34" charset="0"/>
              <a:buChar char="•"/>
            </a:pPr>
            <a:endParaRPr lang="cs-CZ" sz="22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cs-CZ" sz="2200" dirty="0" smtClean="0"/>
              <a:t>pozor na požadované parametry u materiálů – součinitele tepelné vodivosti, hmotnosti, pevnosti, prodyšnost, aj.</a:t>
            </a:r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1979712" y="2636912"/>
          <a:ext cx="5066755" cy="4064002"/>
        </p:xfrm>
        <a:graphic>
          <a:graphicData uri="http://schemas.openxmlformats.org/drawingml/2006/table">
            <a:tbl>
              <a:tblPr/>
              <a:tblGrid>
                <a:gridCol w="3345460"/>
                <a:gridCol w="1721295"/>
              </a:tblGrid>
              <a:tr h="278144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Nákladový rozpočet materiálu</a:t>
                      </a:r>
                      <a:endParaRPr lang="cs-CZ" sz="1000" dirty="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9602" marR="59602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78144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Akce: Výměna oken a oprava fasády na ZŠ J. Husa, Písek - III. Etapa</a:t>
                      </a:r>
                      <a:endParaRPr lang="cs-CZ" sz="1000" dirty="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9602" marR="59602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5055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000" dirty="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9602" marR="59602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00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9602" marR="59602" marT="0" marB="0">
                    <a:lnL>
                      <a:noFill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55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Cena celkem:</a:t>
                      </a:r>
                      <a:endParaRPr lang="cs-CZ" sz="1000" dirty="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9602" marR="59602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143 316</a:t>
                      </a:r>
                      <a:endParaRPr lang="cs-CZ" sz="100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9602" marR="59602" marT="0" marB="0" anchor="ctr">
                    <a:lnL>
                      <a:noFill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  <a:tr h="25055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00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9602" marR="59602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000" dirty="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9602" marR="59602" marT="0" marB="0" anchor="ctr">
                    <a:lnL>
                      <a:noFill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5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SO 01: Výměna výplní otvorů</a:t>
                      </a:r>
                      <a:endParaRPr lang="cs-CZ" sz="100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9602" marR="59602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21 301</a:t>
                      </a:r>
                      <a:endParaRPr lang="cs-CZ" sz="1000" dirty="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9602" marR="59602" marT="0" marB="0" anchor="ctr">
                    <a:lnL>
                      <a:noFill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  <a:tr h="2505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Svislé konstrukce</a:t>
                      </a:r>
                    </a:p>
                  </a:txBody>
                  <a:tcPr marL="59602" marR="59602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5 687</a:t>
                      </a:r>
                    </a:p>
                  </a:txBody>
                  <a:tcPr marL="59602" marR="59602" marT="0" marB="0" anchor="ctr">
                    <a:lnL>
                      <a:noFill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505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Úpravy povrchů vnitřní</a:t>
                      </a:r>
                    </a:p>
                  </a:txBody>
                  <a:tcPr marL="59602" marR="59602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11 033</a:t>
                      </a:r>
                    </a:p>
                  </a:txBody>
                  <a:tcPr marL="59602" marR="59602" marT="0" marB="0" anchor="ctr">
                    <a:lnL>
                      <a:noFill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505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Ostatní konstrukce a práce</a:t>
                      </a:r>
                    </a:p>
                  </a:txBody>
                  <a:tcPr marL="59602" marR="59602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1 746</a:t>
                      </a:r>
                    </a:p>
                  </a:txBody>
                  <a:tcPr marL="59602" marR="59602" marT="0" marB="0" anchor="ctr">
                    <a:lnL>
                      <a:noFill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505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Konstrukce klempířské</a:t>
                      </a:r>
                    </a:p>
                  </a:txBody>
                  <a:tcPr marL="59602" marR="59602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1 112</a:t>
                      </a:r>
                    </a:p>
                  </a:txBody>
                  <a:tcPr marL="59602" marR="59602" marT="0" marB="0" anchor="ctr">
                    <a:lnL>
                      <a:noFill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505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Nátěry</a:t>
                      </a:r>
                    </a:p>
                  </a:txBody>
                  <a:tcPr marL="59602" marR="59602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163</a:t>
                      </a:r>
                    </a:p>
                  </a:txBody>
                  <a:tcPr marL="59602" marR="59602" marT="0" marB="0" anchor="ctr">
                    <a:lnL>
                      <a:noFill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505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Malby</a:t>
                      </a:r>
                    </a:p>
                  </a:txBody>
                  <a:tcPr marL="59602" marR="59602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1 559</a:t>
                      </a:r>
                    </a:p>
                  </a:txBody>
                  <a:tcPr marL="59602" marR="59602" marT="0" marB="0" anchor="ctr">
                    <a:lnL>
                      <a:noFill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505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00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9602" marR="59602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000" dirty="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9602" marR="59602" marT="0" marB="0" anchor="ctr">
                    <a:lnL>
                      <a:noFill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5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SO 02: Opravy omítek fasády</a:t>
                      </a:r>
                      <a:endParaRPr lang="cs-CZ" sz="100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9602" marR="59602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122 016</a:t>
                      </a:r>
                      <a:endParaRPr lang="cs-CZ" sz="1000" dirty="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9602" marR="59602" marT="0" marB="0" anchor="ctr">
                    <a:lnL>
                      <a:noFill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  <a:tr h="2505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Úpravy povrchů vnější</a:t>
                      </a:r>
                    </a:p>
                  </a:txBody>
                  <a:tcPr marL="59602" marR="59602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120 230</a:t>
                      </a:r>
                    </a:p>
                  </a:txBody>
                  <a:tcPr marL="59602" marR="59602" marT="0" marB="0" anchor="ctr">
                    <a:lnL>
                      <a:noFill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505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Bourací práce</a:t>
                      </a:r>
                    </a:p>
                  </a:txBody>
                  <a:tcPr marL="59602" marR="59602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1 786</a:t>
                      </a:r>
                    </a:p>
                  </a:txBody>
                  <a:tcPr marL="59602" marR="59602" marT="0" marB="0" anchor="ctr">
                    <a:lnL>
                      <a:noFill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35227" y="188639"/>
            <a:ext cx="878497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cs-CZ" sz="2200" dirty="0" smtClean="0"/>
              <a:t>4.	</a:t>
            </a:r>
            <a:r>
              <a:rPr lang="cs-CZ" sz="2200" u="sng" dirty="0" smtClean="0"/>
              <a:t>Stanovení nákladů na vlastní zaměstnance</a:t>
            </a:r>
          </a:p>
          <a:p>
            <a:pPr marL="457200" indent="-457200">
              <a:buAutoNum type="arabicPeriod"/>
            </a:pPr>
            <a:endParaRPr lang="cs-CZ" sz="2200" u="sng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cs-CZ" sz="2200" dirty="0" smtClean="0"/>
              <a:t>určení na základě harmonogramu prací a počtu zaměstnanců pro realizaci dílčích prací</a:t>
            </a:r>
          </a:p>
          <a:p>
            <a:pPr marL="457200" indent="-457200">
              <a:buFont typeface="Arial" pitchFamily="34" charset="0"/>
              <a:buChar char="•"/>
            </a:pPr>
            <a:endParaRPr lang="cs-CZ" sz="22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cs-CZ" sz="2200" dirty="0" smtClean="0"/>
              <a:t>odhad časové náročnosti prací prováděn na základě zkušeností z předchozích realizací</a:t>
            </a:r>
          </a:p>
          <a:p>
            <a:pPr marL="457200" indent="-457200">
              <a:buFont typeface="Arial" pitchFamily="34" charset="0"/>
              <a:buChar char="•"/>
            </a:pPr>
            <a:endParaRPr lang="cs-CZ" sz="2200" dirty="0" smtClean="0"/>
          </a:p>
          <a:p>
            <a:pPr marL="457200" indent="-457200">
              <a:buAutoNum type="arabicPeriod" startAt="5"/>
            </a:pPr>
            <a:r>
              <a:rPr lang="cs-CZ" sz="2200" u="sng" dirty="0" smtClean="0"/>
              <a:t>Stanovení nákladů na dopravu zaměstnanců a materiálu na stavbu</a:t>
            </a:r>
          </a:p>
          <a:p>
            <a:pPr marL="457200" indent="-457200">
              <a:buAutoNum type="arabicPeriod" startAt="5"/>
            </a:pPr>
            <a:endParaRPr lang="cs-CZ" sz="2200" u="sng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cs-CZ" sz="2200" dirty="0" smtClean="0"/>
              <a:t>výdaje na osobní automobily, nákladní automobily, servis</a:t>
            </a:r>
          </a:p>
          <a:p>
            <a:pPr marL="457200" indent="-457200">
              <a:buFont typeface="Arial" pitchFamily="34" charset="0"/>
              <a:buChar char="•"/>
            </a:pPr>
            <a:endParaRPr lang="cs-CZ" sz="2200" dirty="0" smtClean="0"/>
          </a:p>
          <a:p>
            <a:pPr marL="457200" indent="-457200">
              <a:buAutoNum type="arabicPeriod" startAt="6"/>
            </a:pPr>
            <a:r>
              <a:rPr lang="cs-CZ" sz="2200" u="sng" dirty="0" smtClean="0"/>
              <a:t>Určení výše režie firmy</a:t>
            </a:r>
          </a:p>
          <a:p>
            <a:pPr marL="457200" indent="-457200">
              <a:buAutoNum type="arabicPeriod" startAt="6"/>
            </a:pPr>
            <a:endParaRPr lang="cs-CZ" sz="22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cs-CZ" sz="2200" dirty="0" smtClean="0"/>
              <a:t>na základě znalosti účetních výkazů firmy a rozhovoru s jednatelem firmy</a:t>
            </a:r>
          </a:p>
          <a:p>
            <a:pPr marL="457200" indent="-457200">
              <a:buFont typeface="Arial" pitchFamily="34" charset="0"/>
              <a:buChar char="•"/>
            </a:pPr>
            <a:endParaRPr lang="cs-CZ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135227" y="188639"/>
            <a:ext cx="878497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 startAt="7"/>
            </a:pPr>
            <a:r>
              <a:rPr lang="cs-CZ" sz="2200" u="sng" dirty="0" smtClean="0"/>
              <a:t>Určení výše zisku firmy</a:t>
            </a:r>
          </a:p>
          <a:p>
            <a:pPr marL="457200" indent="-457200">
              <a:buAutoNum type="arabicPeriod" startAt="7"/>
            </a:pPr>
            <a:endParaRPr lang="cs-CZ" sz="2200" u="sng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cs-CZ" sz="2200" dirty="0" smtClean="0"/>
              <a:t>Provádění jednoduchého průzkumu trhu – běžné ceny obdobných veřejných zakázek v daném regionu</a:t>
            </a:r>
          </a:p>
          <a:p>
            <a:pPr marL="457200" indent="-457200">
              <a:buFont typeface="Arial" pitchFamily="34" charset="0"/>
              <a:buChar char="•"/>
            </a:pPr>
            <a:endParaRPr lang="cs-CZ" sz="2200" dirty="0" smtClean="0"/>
          </a:p>
          <a:p>
            <a:pPr marL="457200" indent="-457200">
              <a:buFont typeface="Arial" pitchFamily="34" charset="0"/>
              <a:buChar char="•"/>
            </a:pPr>
            <a:endParaRPr lang="cs-CZ" sz="2200" dirty="0" smtClean="0"/>
          </a:p>
          <a:p>
            <a:pPr marL="457200" indent="-457200">
              <a:buFont typeface="Arial" pitchFamily="34" charset="0"/>
              <a:buChar char="•"/>
            </a:pPr>
            <a:endParaRPr lang="cs-CZ" sz="2200" dirty="0" smtClean="0"/>
          </a:p>
          <a:p>
            <a:pPr marL="457200" indent="-457200">
              <a:buFont typeface="Arial" pitchFamily="34" charset="0"/>
              <a:buChar char="•"/>
            </a:pPr>
            <a:endParaRPr lang="cs-CZ" sz="2200" dirty="0" smtClean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1115615" y="1916832"/>
          <a:ext cx="7632848" cy="4464496"/>
        </p:xfrm>
        <a:graphic>
          <a:graphicData uri="http://schemas.openxmlformats.org/drawingml/2006/table">
            <a:tbl>
              <a:tblPr/>
              <a:tblGrid>
                <a:gridCol w="1907810"/>
                <a:gridCol w="1907810"/>
                <a:gridCol w="1908614"/>
                <a:gridCol w="1908614"/>
              </a:tblGrid>
              <a:tr h="123907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Název zakázky</a:t>
                      </a:r>
                      <a:endParaRPr lang="cs-CZ" sz="1200" dirty="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Výměna oken na ZŠ </a:t>
                      </a:r>
                      <a:r>
                        <a:rPr lang="cs-CZ" sz="1100" b="1" dirty="0" err="1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J.Husa</a:t>
                      </a:r>
                      <a:r>
                        <a:rPr lang="cs-CZ" sz="1100" b="1" dirty="0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, Písek</a:t>
                      </a:r>
                      <a:endParaRPr lang="cs-CZ" sz="1200" dirty="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Snížení energetické náročnosti budovy ZŠ </a:t>
                      </a:r>
                      <a:r>
                        <a:rPr lang="cs-CZ" sz="1100" b="1" dirty="0" err="1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J.Husa</a:t>
                      </a:r>
                      <a:r>
                        <a:rPr lang="cs-CZ" sz="1100" b="1" dirty="0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 Písek</a:t>
                      </a:r>
                      <a:endParaRPr lang="cs-CZ" sz="1200" dirty="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Zateplení a výměna oken budovy 1. stupně na ZŠ E. Beneše Písek</a:t>
                      </a:r>
                      <a:endParaRPr lang="cs-CZ" sz="1200" dirty="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95890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Předmět plnění</a:t>
                      </a:r>
                      <a:endParaRPr lang="cs-CZ" sz="1200" dirty="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Výměna oken</a:t>
                      </a:r>
                      <a:endParaRPr lang="cs-CZ" sz="1200" dirty="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Výměna oken, oprava fasády</a:t>
                      </a:r>
                      <a:endParaRPr lang="cs-CZ" sz="1200" dirty="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Výměna oken, zateplení fasády a střechy</a:t>
                      </a:r>
                      <a:endParaRPr lang="cs-CZ" sz="1200" dirty="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1963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Vyhlášená cena</a:t>
                      </a:r>
                      <a:endParaRPr lang="cs-CZ" sz="120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4,0 mil Kč bez DPH</a:t>
                      </a:r>
                      <a:endParaRPr lang="cs-CZ" sz="1200" dirty="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5,34 mil Kč bez DPH</a:t>
                      </a:r>
                      <a:endParaRPr lang="cs-CZ" sz="1200" dirty="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13,266 mil Kč bez DPH</a:t>
                      </a:r>
                      <a:endParaRPr lang="cs-CZ" sz="120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</a:tr>
              <a:tr h="31963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Vítězná cena</a:t>
                      </a:r>
                      <a:endParaRPr lang="cs-CZ" sz="120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3,28 mil Kč bez DPH</a:t>
                      </a:r>
                      <a:endParaRPr lang="cs-CZ" sz="120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4,272 mil Kč bez DPH</a:t>
                      </a:r>
                      <a:endParaRPr lang="cs-CZ" sz="1200" dirty="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10,387 mil Kč bez DPH</a:t>
                      </a:r>
                      <a:endParaRPr lang="cs-CZ" sz="1200" dirty="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</a:tr>
              <a:tr h="12785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Procentuální výše vítězné ceny v poměru k vyhlášené ceně</a:t>
                      </a:r>
                      <a:endParaRPr lang="cs-CZ" sz="1200" dirty="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82%       </a:t>
                      </a:r>
                      <a:r>
                        <a:rPr lang="cs-CZ" sz="1100" b="1" dirty="0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vyhlášené ceny</a:t>
                      </a:r>
                      <a:endParaRPr lang="cs-CZ" sz="1200" dirty="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80%       </a:t>
                      </a:r>
                      <a:r>
                        <a:rPr lang="cs-CZ" sz="1100" b="1" dirty="0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vyhlášené ceny</a:t>
                      </a:r>
                      <a:endParaRPr lang="cs-CZ" sz="1200" dirty="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78%</a:t>
                      </a:r>
                      <a:r>
                        <a:rPr lang="cs-CZ" sz="1100" b="1" dirty="0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        vyhlášené ceny</a:t>
                      </a:r>
                      <a:endParaRPr lang="cs-CZ" sz="1200" dirty="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</a:tr>
              <a:tr h="348694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35227" y="188639"/>
            <a:ext cx="8784976" cy="6417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 startAt="7"/>
            </a:pPr>
            <a:r>
              <a:rPr lang="cs-CZ" sz="2200" u="sng" dirty="0" smtClean="0"/>
              <a:t>Určení výše zisku firmy</a:t>
            </a:r>
          </a:p>
          <a:p>
            <a:pPr marL="457200" indent="-457200">
              <a:buAutoNum type="arabicPeriod" startAt="7"/>
            </a:pPr>
            <a:endParaRPr lang="cs-CZ" sz="2200" u="sng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cs-CZ" sz="2200" dirty="0" err="1" smtClean="0"/>
              <a:t>Multikriteriální</a:t>
            </a:r>
            <a:r>
              <a:rPr lang="cs-CZ" sz="2200" dirty="0" smtClean="0"/>
              <a:t> hodnocení</a:t>
            </a:r>
          </a:p>
          <a:p>
            <a:pPr marL="1431925" lvl="1" indent="-457200">
              <a:buFontTx/>
              <a:buChar char="-"/>
              <a:tabLst>
                <a:tab pos="1884363" algn="l"/>
              </a:tabLst>
            </a:pPr>
            <a:r>
              <a:rPr lang="cs-CZ" sz="2200" dirty="0" smtClean="0"/>
              <a:t>Kritéria</a:t>
            </a:r>
          </a:p>
          <a:p>
            <a:pPr marL="1431925" lvl="1" indent="-457200">
              <a:buFontTx/>
              <a:buChar char="-"/>
              <a:tabLst>
                <a:tab pos="1884363" algn="l"/>
              </a:tabLst>
            </a:pPr>
            <a:endParaRPr lang="cs-CZ" sz="2200" dirty="0" smtClean="0"/>
          </a:p>
          <a:p>
            <a:pPr marL="452438">
              <a:spcAft>
                <a:spcPts val="600"/>
              </a:spcAft>
            </a:pPr>
            <a:r>
              <a:rPr lang="cs-CZ" sz="2200" dirty="0" smtClean="0"/>
              <a:t>1. potřeba získání stavby z důvodu nedostatečného množství zakázek na dané období</a:t>
            </a:r>
          </a:p>
          <a:p>
            <a:pPr marL="452438">
              <a:spcAft>
                <a:spcPts val="600"/>
              </a:spcAft>
            </a:pPr>
            <a:r>
              <a:rPr lang="cs-CZ" sz="2200" dirty="0" smtClean="0"/>
              <a:t>2. potřeba získání stavby jako reference pro další zakázky</a:t>
            </a:r>
          </a:p>
          <a:p>
            <a:pPr marL="452438">
              <a:spcAft>
                <a:spcPts val="600"/>
              </a:spcAft>
            </a:pPr>
            <a:r>
              <a:rPr lang="cs-CZ" sz="2200" dirty="0" smtClean="0"/>
              <a:t>3. přihlédnutí k analýze cenových hladin obdobných zakázek při akceptování požadavku jednatele na maximální zisk</a:t>
            </a:r>
          </a:p>
          <a:p>
            <a:pPr marL="452438"/>
            <a:endParaRPr lang="cs-CZ" sz="2200" dirty="0" smtClean="0"/>
          </a:p>
          <a:p>
            <a:pPr marL="452438"/>
            <a:r>
              <a:rPr lang="cs-CZ" sz="2200" dirty="0" smtClean="0"/>
              <a:t>- kritériím je přiřazena váha podle jejich důležitosti pro vedení firmy</a:t>
            </a:r>
          </a:p>
          <a:p>
            <a:pPr marL="457200" indent="-457200">
              <a:buFont typeface="Arial" pitchFamily="34" charset="0"/>
              <a:buChar char="•"/>
            </a:pPr>
            <a:endParaRPr lang="cs-CZ" sz="2200" dirty="0" smtClean="0"/>
          </a:p>
          <a:p>
            <a:pPr marL="457200" indent="-457200">
              <a:buFont typeface="Arial" pitchFamily="34" charset="0"/>
              <a:buChar char="•"/>
            </a:pPr>
            <a:endParaRPr lang="cs-CZ" sz="2200" dirty="0" smtClean="0"/>
          </a:p>
          <a:p>
            <a:pPr marL="457200" indent="-457200">
              <a:buFont typeface="Arial" pitchFamily="34" charset="0"/>
              <a:buChar char="•"/>
            </a:pPr>
            <a:endParaRPr lang="cs-CZ" sz="2200" dirty="0" smtClean="0"/>
          </a:p>
          <a:p>
            <a:pPr marL="457200" indent="-457200">
              <a:buFont typeface="Arial" pitchFamily="34" charset="0"/>
              <a:buChar char="•"/>
            </a:pPr>
            <a:endParaRPr lang="cs-CZ" sz="2200" dirty="0" smtClean="0"/>
          </a:p>
          <a:p>
            <a:pPr marL="457200" indent="-457200">
              <a:buFont typeface="Arial" pitchFamily="34" charset="0"/>
              <a:buChar char="•"/>
            </a:pPr>
            <a:endParaRPr lang="cs-CZ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395536" y="1196752"/>
          <a:ext cx="8136904" cy="4608512"/>
        </p:xfrm>
        <a:graphic>
          <a:graphicData uri="http://schemas.openxmlformats.org/drawingml/2006/table">
            <a:tbl>
              <a:tblPr/>
              <a:tblGrid>
                <a:gridCol w="2160240"/>
                <a:gridCol w="1512168"/>
                <a:gridCol w="1440553"/>
                <a:gridCol w="1871815"/>
                <a:gridCol w="1152128"/>
              </a:tblGrid>
              <a:tr h="201622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Alternativa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0556" marR="6055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Potřeba získání stavby z důvodu nedostatečného množství zakázek na dané období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0556" marR="6055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Potřeba získání stavby jako reference do budoucnosti</a:t>
                      </a:r>
                      <a:endParaRPr lang="cs-CZ" sz="110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0556" marR="6055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Přihlédnutí k analýze cenových hladin obdobných zakázek při akceptování požadavku jednatele na maximální zisk</a:t>
                      </a:r>
                      <a:endParaRPr lang="cs-CZ" sz="110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0556" marR="6055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Součet</a:t>
                      </a:r>
                      <a:endParaRPr lang="cs-CZ" sz="110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0556" marR="6055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  <a:tr h="2992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Váha</a:t>
                      </a:r>
                      <a:endParaRPr lang="cs-CZ" sz="110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0556" marR="6055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1</a:t>
                      </a:r>
                      <a:endParaRPr lang="cs-CZ" sz="110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0556" marR="60556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2</a:t>
                      </a:r>
                      <a:endParaRPr lang="cs-CZ" sz="110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0556" marR="6055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3</a:t>
                      </a:r>
                      <a:endParaRPr lang="cs-CZ" sz="110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0556" marR="6055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00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0556" marR="6055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  <a:tr h="70766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Minimální zisk (cca 50 000,- Kč)</a:t>
                      </a:r>
                      <a:endParaRPr lang="cs-CZ" sz="110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0556" marR="6055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1 x 3 = 3</a:t>
                      </a:r>
                      <a:endParaRPr lang="cs-CZ" sz="110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0556" marR="60556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2 x 3 = 6</a:t>
                      </a:r>
                      <a:endParaRPr lang="cs-CZ" sz="110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0556" marR="6055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3 x 1 = 3</a:t>
                      </a:r>
                      <a:endParaRPr lang="cs-CZ" sz="110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0556" marR="6055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3 + 6 + 3 = </a:t>
                      </a:r>
                      <a:r>
                        <a:rPr lang="cs-CZ" sz="1000" b="1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12</a:t>
                      </a:r>
                      <a:endParaRPr lang="cs-CZ" sz="110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0556" marR="6055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70766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Průměrný zisk (cca 150 000,- Kč)</a:t>
                      </a:r>
                      <a:endParaRPr lang="cs-CZ" sz="110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0556" marR="6055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1 x 2 = 2</a:t>
                      </a:r>
                      <a:endParaRPr lang="cs-CZ" sz="110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0556" marR="60556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2 x 2 = 4</a:t>
                      </a:r>
                      <a:endParaRPr lang="cs-CZ" sz="110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0556" marR="6055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3 x 3 = 9</a:t>
                      </a:r>
                      <a:endParaRPr lang="cs-CZ" sz="110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0556" marR="6055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2 + 4 + 9 = </a:t>
                      </a:r>
                      <a:r>
                        <a:rPr lang="cs-CZ" sz="1000" b="1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15</a:t>
                      </a:r>
                      <a:endParaRPr lang="cs-CZ" sz="110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0556" marR="6055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</a:tr>
              <a:tr h="87767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Maximální zisk (cca 300 000,-  Kč)</a:t>
                      </a:r>
                      <a:endParaRPr lang="cs-CZ" sz="110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0556" marR="6055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1 x 1 = 1</a:t>
                      </a:r>
                      <a:endParaRPr lang="cs-CZ" sz="110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0556" marR="60556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2 x 1 = 2</a:t>
                      </a:r>
                      <a:endParaRPr lang="cs-CZ" sz="110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0556" marR="6055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3 x 2 = 6</a:t>
                      </a:r>
                      <a:endParaRPr lang="cs-CZ" sz="110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0556" marR="6055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1 + 2 + 6 = </a:t>
                      </a:r>
                      <a:r>
                        <a:rPr lang="cs-CZ" sz="1000" b="1" dirty="0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9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0556" marR="6055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5496" y="405825"/>
            <a:ext cx="87849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cs-CZ" sz="2200" dirty="0" err="1" smtClean="0"/>
              <a:t>Multikriteriální</a:t>
            </a:r>
            <a:r>
              <a:rPr lang="cs-CZ" sz="2200" dirty="0" smtClean="0"/>
              <a:t> hodnocení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07504" y="116632"/>
            <a:ext cx="8784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Veřejná zakázka na stavební práce</a:t>
            </a:r>
            <a:endParaRPr lang="cs-CZ" sz="36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251520" y="764704"/>
            <a:ext cx="86409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cs-CZ" sz="2200" dirty="0" smtClean="0"/>
          </a:p>
          <a:p>
            <a:r>
              <a:rPr lang="cs-CZ" sz="2200" dirty="0" smtClean="0"/>
              <a:t>Předmětem zakázky jsou stavební práce nebo dodání stavby jako celku.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79512" y="2564904"/>
            <a:ext cx="864096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u="sng" dirty="0" smtClean="0"/>
              <a:t>Režim veřejné zakázky:</a:t>
            </a:r>
          </a:p>
          <a:p>
            <a:endParaRPr lang="cs-CZ" sz="2200" dirty="0" smtClean="0"/>
          </a:p>
          <a:p>
            <a:pPr>
              <a:buFont typeface="Arial" pitchFamily="34" charset="0"/>
              <a:buChar char="•"/>
            </a:pPr>
            <a:r>
              <a:rPr lang="cs-CZ" sz="2200" dirty="0" smtClean="0"/>
              <a:t> nadlimitní veřejné zakázky – nad 142 mil.</a:t>
            </a:r>
          </a:p>
          <a:p>
            <a:pPr>
              <a:buFont typeface="Arial" pitchFamily="34" charset="0"/>
              <a:buChar char="•"/>
            </a:pPr>
            <a:endParaRPr lang="cs-CZ" sz="2200" dirty="0" smtClean="0"/>
          </a:p>
          <a:p>
            <a:pPr>
              <a:buFont typeface="Arial" pitchFamily="34" charset="0"/>
              <a:buChar char="•"/>
            </a:pPr>
            <a:r>
              <a:rPr lang="cs-CZ" sz="2200" dirty="0" smtClean="0"/>
              <a:t> podlimitní veřejné zakázky – rozmezí 6 mil. až 142 mil.</a:t>
            </a:r>
          </a:p>
          <a:p>
            <a:pPr>
              <a:buFont typeface="Arial" pitchFamily="34" charset="0"/>
              <a:buChar char="•"/>
            </a:pPr>
            <a:endParaRPr lang="cs-CZ" sz="2200" dirty="0" smtClean="0"/>
          </a:p>
          <a:p>
            <a:pPr>
              <a:buFont typeface="Arial" pitchFamily="34" charset="0"/>
              <a:buChar char="•"/>
            </a:pPr>
            <a:r>
              <a:rPr lang="cs-CZ" sz="2200" dirty="0" smtClean="0"/>
              <a:t> veřejné zakázky malého rozsahu – pod 6 mil.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007204" y="260648"/>
          <a:ext cx="7309212" cy="3960439"/>
        </p:xfrm>
        <a:graphic>
          <a:graphicData uri="http://schemas.openxmlformats.org/drawingml/2006/table">
            <a:tbl>
              <a:tblPr/>
              <a:tblGrid>
                <a:gridCol w="5205353"/>
                <a:gridCol w="2103859"/>
              </a:tblGrid>
              <a:tr h="400798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Skladba konečně ceny</a:t>
                      </a:r>
                      <a:endParaRPr lang="cs-CZ" sz="1200" dirty="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00798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ysClr val="windowText" lastClr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Akce: Výměna oken a oprava fasády na ZŠ J. Husa, Písek - III. Etapa</a:t>
                      </a:r>
                      <a:endParaRPr lang="cs-CZ" sz="1200" dirty="0">
                        <a:solidFill>
                          <a:sysClr val="windowText" lastClr="000000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4354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7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Konečná nabídková cena:</a:t>
                      </a:r>
                      <a:endParaRPr lang="cs-CZ" sz="120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996 416</a:t>
                      </a:r>
                      <a:endParaRPr lang="cs-CZ" sz="1200" dirty="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46277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10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95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Náklady na subdodavatele:</a:t>
                      </a:r>
                      <a:endParaRPr lang="cs-CZ" sz="1200" dirty="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347 168</a:t>
                      </a:r>
                      <a:endParaRPr lang="cs-CZ" sz="1200" dirty="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</a:tr>
              <a:tr h="31495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Náklady na materiál:</a:t>
                      </a:r>
                      <a:endParaRPr lang="cs-CZ" sz="1200" dirty="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143 316</a:t>
                      </a:r>
                      <a:endParaRPr lang="cs-CZ" sz="1200" dirty="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</a:tr>
              <a:tr h="31495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Náklady na zaměstnance:</a:t>
                      </a:r>
                      <a:endParaRPr lang="cs-CZ" sz="1200" dirty="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221 320</a:t>
                      </a:r>
                      <a:endParaRPr lang="cs-CZ" sz="1200" dirty="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</a:tr>
              <a:tr h="31495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Náklady na dopravu:</a:t>
                      </a:r>
                      <a:endParaRPr lang="cs-CZ" sz="1200" dirty="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42 612</a:t>
                      </a:r>
                      <a:endParaRPr lang="cs-CZ" sz="1200" dirty="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</a:tr>
              <a:tr h="31495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Náklady na firemní režie:</a:t>
                      </a:r>
                      <a:endParaRPr lang="cs-CZ" sz="120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92 000</a:t>
                      </a:r>
                      <a:endParaRPr lang="cs-CZ" sz="1200" dirty="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</a:tr>
              <a:tr h="31495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Firemní zisk:</a:t>
                      </a:r>
                      <a:endParaRPr lang="cs-CZ" sz="120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ysClr val="windowText" lastClr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150 000</a:t>
                      </a:r>
                      <a:endParaRPr lang="cs-CZ" sz="1200" dirty="0">
                        <a:solidFill>
                          <a:sysClr val="windowText" lastClr="00000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Graf 5"/>
          <p:cNvGraphicFramePr/>
          <p:nvPr/>
        </p:nvGraphicFramePr>
        <p:xfrm>
          <a:off x="1619672" y="3861048"/>
          <a:ext cx="5486400" cy="2996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35227" y="188639"/>
            <a:ext cx="878497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POSTUP PŘI TVORBĚ VEŘEJNÉ ZAKÁZKY</a:t>
            </a:r>
          </a:p>
          <a:p>
            <a:endParaRPr lang="cs-CZ" sz="2000" dirty="0" smtClean="0"/>
          </a:p>
          <a:p>
            <a:r>
              <a:rPr lang="cs-CZ" sz="2200" u="sng" dirty="0" smtClean="0"/>
              <a:t>Nabídka stavební firmy:</a:t>
            </a:r>
          </a:p>
          <a:p>
            <a:endParaRPr lang="cs-CZ" sz="2200" u="sng" dirty="0" smtClean="0"/>
          </a:p>
          <a:p>
            <a:pPr>
              <a:buFont typeface="Arial" pitchFamily="34" charset="0"/>
              <a:buChar char="•"/>
            </a:pPr>
            <a:r>
              <a:rPr lang="cs-CZ" sz="2200" dirty="0" smtClean="0"/>
              <a:t> doložení všech požadovaných dokumentů – harmonogramy, seznamy subdodavatelů, apod.</a:t>
            </a:r>
          </a:p>
          <a:p>
            <a:pPr>
              <a:buFont typeface="Arial" pitchFamily="34" charset="0"/>
              <a:buChar char="•"/>
            </a:pPr>
            <a:endParaRPr lang="cs-CZ" sz="2200" dirty="0" smtClean="0"/>
          </a:p>
          <a:p>
            <a:pPr>
              <a:buFont typeface="Arial" pitchFamily="34" charset="0"/>
              <a:buChar char="•"/>
            </a:pPr>
            <a:r>
              <a:rPr lang="cs-CZ" sz="2200" dirty="0" smtClean="0"/>
              <a:t> podepsání smlouvy o dílo – osoba oprávněná jednat za uchazeče, a doložení všech příloh smlouvy o dílo</a:t>
            </a:r>
          </a:p>
          <a:p>
            <a:pPr>
              <a:buFont typeface="Arial" pitchFamily="34" charset="0"/>
              <a:buChar char="•"/>
            </a:pPr>
            <a:endParaRPr lang="cs-CZ" sz="2200" dirty="0" smtClean="0"/>
          </a:p>
          <a:p>
            <a:pPr>
              <a:buFont typeface="Arial" pitchFamily="34" charset="0"/>
              <a:buChar char="•"/>
            </a:pPr>
            <a:r>
              <a:rPr lang="cs-CZ" sz="2200" dirty="0" smtClean="0"/>
              <a:t> ocenění všech položek v rozpočtu</a:t>
            </a:r>
          </a:p>
          <a:p>
            <a:pPr>
              <a:buFont typeface="Arial" pitchFamily="34" charset="0"/>
              <a:buChar char="•"/>
            </a:pPr>
            <a:endParaRPr lang="cs-CZ" sz="2200" dirty="0" smtClean="0"/>
          </a:p>
          <a:p>
            <a:pPr>
              <a:buFont typeface="Arial" pitchFamily="34" charset="0"/>
              <a:buChar char="•"/>
            </a:pPr>
            <a:r>
              <a:rPr lang="cs-CZ" sz="2200" dirty="0" smtClean="0"/>
              <a:t> pravdivé uvedení referenčních staveb</a:t>
            </a:r>
          </a:p>
          <a:p>
            <a:pPr>
              <a:buFont typeface="Arial" pitchFamily="34" charset="0"/>
              <a:buChar char="•"/>
            </a:pPr>
            <a:endParaRPr lang="cs-CZ" sz="2200" dirty="0" smtClean="0"/>
          </a:p>
          <a:p>
            <a:pPr>
              <a:buFont typeface="Arial" pitchFamily="34" charset="0"/>
              <a:buChar char="•"/>
            </a:pPr>
            <a:r>
              <a:rPr lang="cs-CZ" sz="2200" dirty="0" smtClean="0"/>
              <a:t> odevzdání nabídky v požadovaném termínu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35227" y="188639"/>
            <a:ext cx="8784976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ZMĚNY ZÁKONA č. 134/2016 O ZADÁVÁNÍ VEŘEJNÝCH ZAKÁZEK - příklady</a:t>
            </a:r>
          </a:p>
          <a:p>
            <a:endParaRPr lang="cs-CZ" sz="2000" dirty="0" smtClean="0"/>
          </a:p>
          <a:p>
            <a:endParaRPr lang="cs-CZ" sz="2200" u="sng" dirty="0" smtClean="0"/>
          </a:p>
          <a:p>
            <a:pPr>
              <a:buFont typeface="Arial" pitchFamily="34" charset="0"/>
              <a:buChar char="•"/>
            </a:pPr>
            <a:r>
              <a:rPr lang="cs-CZ" sz="2200" dirty="0" smtClean="0"/>
              <a:t> rozšíření o zásadu přiměřenosti</a:t>
            </a:r>
          </a:p>
          <a:p>
            <a:pPr>
              <a:buFont typeface="Arial" pitchFamily="34" charset="0"/>
              <a:buChar char="•"/>
            </a:pPr>
            <a:endParaRPr lang="cs-CZ" sz="2200" dirty="0" smtClean="0"/>
          </a:p>
          <a:p>
            <a:pPr>
              <a:buFont typeface="Arial" pitchFamily="34" charset="0"/>
              <a:buChar char="•"/>
            </a:pPr>
            <a:r>
              <a:rPr lang="cs-CZ" sz="2200" dirty="0" smtClean="0"/>
              <a:t> rozšíření požadavků na kvalifikace – nově je provedeno rozšíření o ekonomickou kvalifikaci</a:t>
            </a:r>
          </a:p>
          <a:p>
            <a:pPr>
              <a:buFont typeface="Arial" pitchFamily="34" charset="0"/>
              <a:buChar char="•"/>
            </a:pPr>
            <a:endParaRPr lang="cs-CZ" sz="2200" dirty="0" smtClean="0"/>
          </a:p>
          <a:p>
            <a:pPr>
              <a:buFont typeface="Arial" pitchFamily="34" charset="0"/>
              <a:buChar char="•"/>
            </a:pPr>
            <a:r>
              <a:rPr lang="cs-CZ" sz="2200" dirty="0" smtClean="0"/>
              <a:t> změna ve způsobu posouzení a hodnocení nabídek – zadavatel nejprve nabídky vyhodnotí a poté provede posouzení splnění zadávacích podmínek pouze u nejlépe hodnocené nabídky = snížení administrativní zátěže</a:t>
            </a:r>
          </a:p>
          <a:p>
            <a:pPr>
              <a:buFont typeface="Arial" pitchFamily="34" charset="0"/>
              <a:buChar char="•"/>
            </a:pPr>
            <a:endParaRPr lang="cs-CZ" sz="2200" dirty="0" smtClean="0"/>
          </a:p>
          <a:p>
            <a:pPr>
              <a:buFont typeface="Arial" pitchFamily="34" charset="0"/>
              <a:buChar char="•"/>
            </a:pPr>
            <a:r>
              <a:rPr lang="cs-CZ" sz="2200" dirty="0" smtClean="0"/>
              <a:t> stanovení termínu mimořádně nízká nabídková cena</a:t>
            </a:r>
          </a:p>
          <a:p>
            <a:pPr>
              <a:buFont typeface="Arial" pitchFamily="34" charset="0"/>
              <a:buChar char="•"/>
            </a:pPr>
            <a:endParaRPr lang="cs-CZ" sz="2200" dirty="0" smtClean="0"/>
          </a:p>
          <a:p>
            <a:pPr>
              <a:buFont typeface="Arial" pitchFamily="34" charset="0"/>
              <a:buChar char="•"/>
            </a:pPr>
            <a:r>
              <a:rPr lang="cs-CZ" sz="2200" dirty="0" smtClean="0"/>
              <a:t> hodnocení nabídek – nejen kritérium nejnižší ceny, ale možnost hodnocení také nákladů na životní cyklus díla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35227" y="188639"/>
            <a:ext cx="878497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ZÁVĚR</a:t>
            </a:r>
          </a:p>
          <a:p>
            <a:endParaRPr lang="cs-CZ" sz="2200" u="sng" dirty="0" smtClean="0"/>
          </a:p>
          <a:p>
            <a:pPr>
              <a:buFont typeface="Arial" pitchFamily="34" charset="0"/>
              <a:buChar char="•"/>
            </a:pPr>
            <a:r>
              <a:rPr lang="cs-CZ" sz="2200" dirty="0" smtClean="0"/>
              <a:t> ověření správnosti postupu při tvorbě cenové nabídky a ocenění položkového rozpočtu</a:t>
            </a:r>
          </a:p>
          <a:p>
            <a:pPr>
              <a:buFont typeface="Arial" pitchFamily="34" charset="0"/>
              <a:buChar char="•"/>
            </a:pPr>
            <a:endParaRPr lang="cs-CZ" sz="2200" dirty="0" smtClean="0"/>
          </a:p>
          <a:p>
            <a:pPr>
              <a:buFont typeface="Arial" pitchFamily="34" charset="0"/>
              <a:buChar char="•"/>
            </a:pPr>
            <a:r>
              <a:rPr lang="cs-CZ" sz="2200" dirty="0" smtClean="0"/>
              <a:t> seznámení s novými ustanoveními zákona o zadávání veřejných zakázek</a:t>
            </a:r>
          </a:p>
          <a:p>
            <a:pPr>
              <a:buFont typeface="Arial" pitchFamily="34" charset="0"/>
              <a:buChar char="•"/>
            </a:pPr>
            <a:endParaRPr lang="cs-CZ" sz="2200" dirty="0" smtClean="0"/>
          </a:p>
          <a:p>
            <a:pPr>
              <a:buFont typeface="Arial" pitchFamily="34" charset="0"/>
              <a:buChar char="•"/>
            </a:pPr>
            <a:r>
              <a:rPr lang="cs-CZ" sz="2200" dirty="0" smtClean="0"/>
              <a:t> kompletní sestavení cenové nabídky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23528" y="1988840"/>
            <a:ext cx="87849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DĚKUJI ZA POZORNOST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987824" y="5661248"/>
            <a:ext cx="3744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Bc. MICHAL POSPÍŠIL</a:t>
            </a:r>
          </a:p>
          <a:p>
            <a:pPr algn="ctr"/>
            <a:r>
              <a:rPr lang="cs-CZ" sz="2400" dirty="0" smtClean="0"/>
              <a:t>UČO 8216</a:t>
            </a:r>
          </a:p>
        </p:txBody>
      </p:sp>
    </p:spTree>
    <p:extLst>
      <p:ext uri="{BB962C8B-B14F-4D97-AF65-F5344CB8AC3E}">
        <p14:creationId xmlns="" xmlns:p14="http://schemas.microsoft.com/office/powerpoint/2010/main" val="71100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07504" y="260648"/>
            <a:ext cx="878497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700" dirty="0" smtClean="0"/>
              <a:t>Základní principy při zadávání veřejných zakázek</a:t>
            </a:r>
            <a:endParaRPr lang="cs-CZ" sz="27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0" y="836712"/>
            <a:ext cx="8640960" cy="754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cs-CZ" sz="2200" u="sng" dirty="0" smtClean="0"/>
              <a:t>Zásada transparentnosti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cs-CZ" sz="2200" dirty="0" smtClean="0"/>
              <a:t>evidence všech úkonů v písemné formě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cs-CZ" sz="2200" dirty="0" smtClean="0"/>
              <a:t>celý proces zadání veřejné zakázky je zdokumentován a je přístupný všem uchazečům</a:t>
            </a:r>
          </a:p>
          <a:p>
            <a:pPr marL="914400" lvl="1" indent="-457200">
              <a:buFont typeface="Arial" pitchFamily="34" charset="0"/>
              <a:buChar char="•"/>
            </a:pPr>
            <a:endParaRPr lang="cs-CZ" sz="2200" dirty="0" smtClean="0"/>
          </a:p>
          <a:p>
            <a:pPr lvl="1" indent="-457200">
              <a:buAutoNum type="arabicPeriod" startAt="2"/>
            </a:pPr>
            <a:r>
              <a:rPr lang="cs-CZ" sz="2200" u="sng" dirty="0" smtClean="0"/>
              <a:t>Zásada rovného zacházení</a:t>
            </a:r>
          </a:p>
          <a:p>
            <a:pPr marL="887413" lvl="1" indent="-457200">
              <a:buFont typeface="Arial" pitchFamily="34" charset="0"/>
              <a:buChar char="•"/>
            </a:pPr>
            <a:r>
              <a:rPr lang="cs-CZ" sz="2200" dirty="0" smtClean="0"/>
              <a:t>se všemi uchazeči je jednáno rovnocenně a stejným způsobem</a:t>
            </a:r>
          </a:p>
          <a:p>
            <a:pPr marL="887413" lvl="1" indent="-457200"/>
            <a:endParaRPr lang="cs-CZ" sz="2200" dirty="0" smtClean="0"/>
          </a:p>
          <a:p>
            <a:pPr lvl="1" indent="-457200"/>
            <a:r>
              <a:rPr lang="cs-CZ" sz="2200" dirty="0" smtClean="0"/>
              <a:t>3.	</a:t>
            </a:r>
            <a:r>
              <a:rPr lang="cs-CZ" sz="2200" u="sng" dirty="0" smtClean="0"/>
              <a:t>Zásada diskriminace</a:t>
            </a:r>
          </a:p>
          <a:p>
            <a:pPr marL="887413" lvl="1" indent="-457200">
              <a:buFont typeface="Arial" pitchFamily="34" charset="0"/>
              <a:buChar char="•"/>
            </a:pPr>
            <a:r>
              <a:rPr lang="cs-CZ" sz="2200" dirty="0" smtClean="0"/>
              <a:t>	stanovení zadávacích podmínek, které nebudou diskriminovat žádného kvalifikovaného uchazeče</a:t>
            </a:r>
          </a:p>
          <a:p>
            <a:pPr marL="887413" lvl="1" indent="-457200"/>
            <a:endParaRPr lang="cs-CZ" sz="2200" dirty="0" smtClean="0"/>
          </a:p>
          <a:p>
            <a:pPr lvl="1" indent="-457200"/>
            <a:r>
              <a:rPr lang="cs-CZ" sz="2200" dirty="0" smtClean="0"/>
              <a:t>4.	</a:t>
            </a:r>
            <a:r>
              <a:rPr lang="cs-CZ" sz="2200" u="sng" dirty="0" smtClean="0"/>
              <a:t>Zásada přiměřenosti</a:t>
            </a:r>
          </a:p>
          <a:p>
            <a:pPr marL="887413" lvl="1" indent="-457200">
              <a:buFont typeface="Arial" pitchFamily="34" charset="0"/>
              <a:buChar char="•"/>
            </a:pPr>
            <a:r>
              <a:rPr lang="cs-CZ" sz="2200" dirty="0" smtClean="0"/>
              <a:t>	podmínky zadávacího řízení musí být přiměřené předmětu a rozsahu zadávané zakázky</a:t>
            </a:r>
          </a:p>
          <a:p>
            <a:pPr marL="887413" lvl="1" indent="-457200"/>
            <a:endParaRPr lang="cs-CZ" sz="2200" dirty="0" smtClean="0"/>
          </a:p>
          <a:p>
            <a:pPr marL="887413" lvl="1" indent="-457200"/>
            <a:endParaRPr lang="cs-CZ" sz="2200" dirty="0" smtClean="0"/>
          </a:p>
          <a:p>
            <a:pPr marL="887413" lvl="1" indent="-457200">
              <a:buFont typeface="Arial" pitchFamily="34" charset="0"/>
              <a:buChar char="•"/>
            </a:pPr>
            <a:endParaRPr lang="cs-CZ" sz="2200" dirty="0" smtClean="0"/>
          </a:p>
          <a:p>
            <a:pPr marL="914400" lvl="1" indent="-457200">
              <a:buFont typeface="Arial" pitchFamily="34" charset="0"/>
              <a:buChar char="•"/>
            </a:pPr>
            <a:endParaRPr lang="cs-CZ" sz="2200" dirty="0" smtClean="0"/>
          </a:p>
          <a:p>
            <a:pPr marL="914400" lvl="1" indent="-457200"/>
            <a:endParaRPr lang="cs-CZ" sz="2200" dirty="0" smtClean="0"/>
          </a:p>
          <a:p>
            <a:pPr lvl="1"/>
            <a:endParaRPr lang="cs-CZ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07504" y="260648"/>
            <a:ext cx="878497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700" dirty="0" smtClean="0"/>
              <a:t>Kvalifikace dodavatelů</a:t>
            </a:r>
            <a:endParaRPr lang="cs-CZ" sz="27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07504" y="764704"/>
            <a:ext cx="864096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cs-CZ" sz="2200" dirty="0" smtClean="0"/>
              <a:t>Základní kvalifikační předpoklady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cs-CZ" sz="2200" dirty="0" smtClean="0"/>
              <a:t>trestní bezúhonnost; řádné placení daní, pojistného na veřejné zdravotní pojištění a sociálním zabezpečení, dodavatel nemůže být v likvidaci</a:t>
            </a:r>
          </a:p>
          <a:p>
            <a:pPr marL="457200" indent="-457200">
              <a:buAutoNum type="arabicPeriod"/>
            </a:pPr>
            <a:endParaRPr lang="cs-CZ" sz="2200" dirty="0" smtClean="0"/>
          </a:p>
          <a:p>
            <a:pPr marL="457200" indent="-457200">
              <a:buAutoNum type="arabicPeriod"/>
            </a:pPr>
            <a:r>
              <a:rPr lang="cs-CZ" sz="2200" dirty="0" smtClean="0"/>
              <a:t>Profesní kvalifikační předpoklady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cs-CZ" sz="2200" dirty="0" smtClean="0"/>
              <a:t>výpis z obchodního rejstříku, doklady o oprávnění k podnikání, případně o členství v samosprávné komoře nebo odborné způsobilosti</a:t>
            </a:r>
          </a:p>
          <a:p>
            <a:pPr marL="457200" indent="-457200">
              <a:buAutoNum type="arabicPeriod"/>
            </a:pPr>
            <a:endParaRPr lang="cs-CZ" sz="2200" dirty="0" smtClean="0"/>
          </a:p>
          <a:p>
            <a:pPr marL="457200" indent="-457200">
              <a:buAutoNum type="arabicPeriod"/>
            </a:pPr>
            <a:r>
              <a:rPr lang="cs-CZ" sz="2200" dirty="0" smtClean="0"/>
              <a:t>Ekonomické kvalifikační předpoklady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cs-CZ" sz="2200" dirty="0" smtClean="0"/>
              <a:t>stanoveny na základě výše ročního obratu ve třech po sobě jdoucích předchozích letech</a:t>
            </a:r>
          </a:p>
          <a:p>
            <a:pPr marL="457200" indent="-457200">
              <a:buAutoNum type="arabicPeriod"/>
            </a:pPr>
            <a:endParaRPr lang="cs-CZ" sz="2200" dirty="0" smtClean="0"/>
          </a:p>
          <a:p>
            <a:pPr marL="457200" indent="-457200">
              <a:buAutoNum type="arabicPeriod"/>
            </a:pPr>
            <a:r>
              <a:rPr lang="cs-CZ" sz="2200" dirty="0" smtClean="0"/>
              <a:t>Technické kvalifikační předpoklady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cs-CZ" sz="2200" dirty="0" smtClean="0"/>
              <a:t>referenční zakázky, seznam techniků, doklady o kvalifikaci zaměstnanců, seznam strojů, počet zaměstnanců</a:t>
            </a:r>
          </a:p>
          <a:p>
            <a:pPr lvl="1"/>
            <a:endParaRPr lang="cs-CZ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07504" y="188640"/>
            <a:ext cx="8784976" cy="78329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700" dirty="0" smtClean="0"/>
              <a:t>Druhy zadávacích řízení</a:t>
            </a:r>
          </a:p>
          <a:p>
            <a:endParaRPr lang="cs-CZ" sz="2700" dirty="0" smtClean="0"/>
          </a:p>
          <a:p>
            <a:pPr marL="265113" indent="-265113">
              <a:buFont typeface="Arial" pitchFamily="34" charset="0"/>
              <a:buChar char="•"/>
            </a:pPr>
            <a:r>
              <a:rPr lang="cs-CZ" sz="2200" u="sng" dirty="0" smtClean="0"/>
              <a:t>Zjednodušení podlimitní řízení</a:t>
            </a:r>
          </a:p>
          <a:p>
            <a:pPr lvl="1">
              <a:buFontTx/>
              <a:buChar char="-"/>
            </a:pPr>
            <a:r>
              <a:rPr lang="cs-CZ" sz="2000" dirty="0" smtClean="0"/>
              <a:t> použití u jasně definovaných zakázek, možnost definovat vlastní podmínky kvalifikace</a:t>
            </a:r>
          </a:p>
          <a:p>
            <a:pPr lvl="1"/>
            <a:endParaRPr lang="cs-CZ" sz="2000" dirty="0" smtClean="0"/>
          </a:p>
          <a:p>
            <a:pPr marL="265113" indent="-265113">
              <a:buFont typeface="Arial" pitchFamily="34" charset="0"/>
              <a:buChar char="•"/>
            </a:pPr>
            <a:r>
              <a:rPr lang="cs-CZ" sz="2200" u="sng" dirty="0" smtClean="0"/>
              <a:t>Otevřené řízení</a:t>
            </a:r>
          </a:p>
          <a:p>
            <a:pPr lvl="1">
              <a:buFontTx/>
              <a:buChar char="-"/>
            </a:pPr>
            <a:r>
              <a:rPr lang="cs-CZ" sz="2000" dirty="0" smtClean="0"/>
              <a:t> zadavatel vyzývá neomezené množství uchazečů k podání nabídky</a:t>
            </a:r>
          </a:p>
          <a:p>
            <a:pPr lvl="1"/>
            <a:endParaRPr lang="cs-CZ" sz="2000" dirty="0" smtClean="0"/>
          </a:p>
          <a:p>
            <a:pPr marL="265113" indent="-265113">
              <a:buFont typeface="Arial" pitchFamily="34" charset="0"/>
              <a:buChar char="•"/>
            </a:pPr>
            <a:r>
              <a:rPr lang="cs-CZ" sz="2200" u="sng" dirty="0" smtClean="0"/>
              <a:t>Užší řízení</a:t>
            </a:r>
          </a:p>
          <a:p>
            <a:pPr lvl="1">
              <a:buFontTx/>
              <a:buChar char="-"/>
            </a:pPr>
            <a:r>
              <a:rPr lang="cs-CZ" sz="2000" dirty="0" smtClean="0"/>
              <a:t> 1. kolo – zadavatel vyzývá neomezené množství uchazečů k podání žádosti o účast a prokázání kvalifikace</a:t>
            </a:r>
          </a:p>
          <a:p>
            <a:pPr lvl="1">
              <a:buFontTx/>
              <a:buChar char="-"/>
            </a:pPr>
            <a:r>
              <a:rPr lang="cs-CZ" sz="2000" dirty="0" smtClean="0"/>
              <a:t> 2. kolo – účastní se pouze dodavatelé vyzvaní zadavatelem</a:t>
            </a:r>
          </a:p>
          <a:p>
            <a:pPr lvl="1">
              <a:buFontTx/>
              <a:buChar char="-"/>
            </a:pPr>
            <a:endParaRPr lang="cs-CZ" sz="2000" dirty="0" smtClean="0"/>
          </a:p>
          <a:p>
            <a:pPr marL="265113" indent="-265113">
              <a:buFont typeface="Arial" pitchFamily="34" charset="0"/>
              <a:buChar char="•"/>
            </a:pPr>
            <a:r>
              <a:rPr lang="cs-CZ" sz="2200" u="sng" dirty="0" smtClean="0"/>
              <a:t>Jednací řízení s uveřejněním</a:t>
            </a:r>
          </a:p>
          <a:p>
            <a:pPr lvl="1">
              <a:buFontTx/>
              <a:buChar char="-"/>
            </a:pPr>
            <a:r>
              <a:rPr lang="cs-CZ" sz="2000" dirty="0" smtClean="0"/>
              <a:t> užívá se v situacích, kdy zadavatel nezná všechna možná dostupná řešení a informace pro splnění zakázky, které se mohou vyjasňovat až v průběhu podávání nabídek</a:t>
            </a:r>
          </a:p>
          <a:p>
            <a:pPr lvl="1">
              <a:buFontTx/>
              <a:buChar char="-"/>
            </a:pPr>
            <a:r>
              <a:rPr lang="cs-CZ" sz="2000" dirty="0" smtClean="0"/>
              <a:t> probíhá ve dvou kolech</a:t>
            </a:r>
          </a:p>
          <a:p>
            <a:pPr lvl="1">
              <a:buFontTx/>
              <a:buChar char="-"/>
            </a:pPr>
            <a:endParaRPr lang="cs-CZ" sz="2000" dirty="0" smtClean="0"/>
          </a:p>
          <a:p>
            <a:pPr>
              <a:buFontTx/>
              <a:buChar char="-"/>
            </a:pPr>
            <a:endParaRPr lang="cs-CZ" sz="2700" dirty="0" smtClean="0"/>
          </a:p>
          <a:p>
            <a:pPr>
              <a:buFontTx/>
              <a:buChar char="-"/>
            </a:pPr>
            <a:endParaRPr lang="cs-CZ" sz="2700" dirty="0" smtClean="0"/>
          </a:p>
          <a:p>
            <a:pPr>
              <a:buFontTx/>
              <a:buChar char="-"/>
            </a:pPr>
            <a:endParaRPr lang="cs-CZ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07504" y="188640"/>
            <a:ext cx="8784976" cy="604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700" dirty="0" smtClean="0"/>
              <a:t>Druhy zadávacích řízení</a:t>
            </a:r>
          </a:p>
          <a:p>
            <a:endParaRPr lang="cs-CZ" sz="2700" dirty="0" smtClean="0"/>
          </a:p>
          <a:p>
            <a:pPr marL="265113" indent="-265113">
              <a:buFont typeface="Arial" pitchFamily="34" charset="0"/>
              <a:buChar char="•"/>
            </a:pPr>
            <a:r>
              <a:rPr lang="cs-CZ" sz="2200" u="sng" dirty="0" smtClean="0"/>
              <a:t>Jednací řízení bez uveřejnění</a:t>
            </a:r>
          </a:p>
          <a:p>
            <a:pPr lvl="1">
              <a:buFontTx/>
              <a:buChar char="-"/>
            </a:pPr>
            <a:r>
              <a:rPr lang="cs-CZ" sz="2000" dirty="0" smtClean="0"/>
              <a:t> pouze v odůvodněných případech – např. do předchozího zadávacího řízení nebyly podány žádné nabídky, žádná nabídka nesplňovala podmínky kvalifikace</a:t>
            </a:r>
          </a:p>
          <a:p>
            <a:pPr lvl="1">
              <a:buFontTx/>
              <a:buChar char="-"/>
            </a:pPr>
            <a:r>
              <a:rPr lang="cs-CZ" sz="2000" dirty="0" smtClean="0"/>
              <a:t> zakázky na umělecká díla, řešení naléhavých situací, aj.</a:t>
            </a:r>
          </a:p>
          <a:p>
            <a:pPr lvl="1">
              <a:buFontTx/>
              <a:buChar char="-"/>
            </a:pPr>
            <a:endParaRPr lang="cs-CZ" sz="2000" dirty="0"/>
          </a:p>
          <a:p>
            <a:pPr marL="265113" indent="-265113">
              <a:buFont typeface="Arial" pitchFamily="34" charset="0"/>
              <a:buChar char="•"/>
            </a:pPr>
            <a:r>
              <a:rPr lang="cs-CZ" sz="2200" u="sng" dirty="0" smtClean="0"/>
              <a:t>Řízení se soutěžním dialogem</a:t>
            </a:r>
            <a:endParaRPr lang="cs-CZ" sz="2200" u="sng" dirty="0"/>
          </a:p>
          <a:p>
            <a:pPr lvl="1">
              <a:buFontTx/>
              <a:buChar char="-"/>
            </a:pPr>
            <a:r>
              <a:rPr lang="cs-CZ" sz="2000" dirty="0"/>
              <a:t> </a:t>
            </a:r>
            <a:r>
              <a:rPr lang="cs-CZ" sz="2000" dirty="0" smtClean="0"/>
              <a:t>užití u velmi složitých zakázek, kdy nelze předem definovat řešení a technické podmínky – technické řešení se vymýšlí v průběhu zakázky</a:t>
            </a:r>
          </a:p>
          <a:p>
            <a:pPr lvl="1">
              <a:buFontTx/>
              <a:buChar char="-"/>
            </a:pPr>
            <a:r>
              <a:rPr lang="cs-CZ" sz="2000" dirty="0"/>
              <a:t> </a:t>
            </a:r>
            <a:r>
              <a:rPr lang="cs-CZ" sz="2000" dirty="0" smtClean="0"/>
              <a:t>probíhá ve dvou kolech</a:t>
            </a:r>
          </a:p>
          <a:p>
            <a:pPr lvl="1">
              <a:buFontTx/>
              <a:buChar char="-"/>
            </a:pPr>
            <a:endParaRPr lang="cs-CZ" sz="2000" dirty="0"/>
          </a:p>
          <a:p>
            <a:pPr marL="265113" indent="-265113">
              <a:buFont typeface="Arial" pitchFamily="34" charset="0"/>
              <a:buChar char="•"/>
            </a:pPr>
            <a:r>
              <a:rPr lang="cs-CZ" sz="2200" u="sng" dirty="0" smtClean="0"/>
              <a:t>Řízení o inovačním partnerství</a:t>
            </a:r>
            <a:endParaRPr lang="cs-CZ" sz="2200" u="sng" dirty="0"/>
          </a:p>
          <a:p>
            <a:pPr lvl="1">
              <a:buFontTx/>
              <a:buChar char="-"/>
            </a:pPr>
            <a:r>
              <a:rPr lang="cs-CZ" sz="2000" dirty="0"/>
              <a:t> </a:t>
            </a:r>
            <a:r>
              <a:rPr lang="cs-CZ" sz="2000" dirty="0" smtClean="0"/>
              <a:t>řízení, v jehož průběhu se vyvíjí inovativní řešení</a:t>
            </a:r>
          </a:p>
          <a:p>
            <a:pPr lvl="1">
              <a:buFontTx/>
              <a:buChar char="-"/>
            </a:pPr>
            <a:r>
              <a:rPr lang="cs-CZ" sz="2000" dirty="0"/>
              <a:t> </a:t>
            </a:r>
            <a:r>
              <a:rPr lang="cs-CZ" sz="2000" dirty="0" smtClean="0"/>
              <a:t>jsou stanovena pravidla pro odměňování partnerů za dosažení stanovených cílů</a:t>
            </a:r>
          </a:p>
          <a:p>
            <a:pPr>
              <a:buFontTx/>
              <a:buChar char="-"/>
            </a:pPr>
            <a:endParaRPr lang="cs-CZ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07504" y="188640"/>
            <a:ext cx="8784976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700" dirty="0" smtClean="0"/>
              <a:t>Druhy zadávacích řízení</a:t>
            </a:r>
          </a:p>
          <a:p>
            <a:endParaRPr lang="cs-CZ" sz="2700" dirty="0" smtClean="0"/>
          </a:p>
          <a:p>
            <a:pPr marL="265113" indent="-265113">
              <a:buFont typeface="Arial" pitchFamily="34" charset="0"/>
              <a:buChar char="•"/>
            </a:pPr>
            <a:r>
              <a:rPr lang="cs-CZ" sz="2200" u="sng" dirty="0" smtClean="0"/>
              <a:t>Koncesní řízení</a:t>
            </a:r>
          </a:p>
          <a:p>
            <a:pPr lvl="1">
              <a:buFontTx/>
              <a:buChar char="-"/>
            </a:pPr>
            <a:r>
              <a:rPr lang="cs-CZ" sz="2000" dirty="0" smtClean="0"/>
              <a:t> koncesionář se zavazuje k provedení díla a po jeho dokončení má z poskytnutého plnění užitek – např. výstavba parkovacího domu a jeho následné provozování</a:t>
            </a:r>
          </a:p>
          <a:p>
            <a:pPr lvl="1">
              <a:buFontTx/>
              <a:buChar char="-"/>
            </a:pPr>
            <a:endParaRPr lang="cs-CZ" sz="2000" dirty="0"/>
          </a:p>
          <a:p>
            <a:pPr>
              <a:buFontTx/>
              <a:buChar char="-"/>
            </a:pPr>
            <a:endParaRPr lang="cs-CZ" sz="2700" dirty="0"/>
          </a:p>
        </p:txBody>
      </p:sp>
    </p:spTree>
    <p:extLst>
      <p:ext uri="{BB962C8B-B14F-4D97-AF65-F5344CB8AC3E}">
        <p14:creationId xmlns="" xmlns:p14="http://schemas.microsoft.com/office/powerpoint/2010/main" val="95796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/>
          <p:nvPr/>
        </p:nvSpPr>
        <p:spPr>
          <a:xfrm>
            <a:off x="107504" y="188640"/>
            <a:ext cx="8784976" cy="6632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700" dirty="0" smtClean="0"/>
              <a:t>Průběh výběrového řízení</a:t>
            </a:r>
          </a:p>
          <a:p>
            <a:endParaRPr lang="cs-CZ" sz="2700" dirty="0" smtClean="0"/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cs-CZ" sz="2200" dirty="0" smtClean="0"/>
              <a:t>Zveřejnění veřejné zakázky – zadavatel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cs-CZ" sz="2200" dirty="0" smtClean="0"/>
              <a:t>Vyhledání veřejné zakázky – dodavatel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cs-CZ" sz="2200" dirty="0" smtClean="0"/>
              <a:t>Zpracování nabídky – dodavatel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cs-CZ" sz="2200" dirty="0" smtClean="0"/>
              <a:t>Kvalifikace dodavatele – dodavatel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cs-CZ" sz="2200" dirty="0" smtClean="0"/>
              <a:t>Podání nabídky – dodavatel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cs-CZ" sz="2200" dirty="0" smtClean="0"/>
              <a:t>Otevírání obálek – zadavatel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cs-CZ" sz="2200" dirty="0" smtClean="0"/>
              <a:t>Posouzení a hodnocení nabídek – zadavatel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cs-CZ" sz="2200" dirty="0" smtClean="0"/>
              <a:t>Výběr nejvhodnější nabídky – zadavatel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cs-CZ" sz="2200" dirty="0" smtClean="0"/>
              <a:t>Zveřejnění výsledků zadávacího řízení – zadavatel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cs-CZ" sz="2200" dirty="0" smtClean="0"/>
              <a:t>Uzavření smlouvy o dílo – zadavatel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cs-CZ" sz="2200" dirty="0" smtClean="0"/>
              <a:t>Nebo zrušení zadávacího řízení – zadavatel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cs-CZ" sz="2200" dirty="0" smtClean="0"/>
              <a:t>Zpráva zadavatele - zadavatel</a:t>
            </a:r>
            <a:endParaRPr lang="cs-CZ" sz="2000" dirty="0" smtClean="0"/>
          </a:p>
          <a:p>
            <a:pPr lvl="1">
              <a:buFontTx/>
              <a:buChar char="-"/>
            </a:pPr>
            <a:endParaRPr lang="cs-CZ" sz="2000" dirty="0"/>
          </a:p>
          <a:p>
            <a:pPr>
              <a:buFontTx/>
              <a:buChar char="-"/>
            </a:pPr>
            <a:endParaRPr lang="cs-CZ" sz="2700" dirty="0"/>
          </a:p>
        </p:txBody>
      </p:sp>
    </p:spTree>
    <p:extLst>
      <p:ext uri="{BB962C8B-B14F-4D97-AF65-F5344CB8AC3E}">
        <p14:creationId xmlns="" xmlns:p14="http://schemas.microsoft.com/office/powerpoint/2010/main" val="350128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35227" y="188639"/>
            <a:ext cx="878497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VÝZKUMNÝ PROBLÉM</a:t>
            </a:r>
          </a:p>
          <a:p>
            <a:endParaRPr lang="cs-CZ" sz="2000" dirty="0" smtClean="0"/>
          </a:p>
          <a:p>
            <a:r>
              <a:rPr lang="cs-CZ" sz="2200" dirty="0" smtClean="0"/>
              <a:t>Problematika stanovení nabídkové ceny – sestavení nabídkového rozpočtu.</a:t>
            </a:r>
          </a:p>
          <a:p>
            <a:endParaRPr lang="cs-CZ" sz="2200" dirty="0"/>
          </a:p>
          <a:p>
            <a:r>
              <a:rPr lang="cs-CZ" sz="2200" dirty="0" smtClean="0"/>
              <a:t>Sestavení nabídky do veřejné soutěže.</a:t>
            </a:r>
          </a:p>
          <a:p>
            <a:endParaRPr lang="cs-CZ" sz="2200" dirty="0"/>
          </a:p>
          <a:p>
            <a:r>
              <a:rPr lang="cs-CZ" sz="2200" dirty="0" smtClean="0"/>
              <a:t>Změny zákona č. 134/2016 o zadávání veřejných zakázek.</a:t>
            </a:r>
            <a:endParaRPr lang="cs-CZ" sz="2200" dirty="0"/>
          </a:p>
          <a:p>
            <a:endParaRPr lang="cs-CZ" sz="2200" dirty="0" smtClean="0"/>
          </a:p>
          <a:p>
            <a:endParaRPr lang="cs-CZ" sz="2200" dirty="0"/>
          </a:p>
          <a:p>
            <a:endParaRPr lang="cs-CZ" sz="2200" dirty="0" smtClean="0"/>
          </a:p>
          <a:p>
            <a:endParaRPr lang="cs-CZ" sz="2200" dirty="0"/>
          </a:p>
          <a:p>
            <a:pPr marL="342900" indent="-342900">
              <a:buFont typeface="Arial" pitchFamily="34" charset="0"/>
              <a:buChar char="•"/>
            </a:pPr>
            <a:endParaRPr lang="cs-CZ" sz="2000" dirty="0" smtClean="0"/>
          </a:p>
          <a:p>
            <a:endParaRPr lang="cs-CZ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92180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1805</TotalTime>
  <Words>1469</Words>
  <Application>Microsoft Office PowerPoint</Application>
  <PresentationFormat>Předvádění na obrazovce (4:3)</PresentationFormat>
  <Paragraphs>342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Technický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Táňa Bínová</dc:creator>
  <cp:lastModifiedBy>Táňa Bínová</cp:lastModifiedBy>
  <cp:revision>57</cp:revision>
  <dcterms:created xsi:type="dcterms:W3CDTF">2015-01-26T12:09:26Z</dcterms:created>
  <dcterms:modified xsi:type="dcterms:W3CDTF">2017-06-14T20:09:45Z</dcterms:modified>
</cp:coreProperties>
</file>