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3" r:id="rId9"/>
    <p:sldId id="264" r:id="rId10"/>
    <p:sldId id="265" r:id="rId11"/>
    <p:sldId id="266" r:id="rId12"/>
    <p:sldId id="273" r:id="rId13"/>
    <p:sldId id="270" r:id="rId14"/>
    <p:sldId id="271" r:id="rId15"/>
    <p:sldId id="272" r:id="rId16"/>
    <p:sldId id="274" r:id="rId17"/>
    <p:sldId id="275" r:id="rId18"/>
    <p:sldId id="283" r:id="rId19"/>
    <p:sldId id="284" r:id="rId20"/>
    <p:sldId id="285" r:id="rId21"/>
    <p:sldId id="286" r:id="rId22"/>
    <p:sldId id="287" r:id="rId23"/>
    <p:sldId id="288" r:id="rId24"/>
    <p:sldId id="26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E1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0037911927675736E-2"/>
          <c:y val="0.20473690788651422"/>
          <c:w val="0.54071704578594326"/>
          <c:h val="0.68457380327459094"/>
        </c:manualLayout>
      </c:layout>
      <c:pie3DChart>
        <c:varyColors val="1"/>
        <c:ser>
          <c:idx val="0"/>
          <c:order val="0"/>
          <c:tx>
            <c:strRef>
              <c:f>List1!$C$1</c:f>
              <c:strCache>
                <c:ptCount val="1"/>
                <c:pt idx="0">
                  <c:v>Prodej</c:v>
                </c:pt>
              </c:strCache>
            </c:strRef>
          </c:tx>
          <c:spPr>
            <a:effectLst>
              <a:outerShdw blurRad="50800" dist="215900" dir="13500000" sx="135000" sy="135000" algn="br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spPr>
              <a:noFill/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accent6"/>
              </a:solidFill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rgbClr val="FF0000"/>
              </a:solidFill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spPr>
              <a:noFill/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spPr>
              <a:solidFill>
                <a:srgbClr val="92D050"/>
              </a:solidFill>
              <a:effectLst>
                <a:outerShdw blurRad="50800" dist="215900" dir="13500000" sx="135000" sy="135000" algn="b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0.11824948964712746"/>
                  <c:y val="-0.11826834145731781"/>
                </c:manualLayout>
              </c:layout>
              <c:showPercent val="1"/>
            </c:dLbl>
            <c:dLbl>
              <c:idx val="3"/>
              <c:layout>
                <c:manualLayout>
                  <c:x val="-8.6585010207057746E-3"/>
                  <c:y val="8.2302212223472242E-4"/>
                </c:manualLayout>
              </c:layout>
              <c:showPercent val="1"/>
            </c:dLbl>
            <c:dLbl>
              <c:idx val="5"/>
              <c:layout>
                <c:manualLayout>
                  <c:x val="2.5681685622630523E-4"/>
                  <c:y val="-1.8270216222972129E-2"/>
                </c:manualLayout>
              </c:layout>
              <c:showPercent val="1"/>
            </c:dLbl>
            <c:dLbl>
              <c:idx val="6"/>
              <c:delete val="1"/>
            </c:dLbl>
            <c:dLbl>
              <c:idx val="7"/>
              <c:layout>
                <c:manualLayout>
                  <c:x val="8.5074912510936171E-3"/>
                  <c:y val="-2.8266466691663546E-2"/>
                </c:manualLayout>
              </c:layout>
              <c:showPercent val="1"/>
            </c:dLbl>
            <c:spPr>
              <a:scene3d>
                <a:camera prst="orthographicFront"/>
                <a:lightRig rig="threePt" dir="t"/>
              </a:scene3d>
              <a:sp3d>
                <a:bevelT w="139700" prst="cross"/>
              </a:sp3d>
            </c:spPr>
            <c:showPercent val="1"/>
            <c:showLeaderLines val="1"/>
          </c:dLbls>
          <c:cat>
            <c:strRef>
              <c:f>List1!$B$2:$B$9</c:f>
              <c:strCache>
                <c:ptCount val="8"/>
                <c:pt idx="1">
                  <c:v>Náklady na subdodavatele</c:v>
                </c:pt>
                <c:pt idx="2">
                  <c:v>Náklady na materiál</c:v>
                </c:pt>
                <c:pt idx="3">
                  <c:v>Náklady na zaměstnance</c:v>
                </c:pt>
                <c:pt idx="4">
                  <c:v>Náklady na dopravu</c:v>
                </c:pt>
                <c:pt idx="5">
                  <c:v>Náklady na firemní režie</c:v>
                </c:pt>
                <c:pt idx="7">
                  <c:v>Firemní zisk</c:v>
                </c:pt>
              </c:strCache>
            </c:strRef>
          </c:cat>
          <c:val>
            <c:numRef>
              <c:f>List1!$C$2:$C$9</c:f>
              <c:numCache>
                <c:formatCode>General</c:formatCode>
                <c:ptCount val="8"/>
                <c:pt idx="1">
                  <c:v>347359</c:v>
                </c:pt>
                <c:pt idx="2">
                  <c:v>143316</c:v>
                </c:pt>
                <c:pt idx="3">
                  <c:v>231321</c:v>
                </c:pt>
                <c:pt idx="4">
                  <c:v>42612</c:v>
                </c:pt>
                <c:pt idx="5">
                  <c:v>92000</c:v>
                </c:pt>
                <c:pt idx="7">
                  <c:v>139809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spPr>
    <a:ln>
      <a:noFill/>
    </a:ln>
  </c:spPr>
  <c:txPr>
    <a:bodyPr/>
    <a:lstStyle/>
    <a:p>
      <a:pPr>
        <a:defRPr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a:defRPr>
      </a:pPr>
      <a:endParaRPr lang="cs-CZ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D75FA2-E21F-451B-8971-3882B87EA80A}" type="datetimeFigureOut">
              <a:rPr lang="cs-CZ" smtClean="0"/>
              <a:pPr/>
              <a:t>14.06.2017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F0AA0C6-86C0-4B40-B7C1-DEC990C0A0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5949280"/>
            <a:ext cx="8964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VYSOKÁ ŠKOLA TECHNICKÁ A EKONOMICKÁ V ČESKÝCH BUDĚJOVICÍCH</a:t>
            </a:r>
            <a:endParaRPr lang="cs-CZ" sz="2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335699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DIPLOMOVÁ PRÁCE</a:t>
            </a:r>
          </a:p>
          <a:p>
            <a:endParaRPr lang="cs-CZ" sz="2200" dirty="0" smtClean="0"/>
          </a:p>
          <a:p>
            <a:r>
              <a:rPr lang="cs-CZ" sz="2200" dirty="0" smtClean="0"/>
              <a:t>Vedoucí práce: Ing. Terezie Vondráčková, </a:t>
            </a:r>
            <a:r>
              <a:rPr lang="cs-CZ" sz="2200" dirty="0" err="1" smtClean="0"/>
              <a:t>Ph.D</a:t>
            </a:r>
            <a:r>
              <a:rPr lang="cs-CZ" sz="2200" dirty="0" smtClean="0"/>
              <a:t>.</a:t>
            </a:r>
            <a:endParaRPr lang="cs-CZ" sz="2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7504" y="1530658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PROCES ZÍSKÁVÁNÍ VEŘEJNÝCH ZAKÁZEK Z POHLEDU DODAVATELE STAVBY</a:t>
            </a: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164063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200" dirty="0" smtClean="0"/>
              <a:t>Bc. Michal Pospíšil</a:t>
            </a:r>
            <a:endParaRPr lang="cs-CZ" sz="2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07504" y="116632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 smtClean="0"/>
              <a:t>ČERVEN 2017</a:t>
            </a:r>
            <a:endParaRPr lang="cs-CZ" sz="22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56992"/>
            <a:ext cx="2052228" cy="20740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35227" y="188639"/>
            <a:ext cx="878497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METODIKA PRÁCE</a:t>
            </a:r>
          </a:p>
          <a:p>
            <a:endParaRPr lang="cs-CZ" sz="2000" dirty="0" smtClean="0"/>
          </a:p>
          <a:p>
            <a:r>
              <a:rPr lang="cs-CZ" sz="2200" u="sng" dirty="0" smtClean="0"/>
              <a:t>Metody sběru dat:</a:t>
            </a:r>
          </a:p>
          <a:p>
            <a:endParaRPr lang="cs-CZ" sz="2200" u="sng" dirty="0" smtClean="0"/>
          </a:p>
          <a:p>
            <a:r>
              <a:rPr lang="cs-CZ" sz="2200" dirty="0" smtClean="0"/>
              <a:t>Pozorování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získání informací ohledně struktuře vybrané firmy a náplni práce jednotlivých zaměstnanců</a:t>
            </a:r>
          </a:p>
          <a:p>
            <a:endParaRPr lang="cs-CZ" sz="2200" dirty="0"/>
          </a:p>
          <a:p>
            <a:r>
              <a:rPr lang="cs-CZ" sz="2200" dirty="0" smtClean="0"/>
              <a:t>Rozhovor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vedení rozhovoru ohledně určování režijních nákladů na vybranou zakázku</a:t>
            </a:r>
          </a:p>
          <a:p>
            <a:endParaRPr lang="cs-CZ" sz="2200" dirty="0"/>
          </a:p>
          <a:p>
            <a:r>
              <a:rPr lang="cs-CZ" sz="2200" u="sng" dirty="0" smtClean="0"/>
              <a:t>Metody zpracování dat:</a:t>
            </a:r>
          </a:p>
          <a:p>
            <a:endParaRPr lang="cs-CZ" sz="2200" dirty="0" smtClean="0"/>
          </a:p>
          <a:p>
            <a:r>
              <a:rPr lang="cs-CZ" sz="2200" dirty="0" smtClean="0"/>
              <a:t>Nákladově orientovaná metoda tvorby cen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založena na kalkulaci skutečných nákladů na realizaci dané zakázky</a:t>
            </a:r>
          </a:p>
          <a:p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8013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227" y="188639"/>
            <a:ext cx="878497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METODIKA PRÁCE</a:t>
            </a:r>
          </a:p>
          <a:p>
            <a:endParaRPr lang="cs-CZ" sz="2000" dirty="0" smtClean="0"/>
          </a:p>
          <a:p>
            <a:r>
              <a:rPr lang="cs-CZ" sz="2200" u="sng" dirty="0" smtClean="0"/>
              <a:t>Metody hodnocení dat:</a:t>
            </a:r>
          </a:p>
          <a:p>
            <a:endParaRPr lang="cs-CZ" sz="2200" u="sng" dirty="0" smtClean="0"/>
          </a:p>
          <a:p>
            <a:r>
              <a:rPr lang="cs-CZ" sz="2200" dirty="0" err="1" smtClean="0"/>
              <a:t>Multikriteriální</a:t>
            </a:r>
            <a:r>
              <a:rPr lang="cs-CZ" sz="2200" dirty="0" smtClean="0"/>
              <a:t> analýza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hodnocení několika alternativ na základě osobně určených kritérií, přičemž platí pravidlo, že alternativa hodnocená podle jednoho kritéria jako nejlepší není takto hodnocena podle jiného kritéria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 lvl="2"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b="1" dirty="0" smtClean="0"/>
              <a:t>alternativa</a:t>
            </a:r>
            <a:r>
              <a:rPr lang="cs-CZ" sz="2200" dirty="0" smtClean="0"/>
              <a:t> – označení jednotlivých možností, ze kterých vybíráme</a:t>
            </a:r>
          </a:p>
          <a:p>
            <a:pPr lvl="2">
              <a:buFont typeface="Arial" pitchFamily="34" charset="0"/>
              <a:buChar char="•"/>
            </a:pPr>
            <a:endParaRPr lang="cs-CZ" sz="2200" dirty="0" smtClean="0"/>
          </a:p>
          <a:p>
            <a:pPr lvl="2"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b="1" dirty="0" smtClean="0"/>
              <a:t>kritérium</a:t>
            </a:r>
            <a:r>
              <a:rPr lang="cs-CZ" sz="2200" dirty="0" smtClean="0"/>
              <a:t> – určená vlastnost, kterou posuzujeme u každé alternativy</a:t>
            </a:r>
          </a:p>
          <a:p>
            <a:pPr lvl="2">
              <a:buFont typeface="Arial" pitchFamily="34" charset="0"/>
              <a:buChar char="•"/>
            </a:pPr>
            <a:endParaRPr lang="cs-CZ" sz="2200" dirty="0" smtClean="0"/>
          </a:p>
          <a:p>
            <a:pPr lvl="2"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2200" b="1" dirty="0" smtClean="0"/>
              <a:t>váha</a:t>
            </a:r>
            <a:r>
              <a:rPr lang="cs-CZ" sz="2200" dirty="0" smtClean="0"/>
              <a:t> – je přiřazena každému kritériu, vyjadřuje důležitost kritéria vzhledem k ostatním kritériím</a:t>
            </a:r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9601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35227" y="188639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POSTUP PŘI TVORBĚ VEŘEJNÉ ZAKÁZKY</a:t>
            </a:r>
          </a:p>
          <a:p>
            <a:endParaRPr lang="cs-CZ" sz="2000" dirty="0" smtClean="0"/>
          </a:p>
          <a:p>
            <a:r>
              <a:rPr lang="cs-CZ" sz="2200" u="sng" dirty="0" smtClean="0"/>
              <a:t>Výběr veřejné zakázky:</a:t>
            </a:r>
          </a:p>
          <a:p>
            <a:endParaRPr lang="cs-CZ" sz="2200" u="sng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výběr probíhá na základě několika klíčových informací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 lvl="1">
              <a:buFont typeface="Arial" pitchFamily="34" charset="0"/>
              <a:buChar char="•"/>
            </a:pPr>
            <a:r>
              <a:rPr lang="cs-CZ" sz="2200" dirty="0" smtClean="0"/>
              <a:t> předmět veřejné zakázky</a:t>
            </a:r>
          </a:p>
          <a:p>
            <a:pPr lvl="1">
              <a:buFont typeface="Arial" pitchFamily="34" charset="0"/>
              <a:buChar char="•"/>
            </a:pPr>
            <a:endParaRPr lang="cs-CZ" sz="2200" dirty="0" smtClean="0"/>
          </a:p>
          <a:p>
            <a:pPr lvl="1">
              <a:buFont typeface="Arial" pitchFamily="34" charset="0"/>
              <a:buChar char="•"/>
            </a:pPr>
            <a:r>
              <a:rPr lang="cs-CZ" sz="2200" dirty="0" smtClean="0"/>
              <a:t> doba realizace veřejné zakázky</a:t>
            </a:r>
          </a:p>
          <a:p>
            <a:pPr lvl="1">
              <a:buFont typeface="Arial" pitchFamily="34" charset="0"/>
              <a:buChar char="•"/>
            </a:pPr>
            <a:endParaRPr lang="cs-CZ" sz="2200" dirty="0" smtClean="0"/>
          </a:p>
          <a:p>
            <a:pPr lvl="1">
              <a:buFont typeface="Arial" pitchFamily="34" charset="0"/>
              <a:buChar char="•"/>
            </a:pPr>
            <a:r>
              <a:rPr lang="cs-CZ" sz="2200" dirty="0" smtClean="0"/>
              <a:t> platební podmínky a splatnost faktur</a:t>
            </a:r>
          </a:p>
          <a:p>
            <a:pPr lvl="1">
              <a:buFont typeface="Arial" pitchFamily="34" charset="0"/>
              <a:buChar char="•"/>
            </a:pPr>
            <a:endParaRPr lang="cs-CZ" sz="2200" dirty="0" smtClean="0"/>
          </a:p>
          <a:p>
            <a:pPr lvl="1">
              <a:buFont typeface="Arial" pitchFamily="34" charset="0"/>
              <a:buChar char="•"/>
            </a:pPr>
            <a:r>
              <a:rPr lang="cs-CZ" sz="2200" dirty="0" smtClean="0"/>
              <a:t> požadované záruky</a:t>
            </a:r>
          </a:p>
          <a:p>
            <a:pPr lvl="1">
              <a:buFont typeface="Arial" pitchFamily="34" charset="0"/>
              <a:buChar char="•"/>
            </a:pPr>
            <a:endParaRPr lang="cs-CZ" sz="2200" dirty="0" smtClean="0"/>
          </a:p>
          <a:p>
            <a:pPr lvl="1">
              <a:buFont typeface="Arial" pitchFamily="34" charset="0"/>
              <a:buChar char="•"/>
            </a:pPr>
            <a:r>
              <a:rPr lang="cs-CZ" sz="2200" dirty="0" smtClean="0"/>
              <a:t> smluvní pokuty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227" y="188639"/>
            <a:ext cx="87849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POSTUP PŘI TVORBĚ VEŘEJNÉ ZAKÁZKY</a:t>
            </a:r>
          </a:p>
          <a:p>
            <a:endParaRPr lang="cs-CZ" sz="2000" dirty="0" smtClean="0"/>
          </a:p>
          <a:p>
            <a:r>
              <a:rPr lang="cs-CZ" sz="2200" u="sng" dirty="0" smtClean="0"/>
              <a:t>Sestavení cenové nabídky:</a:t>
            </a:r>
          </a:p>
          <a:p>
            <a:endParaRPr lang="cs-CZ" sz="2200" u="sng" dirty="0" smtClean="0"/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cs-CZ" sz="2200" dirty="0" smtClean="0"/>
              <a:t>Ocenění výkazu výměr podle softwaru pro ocenění stavební výroby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cs-CZ" sz="2200" dirty="0" smtClean="0"/>
              <a:t> Rozeslání poptávek na subdodavatelské práce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cs-CZ" sz="2200" dirty="0" smtClean="0"/>
              <a:t> Stanovení nákladů na pořízení stavebního materiálu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cs-CZ" sz="2200" dirty="0" smtClean="0"/>
              <a:t> Stanovení nákladů na vlastní zaměstnance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cs-CZ" sz="2200" dirty="0" smtClean="0"/>
              <a:t>Stanovení nákladů na dopravu zaměstnanců a materiálu na stavbu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cs-CZ" sz="2200" dirty="0" smtClean="0"/>
              <a:t>Určení výše režie firmy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cs-CZ" sz="2200" dirty="0" smtClean="0"/>
              <a:t>Určení výše zisku firmy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135227" y="188639"/>
            <a:ext cx="87849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200" u="sng" dirty="0" smtClean="0"/>
              <a:t>Ocenění výkazu výměr podle softwaru</a:t>
            </a:r>
          </a:p>
          <a:p>
            <a:pPr marL="457200" indent="-457200">
              <a:buAutoNum type="arabicPeriod"/>
            </a:pPr>
            <a:endParaRPr lang="cs-CZ" sz="22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získání orientačních cen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kontrolní funkce – zabránění fatálním chybám při ceněné stavebních prací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AutoNum type="arabicPeriod" startAt="2"/>
            </a:pPr>
            <a:r>
              <a:rPr lang="cs-CZ" sz="2200" u="sng" dirty="0" smtClean="0"/>
              <a:t>Rozeslání poptávek na speciální práce</a:t>
            </a:r>
          </a:p>
          <a:p>
            <a:pPr marL="457200" indent="-457200">
              <a:buAutoNum type="arabicPeriod" startAt="2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ocenění subdodávek a prací, které není firma schopna realizovat vlastními silami – v tomto případě výroba dřevěných oken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1547664" y="4365104"/>
          <a:ext cx="5829935" cy="2185670"/>
        </p:xfrm>
        <a:graphic>
          <a:graphicData uri="http://schemas.openxmlformats.org/drawingml/2006/table">
            <a:tbl>
              <a:tblPr/>
              <a:tblGrid>
                <a:gridCol w="3849370"/>
                <a:gridCol w="1980565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350" b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Porovnání nabídek na dodávku a montáž dřevěných otvorových výplní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Akce: Výměna oken a oprava fasády na ZŠ J. Husa, Písek - III. Etapa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Vítězná nabídka: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347 168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1. LD okna a.s.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347 168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cs-CZ" sz="1100" dirty="0" err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Window</a:t>
                      </a: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Holding a.s.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372 680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cs-CZ" sz="1100" dirty="0" err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Oknotherm</a:t>
                      </a: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 spol. s r.o.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379 120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35227" y="188639"/>
            <a:ext cx="878497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200" dirty="0" smtClean="0"/>
              <a:t>3. 	</a:t>
            </a:r>
            <a:r>
              <a:rPr lang="cs-CZ" sz="2200" u="sng" dirty="0" smtClean="0"/>
              <a:t>Stanovení nákladů na pořízení stavebního materiálu</a:t>
            </a:r>
          </a:p>
          <a:p>
            <a:pPr marL="457200" indent="-457200">
              <a:buAutoNum type="arabicPeriod"/>
            </a:pPr>
            <a:endParaRPr lang="cs-CZ" sz="22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náklad je získán na základě cen od dodavatelů stavebního materiálu, údaje o spotřebě, zkušenosti se skutečnou spotřebou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pozor na požadované parametry u materiálů – součinitele tepelné vodivosti, hmotnosti, pevnosti, prodyšnost, aj.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979712" y="2636912"/>
          <a:ext cx="5066755" cy="4064002"/>
        </p:xfrm>
        <a:graphic>
          <a:graphicData uri="http://schemas.openxmlformats.org/drawingml/2006/table">
            <a:tbl>
              <a:tblPr/>
              <a:tblGrid>
                <a:gridCol w="3345460"/>
                <a:gridCol w="1721295"/>
              </a:tblGrid>
              <a:tr h="27814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Nákladový rozpočet materiálu</a:t>
                      </a: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814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Akce: Výměna oken a oprava fasády na ZŠ J. Husa, Písek - III. Etapa</a:t>
                      </a: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05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Cena celkem:</a:t>
                      </a: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143 316</a:t>
                      </a:r>
                      <a:endParaRPr lang="cs-CZ" sz="10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 01: Výměna výplní otvorů</a:t>
                      </a:r>
                      <a:endParaRPr lang="cs-CZ" sz="10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21 301</a:t>
                      </a: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Svislé konstrukce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5 687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Úpravy povrchů vnitřní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11 033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Ostatní konstrukce a práce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1 746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Konstrukce klempířské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1 112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Nátěry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163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Malby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1 559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SO 02: Opravy omítek fasády</a:t>
                      </a:r>
                      <a:endParaRPr lang="cs-CZ" sz="10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122 016</a:t>
                      </a:r>
                      <a:endParaRPr lang="cs-CZ" sz="10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Úpravy povrchů vnější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120 230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50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Bourací práce</a:t>
                      </a:r>
                    </a:p>
                  </a:txBody>
                  <a:tcPr marL="59602" marR="59602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1 786</a:t>
                      </a:r>
                    </a:p>
                  </a:txBody>
                  <a:tcPr marL="59602" marR="59602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35227" y="188639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200" dirty="0" smtClean="0"/>
              <a:t>4.	</a:t>
            </a:r>
            <a:r>
              <a:rPr lang="cs-CZ" sz="2200" u="sng" dirty="0" smtClean="0"/>
              <a:t>Stanovení nákladů na vlastní zaměstnance</a:t>
            </a:r>
          </a:p>
          <a:p>
            <a:pPr marL="457200" indent="-457200">
              <a:buAutoNum type="arabicPeriod"/>
            </a:pPr>
            <a:endParaRPr lang="cs-CZ" sz="22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určení na základě harmonogramu prací a počtu zaměstnanců pro realizaci dílčích prací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odhad časové náročnosti prací prováděn na základě zkušeností z předchozích realizací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AutoNum type="arabicPeriod" startAt="5"/>
            </a:pPr>
            <a:r>
              <a:rPr lang="cs-CZ" sz="2200" u="sng" dirty="0" smtClean="0"/>
              <a:t>Stanovení nákladů na dopravu zaměstnanců a materiálu na stavbu</a:t>
            </a:r>
          </a:p>
          <a:p>
            <a:pPr marL="457200" indent="-457200">
              <a:buAutoNum type="arabicPeriod" startAt="5"/>
            </a:pPr>
            <a:endParaRPr lang="cs-CZ" sz="22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výdaje na osobní automobily, nákladní automobily, servis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AutoNum type="arabicPeriod" startAt="6"/>
            </a:pPr>
            <a:r>
              <a:rPr lang="cs-CZ" sz="2200" u="sng" dirty="0" smtClean="0"/>
              <a:t>Určení výše režie firmy</a:t>
            </a:r>
          </a:p>
          <a:p>
            <a:pPr marL="457200" indent="-457200">
              <a:buAutoNum type="arabicPeriod" startAt="6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na základě znalosti účetních výkazů firmy a rozhovoru s jednatelem firmy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35227" y="188639"/>
            <a:ext cx="87849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cs-CZ" sz="2200" u="sng" dirty="0" smtClean="0"/>
              <a:t>Určení výše zisku firmy</a:t>
            </a:r>
          </a:p>
          <a:p>
            <a:pPr marL="457200" indent="-457200">
              <a:buAutoNum type="arabicPeriod" startAt="7"/>
            </a:pPr>
            <a:endParaRPr lang="cs-CZ" sz="22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smtClean="0"/>
              <a:t>Provádění jednoduchého průzkumu trhu – běžné ceny obdobných veřejných zakázek v daném regionu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115615" y="1916832"/>
          <a:ext cx="7632848" cy="4464496"/>
        </p:xfrm>
        <a:graphic>
          <a:graphicData uri="http://schemas.openxmlformats.org/drawingml/2006/table">
            <a:tbl>
              <a:tblPr/>
              <a:tblGrid>
                <a:gridCol w="1907810"/>
                <a:gridCol w="1907810"/>
                <a:gridCol w="1908614"/>
                <a:gridCol w="1908614"/>
              </a:tblGrid>
              <a:tr h="12390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Název zakázky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Výměna oken na ZŠ </a:t>
                      </a:r>
                      <a:r>
                        <a:rPr lang="cs-CZ" sz="1100" b="1" dirty="0" err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J.Husa</a:t>
                      </a: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, Písek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Snížení energetické náročnosti budovy ZŠ </a:t>
                      </a:r>
                      <a:r>
                        <a:rPr lang="cs-CZ" sz="1100" b="1" dirty="0" err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J.Husa</a:t>
                      </a: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Písek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Zateplení a výměna oken budovy 1. stupně na ZŠ E. Beneše Písek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9589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Předmět plnění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Výměna oken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Výměna oken, oprava fasády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Výměna oken, zateplení fasády a střechy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96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Vyhlášená cena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4,0 mil Kč bez DPH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5,34 mil Kč bez DPH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13,266 mil Kč bez DPH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3196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Vítězná cena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3,28 mil Kč bez DPH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4,272 mil Kč bez DPH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10,387 mil Kč bez DPH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12785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Procentuální výše vítězné ceny v poměru k vyhlášené ceně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82%       </a:t>
                      </a: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vyhlášené ceny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80%       </a:t>
                      </a: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vyhlášené ceny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78%</a:t>
                      </a: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        vyhlášené ceny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348694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227" y="188639"/>
            <a:ext cx="8784976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cs-CZ" sz="2200" u="sng" dirty="0" smtClean="0"/>
              <a:t>Určení výše zisku firmy</a:t>
            </a:r>
          </a:p>
          <a:p>
            <a:pPr marL="457200" indent="-457200">
              <a:buAutoNum type="arabicPeriod" startAt="7"/>
            </a:pPr>
            <a:endParaRPr lang="cs-CZ" sz="2200" u="sng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200" dirty="0" err="1" smtClean="0"/>
              <a:t>Multikriteriální</a:t>
            </a:r>
            <a:r>
              <a:rPr lang="cs-CZ" sz="2200" dirty="0" smtClean="0"/>
              <a:t> hodnocení</a:t>
            </a:r>
          </a:p>
          <a:p>
            <a:pPr marL="1431925" lvl="1" indent="-457200">
              <a:buFontTx/>
              <a:buChar char="-"/>
              <a:tabLst>
                <a:tab pos="1884363" algn="l"/>
              </a:tabLst>
            </a:pPr>
            <a:r>
              <a:rPr lang="cs-CZ" sz="2200" dirty="0" smtClean="0"/>
              <a:t>Kritéria</a:t>
            </a:r>
          </a:p>
          <a:p>
            <a:pPr marL="1431925" lvl="1" indent="-457200">
              <a:buFontTx/>
              <a:buChar char="-"/>
              <a:tabLst>
                <a:tab pos="1884363" algn="l"/>
              </a:tabLst>
            </a:pPr>
            <a:endParaRPr lang="cs-CZ" sz="2200" dirty="0" smtClean="0"/>
          </a:p>
          <a:p>
            <a:pPr marL="452438">
              <a:spcAft>
                <a:spcPts val="600"/>
              </a:spcAft>
            </a:pPr>
            <a:r>
              <a:rPr lang="cs-CZ" sz="2200" dirty="0" smtClean="0"/>
              <a:t>1. potřeba získání stavby z důvodu nedostatečného množství zakázek na dané období</a:t>
            </a:r>
          </a:p>
          <a:p>
            <a:pPr marL="452438">
              <a:spcAft>
                <a:spcPts val="600"/>
              </a:spcAft>
            </a:pPr>
            <a:r>
              <a:rPr lang="cs-CZ" sz="2200" dirty="0" smtClean="0"/>
              <a:t>2. potřeba získání stavby jako reference pro další zakázky</a:t>
            </a:r>
          </a:p>
          <a:p>
            <a:pPr marL="452438">
              <a:spcAft>
                <a:spcPts val="600"/>
              </a:spcAft>
            </a:pPr>
            <a:r>
              <a:rPr lang="cs-CZ" sz="2200" dirty="0" smtClean="0"/>
              <a:t>3. přihlédnutí k analýze cenových hladin obdobných zakázek při akceptování požadavku jednatele na maximální zisk</a:t>
            </a:r>
          </a:p>
          <a:p>
            <a:pPr marL="452438"/>
            <a:endParaRPr lang="cs-CZ" sz="2200" dirty="0" smtClean="0"/>
          </a:p>
          <a:p>
            <a:pPr marL="452438"/>
            <a:r>
              <a:rPr lang="cs-CZ" sz="2200" dirty="0" smtClean="0"/>
              <a:t>- kritériím je přiřazena váha podle jejich důležitosti pro vedení firmy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457200" indent="-457200">
              <a:buFont typeface="Arial" pitchFamily="34" charset="0"/>
              <a:buChar char="•"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196752"/>
          <a:ext cx="8136904" cy="4608512"/>
        </p:xfrm>
        <a:graphic>
          <a:graphicData uri="http://schemas.openxmlformats.org/drawingml/2006/table">
            <a:tbl>
              <a:tblPr/>
              <a:tblGrid>
                <a:gridCol w="2160240"/>
                <a:gridCol w="1512168"/>
                <a:gridCol w="1440553"/>
                <a:gridCol w="1871815"/>
                <a:gridCol w="1152128"/>
              </a:tblGrid>
              <a:tr h="20162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Alternativa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Potřeba získání stavby z důvodu nedostatečného množství zakázek na dané období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Potřeba získání stavby jako reference do budoucnosti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Přihlédnutí k analýze cenových hladin obdobných zakázek při akceptování požadavku jednatele na maximální zisk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Součet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99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Váha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0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707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Minimální zisk (cca 50 000,- Kč)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 x 3 = 3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 x 3 = 6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 x 1 = 3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 + 6 + 3 = </a:t>
                      </a: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12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707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Průměrný zisk (cca 150 000,- Kč)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 x 2 = 2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 x 2 = 4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 x 3 = 9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 + 4 + 9 = </a:t>
                      </a: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15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</a:tr>
              <a:tr h="8776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Maximální zisk (cca 300 000,-  Kč)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 x 1 = 1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2 x 1 = 2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3 x 2 = 6</a:t>
                      </a: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1 + 2 + 6 = </a:t>
                      </a:r>
                      <a:r>
                        <a:rPr lang="cs-CZ" sz="10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9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0556" marR="60556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496" y="405825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200" dirty="0" err="1" smtClean="0"/>
              <a:t>Multikriteriální</a:t>
            </a:r>
            <a:r>
              <a:rPr lang="cs-CZ" sz="2200" dirty="0" smtClean="0"/>
              <a:t>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11663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Veřejná zakázka na stavební práce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764704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r>
              <a:rPr lang="cs-CZ" sz="2200" dirty="0" smtClean="0"/>
              <a:t>Předmětem zakázky jsou stavební práce nebo dodání stavby jako celku.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512" y="2564904"/>
            <a:ext cx="864096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u="sng" dirty="0" smtClean="0"/>
              <a:t>Režim veřejné zakázky:</a:t>
            </a:r>
          </a:p>
          <a:p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nadlimitní veřejné zakázky – nad 142 mil.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podlimitní veřejné zakázky – rozmezí 6 mil. až 142 mil.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veřejné zakázky malého rozsahu – pod 6 mil.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07204" y="260648"/>
          <a:ext cx="7309212" cy="3960439"/>
        </p:xfrm>
        <a:graphic>
          <a:graphicData uri="http://schemas.openxmlformats.org/drawingml/2006/table">
            <a:tbl>
              <a:tblPr/>
              <a:tblGrid>
                <a:gridCol w="5205353"/>
                <a:gridCol w="2103859"/>
              </a:tblGrid>
              <a:tr h="40079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Skladba konečně ceny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0079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ysClr val="windowText" lastClr="000000"/>
                          </a:solidFill>
                          <a:latin typeface="Cambria"/>
                          <a:ea typeface="Calibri"/>
                          <a:cs typeface="Times New Roman"/>
                        </a:rPr>
                        <a:t>Akce: Výměna oken a oprava fasády na ZŠ J. Husa, Písek - III. Etapa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35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7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Konečná nabídková cena: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996 416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4627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1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Náklady na subdodavatele: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347 168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314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Náklady na materiál: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143 316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314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Náklady na zaměstnance: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221 320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314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Náklady na dopravu: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42 612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314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Náklady na firemní režie: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92 000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  <a:tr h="314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Firemní zisk:</a:t>
                      </a:r>
                      <a:endParaRPr lang="cs-CZ" sz="120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150 000</a:t>
                      </a:r>
                      <a:endParaRPr lang="cs-CZ" sz="1200" dirty="0">
                        <a:solidFill>
                          <a:sysClr val="windowText" lastClr="000000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CC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1619672" y="3861048"/>
          <a:ext cx="5486400" cy="29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227" y="188639"/>
            <a:ext cx="87849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POSTUP PŘI TVORBĚ VEŘEJNÉ ZAKÁZKY</a:t>
            </a:r>
          </a:p>
          <a:p>
            <a:endParaRPr lang="cs-CZ" sz="2000" dirty="0" smtClean="0"/>
          </a:p>
          <a:p>
            <a:r>
              <a:rPr lang="cs-CZ" sz="2200" u="sng" dirty="0" smtClean="0"/>
              <a:t>Nabídka stavební firmy:</a:t>
            </a:r>
          </a:p>
          <a:p>
            <a:endParaRPr lang="cs-CZ" sz="2200" u="sng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doložení všech požadovaných dokumentů – harmonogramy, seznamy subdodavatelů, apod.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podepsání smlouvy o dílo – osoba oprávněná jednat za uchazeče, a doložení všech příloh smlouvy o dílo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ocenění všech položek v rozpočtu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pravdivé uvedení referenčních staveb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odevzdání nabídky v požadovaném termínu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227" y="188639"/>
            <a:ext cx="87849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ZMĚNY ZÁKONA č. 134/2016 O ZADÁVÁNÍ VEŘEJNÝCH ZAKÁZEK - příklady</a:t>
            </a:r>
          </a:p>
          <a:p>
            <a:endParaRPr lang="cs-CZ" sz="2000" dirty="0" smtClean="0"/>
          </a:p>
          <a:p>
            <a:endParaRPr lang="cs-CZ" sz="2200" u="sng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rozšíření o zásadu přiměřenosti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rozšíření požadavků na kvalifikace – nově je provedeno rozšíření o ekonomickou kvalifikaci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změna ve způsobu posouzení a hodnocení nabídek – zadavatel nejprve nabídky vyhodnotí a poté provede posouzení splnění zadávacích podmínek pouze u nejlépe hodnocené nabídky = snížení administrativní zátěže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stanovení termínu mimořádně nízká nabídková cena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hodnocení nabídek – nejen kritérium nejnižší ceny, ale možnost hodnocení také nákladů na životní cyklus díla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227" y="188639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ZÁVĚR</a:t>
            </a:r>
          </a:p>
          <a:p>
            <a:endParaRPr lang="cs-CZ" sz="2200" u="sng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ověření správnosti postupu při tvorbě cenové nabídky a ocenění položkového rozpočtu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seznámení s novými ustanoveními zákona o zadávání veřejných zakázek</a:t>
            </a:r>
          </a:p>
          <a:p>
            <a:pPr>
              <a:buFont typeface="Arial" pitchFamily="34" charset="0"/>
              <a:buChar char="•"/>
            </a:pPr>
            <a:endParaRPr lang="cs-CZ" sz="2200" dirty="0" smtClean="0"/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 kompletní sestavení cenové nabídky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1988840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/>
              <a:t>DĚKUJI ZA POZORNOST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87824" y="5661248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Bc. MICHAL POSPÍŠIL</a:t>
            </a:r>
          </a:p>
          <a:p>
            <a:pPr algn="ctr"/>
            <a:r>
              <a:rPr lang="cs-CZ" sz="2400" dirty="0" smtClean="0"/>
              <a:t>UČO 8216</a:t>
            </a:r>
          </a:p>
        </p:txBody>
      </p:sp>
    </p:spTree>
    <p:extLst>
      <p:ext uri="{BB962C8B-B14F-4D97-AF65-F5344CB8AC3E}">
        <p14:creationId xmlns="" xmlns:p14="http://schemas.microsoft.com/office/powerpoint/2010/main" val="7110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260648"/>
            <a:ext cx="87849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Základní principy při zadávání veřejných zakázek</a:t>
            </a:r>
            <a:endParaRPr lang="cs-CZ" sz="2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836712"/>
            <a:ext cx="864096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200" u="sng" dirty="0" smtClean="0"/>
              <a:t>Zásada transparentnosti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200" dirty="0" smtClean="0"/>
              <a:t>evidence všech úkonů v písemné formě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200" dirty="0" smtClean="0"/>
              <a:t>celý proces zadání veřejné zakázky je zdokumentován a je přístupný všem uchazečům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cs-CZ" sz="2200" dirty="0" smtClean="0"/>
          </a:p>
          <a:p>
            <a:pPr lvl="1" indent="-457200">
              <a:buAutoNum type="arabicPeriod" startAt="2"/>
            </a:pPr>
            <a:r>
              <a:rPr lang="cs-CZ" sz="2200" u="sng" dirty="0" smtClean="0"/>
              <a:t>Zásada rovného zacházení</a:t>
            </a:r>
          </a:p>
          <a:p>
            <a:pPr marL="887413" lvl="1" indent="-457200">
              <a:buFont typeface="Arial" pitchFamily="34" charset="0"/>
              <a:buChar char="•"/>
            </a:pPr>
            <a:r>
              <a:rPr lang="cs-CZ" sz="2200" dirty="0" smtClean="0"/>
              <a:t>se všemi uchazeči je jednáno rovnocenně a stejným způsobem</a:t>
            </a:r>
          </a:p>
          <a:p>
            <a:pPr marL="887413" lvl="1" indent="-457200"/>
            <a:endParaRPr lang="cs-CZ" sz="2200" dirty="0" smtClean="0"/>
          </a:p>
          <a:p>
            <a:pPr lvl="1" indent="-457200"/>
            <a:r>
              <a:rPr lang="cs-CZ" sz="2200" dirty="0" smtClean="0"/>
              <a:t>3.	</a:t>
            </a:r>
            <a:r>
              <a:rPr lang="cs-CZ" sz="2200" u="sng" dirty="0" smtClean="0"/>
              <a:t>Zásada diskriminace</a:t>
            </a:r>
          </a:p>
          <a:p>
            <a:pPr marL="887413" lvl="1" indent="-457200">
              <a:buFont typeface="Arial" pitchFamily="34" charset="0"/>
              <a:buChar char="•"/>
            </a:pPr>
            <a:r>
              <a:rPr lang="cs-CZ" sz="2200" dirty="0" smtClean="0"/>
              <a:t>	stanovení zadávacích podmínek, které nebudou diskriminovat žádného kvalifikovaného uchazeče</a:t>
            </a:r>
          </a:p>
          <a:p>
            <a:pPr marL="887413" lvl="1" indent="-457200"/>
            <a:endParaRPr lang="cs-CZ" sz="2200" dirty="0" smtClean="0"/>
          </a:p>
          <a:p>
            <a:pPr lvl="1" indent="-457200"/>
            <a:r>
              <a:rPr lang="cs-CZ" sz="2200" dirty="0" smtClean="0"/>
              <a:t>4.	</a:t>
            </a:r>
            <a:r>
              <a:rPr lang="cs-CZ" sz="2200" u="sng" dirty="0" smtClean="0"/>
              <a:t>Zásada přiměřenosti</a:t>
            </a:r>
          </a:p>
          <a:p>
            <a:pPr marL="887413" lvl="1" indent="-457200">
              <a:buFont typeface="Arial" pitchFamily="34" charset="0"/>
              <a:buChar char="•"/>
            </a:pPr>
            <a:r>
              <a:rPr lang="cs-CZ" sz="2200" dirty="0" smtClean="0"/>
              <a:t>	podmínky zadávacího řízení musí být přiměřené předmětu a rozsahu zadávané zakázky</a:t>
            </a:r>
          </a:p>
          <a:p>
            <a:pPr marL="887413" lvl="1" indent="-457200"/>
            <a:endParaRPr lang="cs-CZ" sz="2200" dirty="0" smtClean="0"/>
          </a:p>
          <a:p>
            <a:pPr marL="887413" lvl="1" indent="-457200"/>
            <a:endParaRPr lang="cs-CZ" sz="2200" dirty="0" smtClean="0"/>
          </a:p>
          <a:p>
            <a:pPr marL="887413" lvl="1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cs-CZ" sz="2200" dirty="0" smtClean="0"/>
          </a:p>
          <a:p>
            <a:pPr marL="914400" lvl="1" indent="-457200"/>
            <a:endParaRPr lang="cs-CZ" sz="2200" dirty="0" smtClean="0"/>
          </a:p>
          <a:p>
            <a:pPr lvl="1"/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07504" y="260648"/>
            <a:ext cx="87849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Kvalifikace dodavatelů</a:t>
            </a:r>
            <a:endParaRPr lang="cs-CZ" sz="27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7504" y="764704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200" dirty="0" smtClean="0"/>
              <a:t>Základní kvalifikační předpoklady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200" dirty="0" smtClean="0"/>
              <a:t>trestní bezúhonnost; řádné placení daní, pojistného na veřejné zdravotní pojištění a sociálním zabezpečení, dodavatel nemůže být v likvidaci</a:t>
            </a:r>
          </a:p>
          <a:p>
            <a:pPr marL="457200" indent="-457200">
              <a:buAutoNum type="arabicPeriod"/>
            </a:pPr>
            <a:endParaRPr lang="cs-CZ" sz="2200" dirty="0" smtClean="0"/>
          </a:p>
          <a:p>
            <a:pPr marL="457200" indent="-457200">
              <a:buAutoNum type="arabicPeriod"/>
            </a:pPr>
            <a:r>
              <a:rPr lang="cs-CZ" sz="2200" dirty="0" smtClean="0"/>
              <a:t>Profesní kvalifikační předpoklady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200" dirty="0" smtClean="0"/>
              <a:t>výpis z obchodního rejstříku, doklady o oprávnění k podnikání, případně o členství v samosprávné komoře nebo odborné způsobilosti</a:t>
            </a:r>
          </a:p>
          <a:p>
            <a:pPr marL="457200" indent="-457200">
              <a:buAutoNum type="arabicPeriod"/>
            </a:pPr>
            <a:endParaRPr lang="cs-CZ" sz="2200" dirty="0" smtClean="0"/>
          </a:p>
          <a:p>
            <a:pPr marL="457200" indent="-457200">
              <a:buAutoNum type="arabicPeriod"/>
            </a:pPr>
            <a:r>
              <a:rPr lang="cs-CZ" sz="2200" dirty="0" smtClean="0"/>
              <a:t>Ekonomické kvalifikační předpoklady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200" dirty="0" smtClean="0"/>
              <a:t>stanoveny na základě výše ročního obratu ve třech po sobě jdoucích předchozích letech</a:t>
            </a:r>
          </a:p>
          <a:p>
            <a:pPr marL="457200" indent="-457200">
              <a:buAutoNum type="arabicPeriod"/>
            </a:pPr>
            <a:endParaRPr lang="cs-CZ" sz="2200" dirty="0" smtClean="0"/>
          </a:p>
          <a:p>
            <a:pPr marL="457200" indent="-457200">
              <a:buAutoNum type="arabicPeriod"/>
            </a:pPr>
            <a:r>
              <a:rPr lang="cs-CZ" sz="2200" dirty="0" smtClean="0"/>
              <a:t>Technické kvalifikační předpoklady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200" dirty="0" smtClean="0"/>
              <a:t>referenční zakázky, seznam techniků, doklady o kvalifikaci zaměstnanců, seznam strojů, počet zaměstnanců</a:t>
            </a:r>
          </a:p>
          <a:p>
            <a:pPr lvl="1"/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188640"/>
            <a:ext cx="8784976" cy="783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Druhy zadávacích řízení</a:t>
            </a:r>
          </a:p>
          <a:p>
            <a:endParaRPr lang="cs-CZ" sz="2700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Zjednodušení podlimitní řízení</a:t>
            </a:r>
          </a:p>
          <a:p>
            <a:pPr lvl="1">
              <a:buFontTx/>
              <a:buChar char="-"/>
            </a:pPr>
            <a:r>
              <a:rPr lang="cs-CZ" sz="2000" dirty="0" smtClean="0"/>
              <a:t> použití u jasně definovaných zakázek, možnost definovat vlastní podmínky kvalifikace</a:t>
            </a:r>
          </a:p>
          <a:p>
            <a:pPr lvl="1"/>
            <a:endParaRPr lang="cs-CZ" sz="2000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Otevřené řízení</a:t>
            </a:r>
          </a:p>
          <a:p>
            <a:pPr lvl="1">
              <a:buFontTx/>
              <a:buChar char="-"/>
            </a:pPr>
            <a:r>
              <a:rPr lang="cs-CZ" sz="2000" dirty="0" smtClean="0"/>
              <a:t> zadavatel vyzývá neomezené množství uchazečů k podání nabídky</a:t>
            </a:r>
          </a:p>
          <a:p>
            <a:pPr lvl="1"/>
            <a:endParaRPr lang="cs-CZ" sz="2000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Užší řízení</a:t>
            </a:r>
          </a:p>
          <a:p>
            <a:pPr lvl="1">
              <a:buFontTx/>
              <a:buChar char="-"/>
            </a:pPr>
            <a:r>
              <a:rPr lang="cs-CZ" sz="2000" dirty="0" smtClean="0"/>
              <a:t> 1. kolo – zadavatel vyzývá neomezené množství uchazečů k podání žádosti o účast a prokázání kvalifikace</a:t>
            </a:r>
          </a:p>
          <a:p>
            <a:pPr lvl="1">
              <a:buFontTx/>
              <a:buChar char="-"/>
            </a:pPr>
            <a:r>
              <a:rPr lang="cs-CZ" sz="2000" dirty="0" smtClean="0"/>
              <a:t> 2. kolo – účastní se pouze dodavatelé vyzvaní zadavatelem</a:t>
            </a:r>
          </a:p>
          <a:p>
            <a:pPr lvl="1">
              <a:buFontTx/>
              <a:buChar char="-"/>
            </a:pPr>
            <a:endParaRPr lang="cs-CZ" sz="2000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Jednací řízení s uveřejněním</a:t>
            </a:r>
          </a:p>
          <a:p>
            <a:pPr lvl="1">
              <a:buFontTx/>
              <a:buChar char="-"/>
            </a:pPr>
            <a:r>
              <a:rPr lang="cs-CZ" sz="2000" dirty="0" smtClean="0"/>
              <a:t> užívá se v situacích, kdy zadavatel nezná všechna možná dostupná řešení a informace pro splnění zakázky, které se mohou vyjasňovat až v průběhu podávání nabídek</a:t>
            </a:r>
          </a:p>
          <a:p>
            <a:pPr lvl="1">
              <a:buFontTx/>
              <a:buChar char="-"/>
            </a:pPr>
            <a:r>
              <a:rPr lang="cs-CZ" sz="2000" dirty="0" smtClean="0"/>
              <a:t> probíhá ve dvou kolech</a:t>
            </a:r>
          </a:p>
          <a:p>
            <a:pPr lvl="1"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700" dirty="0" smtClean="0"/>
          </a:p>
          <a:p>
            <a:pPr>
              <a:buFontTx/>
              <a:buChar char="-"/>
            </a:pPr>
            <a:endParaRPr lang="cs-CZ" sz="2700" dirty="0" smtClean="0"/>
          </a:p>
          <a:p>
            <a:pPr>
              <a:buFontTx/>
              <a:buChar char="-"/>
            </a:pPr>
            <a:endParaRPr lang="cs-CZ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188640"/>
            <a:ext cx="8784976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Druhy zadávacích řízení</a:t>
            </a:r>
          </a:p>
          <a:p>
            <a:endParaRPr lang="cs-CZ" sz="2700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Jednací řízení bez uveřejnění</a:t>
            </a:r>
          </a:p>
          <a:p>
            <a:pPr lvl="1">
              <a:buFontTx/>
              <a:buChar char="-"/>
            </a:pPr>
            <a:r>
              <a:rPr lang="cs-CZ" sz="2000" dirty="0" smtClean="0"/>
              <a:t> pouze v odůvodněných případech – např. do předchozího zadávacího řízení nebyly podány žádné nabídky, žádná nabídka nesplňovala podmínky kvalifikace</a:t>
            </a:r>
          </a:p>
          <a:p>
            <a:pPr lvl="1">
              <a:buFontTx/>
              <a:buChar char="-"/>
            </a:pPr>
            <a:r>
              <a:rPr lang="cs-CZ" sz="2000" dirty="0" smtClean="0"/>
              <a:t> zakázky na umělecká díla, řešení naléhavých situací, aj.</a:t>
            </a:r>
          </a:p>
          <a:p>
            <a:pPr lvl="1">
              <a:buFontTx/>
              <a:buChar char="-"/>
            </a:pPr>
            <a:endParaRPr lang="cs-CZ" sz="2000" dirty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Řízení se soutěžním dialogem</a:t>
            </a:r>
            <a:endParaRPr lang="cs-CZ" sz="2200" u="sng" dirty="0"/>
          </a:p>
          <a:p>
            <a:pPr lvl="1"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užití u velmi složitých zakázek, kdy nelze předem definovat řešení a technické podmínky – technické řešení se vymýšlí v průběhu zakázky</a:t>
            </a:r>
          </a:p>
          <a:p>
            <a:pPr lvl="1"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probíhá ve dvou kolech</a:t>
            </a:r>
          </a:p>
          <a:p>
            <a:pPr lvl="1">
              <a:buFontTx/>
              <a:buChar char="-"/>
            </a:pPr>
            <a:endParaRPr lang="cs-CZ" sz="2000" dirty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Řízení o inovačním partnerství</a:t>
            </a:r>
            <a:endParaRPr lang="cs-CZ" sz="2200" u="sng" dirty="0"/>
          </a:p>
          <a:p>
            <a:pPr lvl="1"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řízení, v jehož průběhu se vyvíjí inovativní řešení</a:t>
            </a:r>
          </a:p>
          <a:p>
            <a:pPr lvl="1">
              <a:buFontTx/>
              <a:buChar char="-"/>
            </a:pPr>
            <a:r>
              <a:rPr lang="cs-CZ" sz="2000" dirty="0"/>
              <a:t> </a:t>
            </a:r>
            <a:r>
              <a:rPr lang="cs-CZ" sz="2000" dirty="0" smtClean="0"/>
              <a:t>jsou stanovena pravidla pro odměňování partnerů za dosažení stanovených cílů</a:t>
            </a:r>
          </a:p>
          <a:p>
            <a:pPr>
              <a:buFontTx/>
              <a:buChar char="-"/>
            </a:pPr>
            <a:endParaRPr lang="cs-CZ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188640"/>
            <a:ext cx="8784976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Druhy zadávacích řízení</a:t>
            </a:r>
          </a:p>
          <a:p>
            <a:endParaRPr lang="cs-CZ" sz="2700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cs-CZ" sz="2200" u="sng" dirty="0" smtClean="0"/>
              <a:t>Koncesní řízení</a:t>
            </a:r>
          </a:p>
          <a:p>
            <a:pPr lvl="1">
              <a:buFontTx/>
              <a:buChar char="-"/>
            </a:pPr>
            <a:r>
              <a:rPr lang="cs-CZ" sz="2000" dirty="0" smtClean="0"/>
              <a:t> koncesionář se zavazuje k provedení díla a po jeho dokončení má z poskytnutého plnění užitek – např. výstavba parkovacího domu a jeho následné provozování</a:t>
            </a:r>
          </a:p>
          <a:p>
            <a:pPr lvl="1"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sz="2700" dirty="0"/>
          </a:p>
        </p:txBody>
      </p:sp>
    </p:spTree>
    <p:extLst>
      <p:ext uri="{BB962C8B-B14F-4D97-AF65-F5344CB8AC3E}">
        <p14:creationId xmlns="" xmlns:p14="http://schemas.microsoft.com/office/powerpoint/2010/main" val="9579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/>
          <p:nvPr/>
        </p:nvSpPr>
        <p:spPr>
          <a:xfrm>
            <a:off x="107504" y="188640"/>
            <a:ext cx="8784976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smtClean="0"/>
              <a:t>Průběh výběrového řízení</a:t>
            </a:r>
          </a:p>
          <a:p>
            <a:endParaRPr lang="cs-CZ" sz="2700" dirty="0" smtClean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Zveřejnění veřejné zakázky – zadavatel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Vyhledání veřejné zakázky – dodavatel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Zpracování nabídky – dodavatel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Kvalifikace dodavatele – dodavatel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Podání nabídky – dodavatel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Otevírání obálek – zadavatel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Posouzení a hodnocení nabídek – zadavatel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Výběr nejvhodnější nabídky – zadavatel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Zveřejnění výsledků zadávacího řízení – zadavatel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Uzavření smlouvy o dílo – zadavatel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Nebo zrušení zadávacího řízení – zadavatel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200" dirty="0" smtClean="0"/>
              <a:t>Zpráva zadavatele - zadavatel</a:t>
            </a:r>
            <a:endParaRPr lang="cs-CZ" sz="2000" dirty="0" smtClean="0"/>
          </a:p>
          <a:p>
            <a:pPr lvl="1"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endParaRPr lang="cs-CZ" sz="2700" dirty="0"/>
          </a:p>
        </p:txBody>
      </p:sp>
    </p:spTree>
    <p:extLst>
      <p:ext uri="{BB962C8B-B14F-4D97-AF65-F5344CB8AC3E}">
        <p14:creationId xmlns="" xmlns:p14="http://schemas.microsoft.com/office/powerpoint/2010/main" val="35012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5227" y="188639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VÝZKUMNÝ PROBLÉM</a:t>
            </a:r>
          </a:p>
          <a:p>
            <a:endParaRPr lang="cs-CZ" sz="2000" dirty="0" smtClean="0"/>
          </a:p>
          <a:p>
            <a:r>
              <a:rPr lang="cs-CZ" sz="2200" dirty="0" smtClean="0"/>
              <a:t>Problematika stanovení nabídkové ceny – sestavení nabídkového rozpočtu.</a:t>
            </a:r>
          </a:p>
          <a:p>
            <a:endParaRPr lang="cs-CZ" sz="2200" dirty="0"/>
          </a:p>
          <a:p>
            <a:r>
              <a:rPr lang="cs-CZ" sz="2200" dirty="0" smtClean="0"/>
              <a:t>Sestavení nabídky do veřejné soutěže.</a:t>
            </a:r>
          </a:p>
          <a:p>
            <a:endParaRPr lang="cs-CZ" sz="2200" dirty="0"/>
          </a:p>
          <a:p>
            <a:r>
              <a:rPr lang="cs-CZ" sz="2200" dirty="0" smtClean="0"/>
              <a:t>Změny zákona č. 134/2016 o zadávání veřejných zakázek.</a:t>
            </a:r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  <a:p>
            <a:endParaRPr lang="cs-CZ" sz="2200" dirty="0" smtClean="0"/>
          </a:p>
          <a:p>
            <a:endParaRPr lang="cs-CZ" sz="22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9218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1469</Words>
  <Application>Microsoft Office PowerPoint</Application>
  <PresentationFormat>Předvádění na obrazovce (4:3)</PresentationFormat>
  <Paragraphs>342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Technický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Táňa Bínová</dc:creator>
  <cp:lastModifiedBy>Táňa Bínová</cp:lastModifiedBy>
  <cp:revision>57</cp:revision>
  <dcterms:created xsi:type="dcterms:W3CDTF">2015-01-26T12:09:26Z</dcterms:created>
  <dcterms:modified xsi:type="dcterms:W3CDTF">2017-06-14T20:09:45Z</dcterms:modified>
</cp:coreProperties>
</file>