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89" r:id="rId4"/>
    <p:sldId id="277" r:id="rId5"/>
    <p:sldId id="258" r:id="rId6"/>
    <p:sldId id="270" r:id="rId7"/>
    <p:sldId id="279" r:id="rId8"/>
    <p:sldId id="291" r:id="rId9"/>
    <p:sldId id="278" r:id="rId10"/>
    <p:sldId id="271" r:id="rId11"/>
    <p:sldId id="280" r:id="rId12"/>
    <p:sldId id="273" r:id="rId13"/>
    <p:sldId id="272" r:id="rId14"/>
    <p:sldId id="274" r:id="rId15"/>
    <p:sldId id="275" r:id="rId16"/>
    <p:sldId id="292" r:id="rId17"/>
    <p:sldId id="293" r:id="rId18"/>
    <p:sldId id="276" r:id="rId19"/>
    <p:sldId id="282" r:id="rId20"/>
    <p:sldId id="285" r:id="rId21"/>
    <p:sldId id="286" r:id="rId22"/>
    <p:sldId id="287" r:id="rId23"/>
    <p:sldId id="288" r:id="rId24"/>
    <p:sldId id="281" r:id="rId25"/>
    <p:sldId id="290" r:id="rId26"/>
    <p:sldId id="269" r:id="rId27"/>
    <p:sldId id="268" r:id="rId28"/>
  </p:sldIdLst>
  <p:sldSz cx="9144000" cy="6858000" type="screen4x3"/>
  <p:notesSz cx="7102475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87" autoAdjust="0"/>
  </p:normalViewPr>
  <p:slideViewPr>
    <p:cSldViewPr>
      <p:cViewPr varScale="1">
        <p:scale>
          <a:sx n="62" d="100"/>
          <a:sy n="62" d="100"/>
        </p:scale>
        <p:origin x="-101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E8B00-A14A-437D-8901-025791CCBB0D}" type="datetimeFigureOut">
              <a:rPr lang="cs-CZ" smtClean="0"/>
              <a:t>14.06.2017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BD6A4-E479-4F5E-B977-1F3F4A47FA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89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NIŽŠÍ NÁKLADY (ASI ČTVRTINA OBVYKLÉ CENY)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BD6A4-E479-4F5E-B977-1F3F4A47FAE1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69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Ve studii,</a:t>
            </a:r>
            <a:r>
              <a:rPr lang="cs-CZ" baseline="0" dirty="0" smtClean="0"/>
              <a:t> tato varianta byla řešena, ale p</a:t>
            </a:r>
            <a:r>
              <a:rPr lang="cs-CZ" dirty="0" smtClean="0"/>
              <a:t>ro</a:t>
            </a:r>
            <a:r>
              <a:rPr lang="cs-CZ" baseline="0" dirty="0" smtClean="0"/>
              <a:t> účel, pro který byla tato stavba navrhována jsem neshledal tuto variantu jako vhodným řešením.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BD6A4-E479-4F5E-B977-1F3F4A47FAE1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21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Ve studii,</a:t>
            </a:r>
            <a:r>
              <a:rPr lang="cs-CZ" baseline="0" dirty="0" smtClean="0"/>
              <a:t> tato varianta byla řešena, ale p</a:t>
            </a:r>
            <a:r>
              <a:rPr lang="cs-CZ" dirty="0" smtClean="0"/>
              <a:t>ro</a:t>
            </a:r>
            <a:r>
              <a:rPr lang="cs-CZ" baseline="0" dirty="0" smtClean="0"/>
              <a:t> účel, pro který byla tato stavba navrhována jsem neshledal tuto variantu jako vhodným řešením.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BD6A4-E479-4F5E-B977-1F3F4A47FAE1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21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4ED0-7EF2-48D6-9704-6A263C36F19E}" type="datetimeFigureOut">
              <a:rPr lang="cs-CZ" smtClean="0"/>
              <a:pPr/>
              <a:t>13.06.2017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827C3-00A5-47C5-B636-169BB63D4AF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Relationship Id="rId9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1.jpe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071678"/>
            <a:ext cx="7772400" cy="2500330"/>
          </a:xfrm>
        </p:spPr>
        <p:txBody>
          <a:bodyPr>
            <a:normAutofit/>
          </a:bodyPr>
          <a:lstStyle/>
          <a:p>
            <a:r>
              <a:rPr lang="cs-CZ" b="1" dirty="0" smtClean="0"/>
              <a:t>UDRŽITELNÝ NÁVRH ZADANÉ BUDOVY A JEJÍHO PROSTŘEDÍ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109081"/>
            <a:ext cx="5357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VYSOKÁ ŠKOLA TECHNICKÁ A EKONOMICKÁ</a:t>
            </a:r>
          </a:p>
          <a:p>
            <a:r>
              <a:rPr lang="cs-CZ" sz="2000" dirty="0" smtClean="0"/>
              <a:t>V ČESKÝCH BUDĚJOVICÍCH</a:t>
            </a:r>
          </a:p>
          <a:p>
            <a:r>
              <a:rPr lang="cs-CZ" sz="2000" dirty="0" smtClean="0"/>
              <a:t>ÚSTAV TECHNICKO-TECHNOLOGICKÝ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71472" y="4929198"/>
            <a:ext cx="3857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Autor Diplomové práce:</a:t>
            </a:r>
          </a:p>
          <a:p>
            <a:r>
              <a:rPr lang="cs-CZ" sz="2200" dirty="0" smtClean="0"/>
              <a:t>Vedoucí Diplomové práce:</a:t>
            </a:r>
          </a:p>
          <a:p>
            <a:r>
              <a:rPr lang="cs-CZ" sz="2200" dirty="0" smtClean="0"/>
              <a:t>Oponent Diplomové práce:	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995936" y="4919008"/>
            <a:ext cx="48245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Bc. Vojtěch </a:t>
            </a:r>
            <a:r>
              <a:rPr lang="cs-CZ" sz="2200" dirty="0" err="1" smtClean="0"/>
              <a:t>Pachoň</a:t>
            </a:r>
            <a:endParaRPr lang="cs-CZ" sz="2200" dirty="0" smtClean="0"/>
          </a:p>
          <a:p>
            <a:r>
              <a:rPr lang="cs-CZ" sz="2200" dirty="0"/>
              <a:t>p</a:t>
            </a:r>
            <a:r>
              <a:rPr lang="cs-CZ" sz="2200" dirty="0" smtClean="0"/>
              <a:t>rof. Ing. Ingrid </a:t>
            </a:r>
            <a:r>
              <a:rPr lang="cs-CZ" sz="2200" dirty="0" err="1" smtClean="0"/>
              <a:t>Juhásová</a:t>
            </a:r>
            <a:r>
              <a:rPr lang="cs-CZ" sz="2200" dirty="0" smtClean="0"/>
              <a:t> </a:t>
            </a:r>
            <a:r>
              <a:rPr lang="cs-CZ" sz="2200" dirty="0" err="1" smtClean="0"/>
              <a:t>Šenitková</a:t>
            </a:r>
            <a:r>
              <a:rPr lang="cs-CZ" sz="2200" dirty="0" smtClean="0"/>
              <a:t>, </a:t>
            </a:r>
            <a:r>
              <a:rPr lang="cs-CZ" sz="2200" dirty="0" err="1" smtClean="0"/>
              <a:t>Csc.</a:t>
            </a:r>
            <a:endParaRPr lang="cs-CZ" sz="2200" dirty="0" smtClean="0"/>
          </a:p>
          <a:p>
            <a:r>
              <a:rPr lang="cs-CZ" sz="2200" dirty="0" smtClean="0"/>
              <a:t>Ing. Tomáš Hrdlička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981137" y="6166465"/>
            <a:ext cx="482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dirty="0" smtClean="0"/>
              <a:t>České Budějovice, červen 2017</a:t>
            </a:r>
          </a:p>
        </p:txBody>
      </p:sp>
      <p:pic>
        <p:nvPicPr>
          <p:cNvPr id="9" name="Obrázek 8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UMÍSTĚNÍ OBJEKTU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230" r="13588" b="-230"/>
          <a:stretch/>
        </p:blipFill>
        <p:spPr>
          <a:xfrm>
            <a:off x="566135" y="1700808"/>
            <a:ext cx="8014114" cy="451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Šipka doprava 5"/>
          <p:cNvSpPr/>
          <p:nvPr/>
        </p:nvSpPr>
        <p:spPr>
          <a:xfrm rot="14400000">
            <a:off x="4719546" y="4191200"/>
            <a:ext cx="360040" cy="216024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139952" y="4365104"/>
            <a:ext cx="648072" cy="40011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tx2">
                    <a:lumMod val="50000"/>
                  </a:schemeClr>
                </a:solidFill>
              </a:rPr>
              <a:t>ZDE</a:t>
            </a:r>
            <a:endParaRPr lang="cs-CZ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5220072" y="3284984"/>
            <a:ext cx="576064" cy="576064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328084" y="3851756"/>
            <a:ext cx="154817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Praha – 62 km</a:t>
            </a:r>
            <a:endParaRPr lang="cs-CZ" b="1" dirty="0"/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5217204" y="5085184"/>
            <a:ext cx="216024" cy="776119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5372064" y="4900518"/>
            <a:ext cx="2800336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České Budějovice – 102 km</a:t>
            </a:r>
            <a:endParaRPr lang="cs-CZ" b="1" dirty="0"/>
          </a:p>
        </p:txBody>
      </p:sp>
      <p:cxnSp>
        <p:nvCxnSpPr>
          <p:cNvPr id="15" name="Přímá spojnice se šipkou 14"/>
          <p:cNvCxnSpPr/>
          <p:nvPr/>
        </p:nvCxnSpPr>
        <p:spPr>
          <a:xfrm flipH="1" flipV="1">
            <a:off x="4484553" y="2878777"/>
            <a:ext cx="231461" cy="694239"/>
          </a:xfrm>
          <a:prstGeom prst="straightConnector1">
            <a:avLst/>
          </a:prstGeom>
          <a:ln w="571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2951820" y="3284984"/>
            <a:ext cx="154817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Plzeň – 72 km</a:t>
            </a:r>
            <a:endParaRPr lang="cs-CZ" b="1" dirty="0"/>
          </a:p>
        </p:txBody>
      </p:sp>
      <p:pic>
        <p:nvPicPr>
          <p:cNvPr id="25" name="Obrázek 24" descr="logo_v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UMÍSTĚNÍ OBJEKTU</a:t>
            </a:r>
            <a:endParaRPr lang="cs-CZ" sz="40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" r="32238" b="4051"/>
          <a:stretch/>
        </p:blipFill>
        <p:spPr>
          <a:xfrm>
            <a:off x="246246" y="1484784"/>
            <a:ext cx="5189850" cy="5006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8" t="26686" r="2400" b="27318"/>
          <a:stretch/>
        </p:blipFill>
        <p:spPr>
          <a:xfrm>
            <a:off x="5364088" y="1498447"/>
            <a:ext cx="3735948" cy="4000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ek 18" descr="logo_vs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51520" y="1241901"/>
            <a:ext cx="3347864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SITUACE</a:t>
            </a:r>
            <a:endParaRPr lang="cs-CZ" dirty="0"/>
          </a:p>
          <a:p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32216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DISPOZIČNÍ ŘEŠENÍ</a:t>
            </a:r>
            <a:endParaRPr lang="cs-CZ" sz="40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0" t="5178" r="12800" b="6733"/>
          <a:stretch/>
        </p:blipFill>
        <p:spPr>
          <a:xfrm>
            <a:off x="323528" y="1509331"/>
            <a:ext cx="5400600" cy="448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5724128" y="1628800"/>
            <a:ext cx="3347864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101. Zádveří </a:t>
            </a:r>
            <a:r>
              <a:rPr lang="cs-CZ" dirty="0" smtClean="0"/>
              <a:t>- 3,76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102. Technická místnost</a:t>
            </a:r>
            <a:r>
              <a:rPr lang="cs-CZ" b="1" dirty="0"/>
              <a:t> </a:t>
            </a:r>
            <a:r>
              <a:rPr lang="cs-CZ" dirty="0" smtClean="0"/>
              <a:t>- 3,63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103. K.K</a:t>
            </a:r>
            <a:r>
              <a:rPr lang="cs-CZ" b="1" dirty="0"/>
              <a:t>. s </a:t>
            </a:r>
            <a:r>
              <a:rPr lang="cs-CZ" b="1" dirty="0" smtClean="0"/>
              <a:t>jídelnou </a:t>
            </a:r>
            <a:r>
              <a:rPr lang="cs-CZ" dirty="0" smtClean="0"/>
              <a:t>- 19,79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104. Obývací pokoj </a:t>
            </a:r>
            <a:r>
              <a:rPr lang="cs-CZ" dirty="0" smtClean="0"/>
              <a:t>- 27,38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105. WC </a:t>
            </a:r>
            <a:r>
              <a:rPr lang="cs-CZ" dirty="0" smtClean="0"/>
              <a:t>- 1,25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106. Ložnice </a:t>
            </a:r>
            <a:r>
              <a:rPr lang="cs-CZ" dirty="0" smtClean="0"/>
              <a:t>- 13,88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107. Koupelna </a:t>
            </a:r>
            <a:r>
              <a:rPr lang="cs-CZ" dirty="0" smtClean="0"/>
              <a:t>- 4,69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108. Šatna</a:t>
            </a:r>
            <a:r>
              <a:rPr lang="cs-CZ" b="1" dirty="0"/>
              <a:t> </a:t>
            </a:r>
            <a:r>
              <a:rPr lang="cs-CZ" dirty="0" smtClean="0"/>
              <a:t>- 4,18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109. Chodba </a:t>
            </a:r>
            <a:r>
              <a:rPr lang="cs-CZ" dirty="0" smtClean="0"/>
              <a:t>- 4,96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110. Pokoj </a:t>
            </a:r>
            <a:r>
              <a:rPr lang="cs-CZ" dirty="0" smtClean="0"/>
              <a:t>- 10,40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111. Pokoj </a:t>
            </a:r>
            <a:r>
              <a:rPr lang="cs-CZ" dirty="0" smtClean="0"/>
              <a:t>- 10,39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112. Koupelna</a:t>
            </a:r>
            <a:r>
              <a:rPr lang="cs-CZ" b="1" dirty="0"/>
              <a:t> </a:t>
            </a:r>
            <a:r>
              <a:rPr lang="cs-CZ" dirty="0" smtClean="0"/>
              <a:t>- 4,90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113. Garáž</a:t>
            </a:r>
            <a:r>
              <a:rPr lang="cs-CZ" b="1" dirty="0"/>
              <a:t> </a:t>
            </a:r>
            <a:r>
              <a:rPr lang="cs-CZ" dirty="0" smtClean="0"/>
              <a:t>- 21,41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114. Terasa 1</a:t>
            </a:r>
            <a:r>
              <a:rPr lang="cs-CZ" b="1" dirty="0"/>
              <a:t> </a:t>
            </a:r>
            <a:r>
              <a:rPr lang="cs-CZ" dirty="0" smtClean="0"/>
              <a:t>- 15,69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r>
              <a:rPr lang="cs-CZ" b="1" dirty="0" smtClean="0"/>
              <a:t>115. Terasa 2</a:t>
            </a:r>
            <a:r>
              <a:rPr lang="cs-CZ" b="1" dirty="0"/>
              <a:t> </a:t>
            </a:r>
            <a:r>
              <a:rPr lang="cs-CZ" dirty="0" smtClean="0"/>
              <a:t>- 52,31 </a:t>
            </a:r>
            <a:r>
              <a:rPr lang="cs-CZ" dirty="0"/>
              <a:t>m</a:t>
            </a:r>
            <a:r>
              <a:rPr lang="cs-CZ" baseline="30000" dirty="0"/>
              <a:t>2</a:t>
            </a:r>
            <a:endParaRPr lang="cs-CZ" dirty="0"/>
          </a:p>
          <a:p>
            <a:endParaRPr lang="cs-CZ" sz="105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23528" y="1268760"/>
            <a:ext cx="3347864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PŮDORYS 1.NP</a:t>
            </a:r>
            <a:endParaRPr lang="cs-CZ" dirty="0"/>
          </a:p>
          <a:p>
            <a:endParaRPr lang="cs-CZ" sz="1050" dirty="0"/>
          </a:p>
        </p:txBody>
      </p:sp>
      <p:pic>
        <p:nvPicPr>
          <p:cNvPr id="11" name="Obrázek 10" descr="logo_v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"/>
          </p:nvPr>
        </p:nvSpPr>
        <p:spPr>
          <a:xfrm>
            <a:off x="395536" y="5981113"/>
            <a:ext cx="3960440" cy="688247"/>
          </a:xfrm>
          <a:noFill/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cs-CZ" sz="1800" dirty="0" smtClean="0"/>
              <a:t>Plocha místností 1.NP:	</a:t>
            </a:r>
            <a:r>
              <a:rPr lang="cs-CZ" sz="1800" b="1" dirty="0" smtClean="0"/>
              <a:t>130,62 m</a:t>
            </a:r>
            <a:r>
              <a:rPr lang="cs-CZ" sz="1800" b="1" baseline="30000" dirty="0" smtClean="0"/>
              <a:t>2</a:t>
            </a:r>
            <a:endParaRPr lang="cs-CZ" sz="1800" b="1" dirty="0" smtClean="0"/>
          </a:p>
          <a:p>
            <a:r>
              <a:rPr lang="cs-CZ" sz="1800" dirty="0" smtClean="0"/>
              <a:t>Zastavěná plocha:	</a:t>
            </a:r>
            <a:r>
              <a:rPr lang="cs-CZ" sz="1800" b="1" dirty="0" smtClean="0"/>
              <a:t>233 </a:t>
            </a:r>
            <a:r>
              <a:rPr lang="cs-CZ" sz="1800" b="1" dirty="0" smtClean="0"/>
              <a:t>m</a:t>
            </a:r>
            <a:r>
              <a:rPr lang="cs-CZ" sz="1800" b="1" baseline="30000" dirty="0" smtClean="0"/>
              <a:t>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644008" y="5989455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Obestavěný </a:t>
            </a:r>
            <a:r>
              <a:rPr lang="cs-CZ" dirty="0" smtClean="0"/>
              <a:t>prostor:	</a:t>
            </a:r>
            <a:r>
              <a:rPr lang="cs-CZ" b="1" dirty="0" smtClean="0"/>
              <a:t>668,15 </a:t>
            </a:r>
            <a:r>
              <a:rPr lang="cs-CZ" b="1" dirty="0"/>
              <a:t>m</a:t>
            </a:r>
            <a:r>
              <a:rPr lang="cs-CZ" b="1" baseline="30000" dirty="0"/>
              <a:t>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37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MATERIÁLY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r="12462"/>
          <a:stretch/>
        </p:blipFill>
        <p:spPr>
          <a:xfrm>
            <a:off x="4589792" y="1412776"/>
            <a:ext cx="2520000" cy="252000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-13828" r="14947" b="-13828"/>
          <a:stretch/>
        </p:blipFill>
        <p:spPr>
          <a:xfrm>
            <a:off x="5436096" y="2924944"/>
            <a:ext cx="2520000" cy="252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00000">
            <a:off x="1763967" y="4108067"/>
            <a:ext cx="2520000" cy="252000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-425" r="20430" b="425"/>
          <a:stretch/>
        </p:blipFill>
        <p:spPr>
          <a:xfrm>
            <a:off x="1763968" y="1380912"/>
            <a:ext cx="2520000" cy="252000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1349" r="25754" b="-1349"/>
          <a:stretch/>
        </p:blipFill>
        <p:spPr>
          <a:xfrm>
            <a:off x="6444348" y="1412776"/>
            <a:ext cx="2520000" cy="252000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1" r="13361"/>
          <a:stretch/>
        </p:blipFill>
        <p:spPr>
          <a:xfrm>
            <a:off x="170110" y="1412776"/>
            <a:ext cx="2520000" cy="252000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" r="27039"/>
          <a:stretch/>
        </p:blipFill>
        <p:spPr>
          <a:xfrm>
            <a:off x="170110" y="4108067"/>
            <a:ext cx="2520000" cy="252000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026" y="1484784"/>
            <a:ext cx="1512168" cy="5038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DŘEVO</a:t>
            </a:r>
          </a:p>
        </p:txBody>
      </p: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6948264" y="1556792"/>
            <a:ext cx="1512168" cy="503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SLÁMA</a:t>
            </a:r>
          </a:p>
        </p:txBody>
      </p:sp>
      <p:sp>
        <p:nvSpPr>
          <p:cNvPr id="21" name="Zástupný symbol pro obsah 2"/>
          <p:cNvSpPr txBox="1">
            <a:spLocks/>
          </p:cNvSpPr>
          <p:nvPr/>
        </p:nvSpPr>
        <p:spPr>
          <a:xfrm>
            <a:off x="5093708" y="1556952"/>
            <a:ext cx="1512168" cy="791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IZOLACE ZE SLÁMY</a:t>
            </a: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5940012" y="4725304"/>
            <a:ext cx="1512168" cy="503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EKOPANEL</a:t>
            </a:r>
          </a:p>
        </p:txBody>
      </p:sp>
      <p:sp>
        <p:nvSpPr>
          <p:cNvPr id="23" name="Zástupný symbol pro obsah 2"/>
          <p:cNvSpPr txBox="1">
            <a:spLocks/>
          </p:cNvSpPr>
          <p:nvPr/>
        </p:nvSpPr>
        <p:spPr>
          <a:xfrm>
            <a:off x="674026" y="4293256"/>
            <a:ext cx="1512168" cy="86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IZOLACE </a:t>
            </a:r>
          </a:p>
          <a:p>
            <a:pPr marL="0" indent="0" algn="ctr">
              <a:buFont typeface="Arial" pitchFamily="34" charset="0"/>
              <a:buNone/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KONOPÍ</a:t>
            </a:r>
          </a:p>
        </p:txBody>
      </p:sp>
      <p:sp>
        <p:nvSpPr>
          <p:cNvPr id="24" name="Zástupný symbol pro obsah 2"/>
          <p:cNvSpPr txBox="1">
            <a:spLocks/>
          </p:cNvSpPr>
          <p:nvPr/>
        </p:nvSpPr>
        <p:spPr>
          <a:xfrm>
            <a:off x="2267884" y="1493168"/>
            <a:ext cx="1512168" cy="783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OSB DESKY</a:t>
            </a:r>
          </a:p>
        </p:txBody>
      </p:sp>
      <p:sp>
        <p:nvSpPr>
          <p:cNvPr id="25" name="Zástupný symbol pro obsah 2"/>
          <p:cNvSpPr txBox="1">
            <a:spLocks/>
          </p:cNvSpPr>
          <p:nvPr/>
        </p:nvSpPr>
        <p:spPr>
          <a:xfrm>
            <a:off x="2159293" y="4293096"/>
            <a:ext cx="1729350" cy="863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TECHNICKÉKONOPÍ</a:t>
            </a:r>
          </a:p>
        </p:txBody>
      </p:sp>
      <p:pic>
        <p:nvPicPr>
          <p:cNvPr id="26" name="Obrázek 25" descr="logo_vst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768752" cy="1277292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TECHNICKÉ </a:t>
            </a:r>
            <a:br>
              <a:rPr lang="cs-CZ" sz="4000" b="1" dirty="0" smtClean="0"/>
            </a:br>
            <a:r>
              <a:rPr lang="cs-CZ" sz="4000" b="1" dirty="0" smtClean="0"/>
              <a:t>A KONSTRUKČNÍ </a:t>
            </a:r>
            <a:r>
              <a:rPr lang="cs-CZ" sz="4000" b="1" dirty="0" smtClean="0"/>
              <a:t>ŘEŠENÍ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2132856"/>
            <a:ext cx="8178702" cy="4248472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ZÁKLADY</a:t>
            </a:r>
            <a:r>
              <a:rPr lang="cs-CZ" sz="2400" dirty="0" smtClean="0"/>
              <a:t> – ŽELEZOBETONOVÉ PATKY</a:t>
            </a:r>
            <a:endParaRPr lang="cs-CZ" sz="2400" dirty="0" smtClean="0"/>
          </a:p>
          <a:p>
            <a:r>
              <a:rPr lang="cs-CZ" sz="2400" b="1" dirty="0" smtClean="0"/>
              <a:t>NOSNÁ KONSTRUKCE </a:t>
            </a:r>
            <a:r>
              <a:rPr lang="cs-CZ" sz="2400" dirty="0" smtClean="0"/>
              <a:t>– LODNÍ KONTEJNERY typ 20´ ROZMĚR 6x2,5x2,5m</a:t>
            </a:r>
          </a:p>
          <a:p>
            <a:r>
              <a:rPr lang="cs-CZ" sz="2400" b="1" dirty="0" smtClean="0"/>
              <a:t>TEPELNÁ IZOLACE</a:t>
            </a:r>
            <a:r>
              <a:rPr lang="cs-CZ" sz="2400" dirty="0" smtClean="0"/>
              <a:t> – KONOPÍ</a:t>
            </a:r>
          </a:p>
          <a:p>
            <a:r>
              <a:rPr lang="cs-CZ" sz="2400" b="1" dirty="0" smtClean="0"/>
              <a:t>VNĚJŠÍ PLÁŠŤ </a:t>
            </a:r>
            <a:r>
              <a:rPr lang="cs-CZ" sz="2400" dirty="0" smtClean="0"/>
              <a:t>– EKOPANEL, DŘEVĚNÝ OBKLAD</a:t>
            </a:r>
          </a:p>
          <a:p>
            <a:r>
              <a:rPr lang="cs-CZ" sz="2400" b="1" dirty="0" smtClean="0"/>
              <a:t>VNITŘNÍ KONSTRUKCE </a:t>
            </a:r>
            <a:r>
              <a:rPr lang="cs-CZ" sz="2400" dirty="0" smtClean="0"/>
              <a:t>– EKOPANEL S POVRCHOVOU ÚPRAVOU</a:t>
            </a:r>
          </a:p>
          <a:p>
            <a:r>
              <a:rPr lang="cs-CZ" sz="2400" b="1" dirty="0" smtClean="0"/>
              <a:t>KROV</a:t>
            </a:r>
            <a:r>
              <a:rPr lang="cs-CZ" sz="2400" dirty="0" smtClean="0"/>
              <a:t> – DŘEVĚNÉ PŘÍHRADOVÉ VAZNÍKY</a:t>
            </a:r>
          </a:p>
          <a:p>
            <a:r>
              <a:rPr lang="cs-CZ" sz="2400" b="1" dirty="0" smtClean="0"/>
              <a:t>ZASTŘEŠENÍ</a:t>
            </a:r>
            <a:r>
              <a:rPr lang="cs-CZ" sz="2400" dirty="0" smtClean="0"/>
              <a:t> – 4 PULTOVÉ STŘECHY</a:t>
            </a:r>
          </a:p>
          <a:p>
            <a:r>
              <a:rPr lang="cs-CZ" sz="2400" b="1" dirty="0" smtClean="0"/>
              <a:t>KRYTINA</a:t>
            </a:r>
            <a:r>
              <a:rPr lang="cs-CZ" sz="2400" dirty="0" smtClean="0"/>
              <a:t> – FALCOVÁ, ÚSPORNÁ ZELENÁ STŘECHA OPTIGREEN</a:t>
            </a:r>
            <a:endParaRPr lang="cs-CZ" sz="2400" dirty="0" smtClean="0"/>
          </a:p>
        </p:txBody>
      </p:sp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6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POUŽITÉ TECHNOLOGIE</a:t>
            </a:r>
            <a:endParaRPr lang="cs-CZ" sz="4000" b="1" dirty="0"/>
          </a:p>
        </p:txBody>
      </p:sp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27584" y="1960379"/>
            <a:ext cx="75608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buFont typeface="Arial" pitchFamily="34" charset="0"/>
              <a:buChar char="•"/>
            </a:pPr>
            <a:r>
              <a:rPr lang="cs-CZ" sz="2400" dirty="0" smtClean="0"/>
              <a:t>HOSPODAŘENÍ S DEŠŤOVOU VODOU</a:t>
            </a:r>
          </a:p>
          <a:p>
            <a:endParaRPr lang="cs-CZ" sz="1000" dirty="0" smtClean="0"/>
          </a:p>
          <a:p>
            <a:pPr indent="-342900">
              <a:buFont typeface="Arial" pitchFamily="34" charset="0"/>
              <a:buChar char="•"/>
            </a:pPr>
            <a:r>
              <a:rPr lang="cs-CZ" sz="2400" dirty="0" smtClean="0"/>
              <a:t>ZPĚTNÉ VYUŽÍVÁNÍ ŠEDÉ VODY</a:t>
            </a:r>
          </a:p>
          <a:p>
            <a:endParaRPr lang="cs-CZ" sz="1000" dirty="0" smtClean="0"/>
          </a:p>
          <a:p>
            <a:pPr indent="-342900">
              <a:buFont typeface="Arial" pitchFamily="34" charset="0"/>
              <a:buChar char="•"/>
            </a:pPr>
            <a:r>
              <a:rPr lang="cs-CZ" sz="2400" dirty="0" smtClean="0"/>
              <a:t>REKUPERAČNÍ JEDNOTKA PRO TEPLOVZDUŠNÉ VYTÁPĚNÍ  </a:t>
            </a:r>
          </a:p>
          <a:p>
            <a:r>
              <a:rPr lang="cs-CZ" sz="2400" dirty="0" smtClean="0"/>
              <a:t>     A VĚTRÁNÍ RA5</a:t>
            </a:r>
          </a:p>
          <a:p>
            <a:endParaRPr lang="cs-CZ" sz="1000" dirty="0" smtClean="0"/>
          </a:p>
          <a:p>
            <a:pPr indent="-342900">
              <a:buFont typeface="Arial" pitchFamily="34" charset="0"/>
              <a:buChar char="•"/>
            </a:pPr>
            <a:r>
              <a:rPr lang="cs-CZ" sz="2400" dirty="0" smtClean="0"/>
              <a:t>TEPELNÉ ČERPADLO VZDUCH-VODA</a:t>
            </a:r>
          </a:p>
          <a:p>
            <a:endParaRPr lang="cs-CZ" sz="1000" dirty="0" smtClean="0"/>
          </a:p>
          <a:p>
            <a:pPr indent="-342900">
              <a:buFont typeface="Arial" pitchFamily="34" charset="0"/>
              <a:buChar char="•"/>
            </a:pPr>
            <a:r>
              <a:rPr lang="cs-CZ" sz="2400" dirty="0" smtClean="0"/>
              <a:t>KOŘENOVÁ ČISTIČKA</a:t>
            </a:r>
          </a:p>
          <a:p>
            <a:endParaRPr lang="cs-CZ" sz="1000" dirty="0" smtClean="0"/>
          </a:p>
          <a:p>
            <a:pPr indent="-342900">
              <a:buFont typeface="Arial" pitchFamily="34" charset="0"/>
              <a:buChar char="•"/>
            </a:pPr>
            <a:r>
              <a:rPr lang="cs-CZ" sz="2400" dirty="0" smtClean="0"/>
              <a:t>VSAKOVACÍ JÁMA</a:t>
            </a:r>
          </a:p>
          <a:p>
            <a:endParaRPr lang="cs-CZ" sz="1000" dirty="0" smtClean="0"/>
          </a:p>
          <a:p>
            <a:pPr indent="-342900">
              <a:buFont typeface="Arial" pitchFamily="34" charset="0"/>
              <a:buChar char="•"/>
            </a:pPr>
            <a:r>
              <a:rPr lang="cs-CZ" sz="2400" dirty="0" smtClean="0"/>
              <a:t>FOTOVOLTAICKÉ A SOLÁRNÍ PANELY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400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411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POUŽITÉ TECHNOLOGIE </a:t>
            </a:r>
            <a:endParaRPr lang="cs-CZ" sz="4000" b="1" dirty="0"/>
          </a:p>
        </p:txBody>
      </p:sp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519563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1673949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SCHÉMA VZDUCHOTECHNIKY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340590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2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POUŽITÉ TECHNOLOGIE </a:t>
            </a:r>
            <a:endParaRPr lang="cs-CZ" sz="4000" b="1" dirty="0"/>
          </a:p>
        </p:txBody>
      </p:sp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27584" y="133147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ORIENTAČNÍ SCHÉMA ZAPOJENÍ A REGULACE ENERGETICKÉHO SYSTÉMU RD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803621"/>
            <a:ext cx="6912768" cy="47652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38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VYHODNOCENÍ </a:t>
            </a:r>
            <a:r>
              <a:rPr lang="cs-CZ" sz="4000" b="1" dirty="0" err="1" smtClean="0"/>
              <a:t>SBToolcz</a:t>
            </a:r>
            <a:endParaRPr lang="cs-CZ" sz="4000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461744"/>
              </p:ext>
            </p:extLst>
          </p:nvPr>
        </p:nvGraphicFramePr>
        <p:xfrm>
          <a:off x="467544" y="1610104"/>
          <a:ext cx="8208912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2890"/>
                <a:gridCol w="998950"/>
                <a:gridCol w="998950"/>
                <a:gridCol w="1118122"/>
              </a:tblGrid>
              <a:tr h="547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Skupina kritérií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Váha </a:t>
                      </a:r>
                      <a:r>
                        <a:rPr lang="en-US" sz="1600" dirty="0">
                          <a:effectLst/>
                        </a:rPr>
                        <a:t>[%]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Dosažené body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Vážené body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64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E – Environmentální kritéria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50 %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7,7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3,85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64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 – Sociální kritéria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35 %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6,7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2,35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64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C – Ekonomika a management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15 %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9,9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1,49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64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L - Lokalita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0 %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7,5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264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Celkem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100 %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 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7,69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39834"/>
              </p:ext>
            </p:extLst>
          </p:nvPr>
        </p:nvGraphicFramePr>
        <p:xfrm>
          <a:off x="467544" y="4259168"/>
          <a:ext cx="3528392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9874"/>
                <a:gridCol w="100851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Certifikát kvality budovy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body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Certifikát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 – 3,9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Bronzový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4 – 5,9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Stříbrný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6 – 7,9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Zlatý</a:t>
                      </a:r>
                      <a:endParaRPr lang="cs-CZ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8 - 10</a:t>
                      </a:r>
                      <a:endParaRPr lang="cs-CZ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05" r="25203" b="6154"/>
          <a:stretch/>
        </p:blipFill>
        <p:spPr>
          <a:xfrm>
            <a:off x="4139952" y="4221088"/>
            <a:ext cx="1417528" cy="1440000"/>
          </a:xfrm>
          <a:prstGeom prst="ellipse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95536" y="126876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SHRNUTÍ VÝSLEDKŮ METODIKOU SBTOOLCZ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5536" y="388302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CERTIFIKÁT KVALITY BUDOVY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95536" y="582512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HODNOCENÁ BUDOVA DOSÁHLA STŘÍBRNÉHO CERTIFIKÁTU</a:t>
            </a:r>
          </a:p>
          <a:p>
            <a:r>
              <a:rPr lang="cs-CZ" dirty="0" smtClean="0"/>
              <a:t>Dle hodnocení metodikou </a:t>
            </a:r>
            <a:r>
              <a:rPr lang="cs-CZ" dirty="0" err="1" smtClean="0"/>
              <a:t>SBToolcz</a:t>
            </a:r>
            <a:r>
              <a:rPr lang="cs-CZ" dirty="0" smtClean="0"/>
              <a:t> se jedná o budovu s vysokou kvalitou.</a:t>
            </a:r>
            <a:endParaRPr lang="cs-CZ" dirty="0"/>
          </a:p>
        </p:txBody>
      </p:sp>
      <p:pic>
        <p:nvPicPr>
          <p:cNvPr id="14" name="Obrázek 13" descr="logo_v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VIZUALIZACE</a:t>
            </a:r>
            <a:endParaRPr lang="cs-CZ" sz="4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844824"/>
            <a:ext cx="8640000" cy="411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OBSAH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5786" y="1483568"/>
            <a:ext cx="7572428" cy="5185792"/>
          </a:xfrm>
        </p:spPr>
        <p:txBody>
          <a:bodyPr>
            <a:noAutofit/>
          </a:bodyPr>
          <a:lstStyle/>
          <a:p>
            <a:r>
              <a:rPr lang="cs-CZ" sz="1800" dirty="0" smtClean="0"/>
              <a:t>MOTIVACE K ŘEŠENÍ DANÉHO PROBLÉMU</a:t>
            </a:r>
            <a:endParaRPr lang="cs-CZ" sz="1800" dirty="0" smtClean="0"/>
          </a:p>
          <a:p>
            <a:r>
              <a:rPr lang="cs-CZ" sz="1800" dirty="0" smtClean="0"/>
              <a:t>CÍL PRÁCE</a:t>
            </a:r>
          </a:p>
          <a:p>
            <a:r>
              <a:rPr lang="cs-CZ" sz="1800" dirty="0" smtClean="0"/>
              <a:t>ÚVOD</a:t>
            </a:r>
            <a:endParaRPr lang="cs-CZ" sz="1800" dirty="0" smtClean="0"/>
          </a:p>
          <a:p>
            <a:r>
              <a:rPr lang="cs-CZ" sz="1800" dirty="0" smtClean="0"/>
              <a:t>INSPIRACE</a:t>
            </a:r>
          </a:p>
          <a:p>
            <a:r>
              <a:rPr lang="cs-CZ" sz="1800" dirty="0" smtClean="0"/>
              <a:t>PROČ STAVĚT Z LODNÍCH KONTEJNERŮ</a:t>
            </a:r>
            <a:endParaRPr lang="cs-CZ" sz="1800" dirty="0" smtClean="0"/>
          </a:p>
          <a:p>
            <a:r>
              <a:rPr lang="cs-CZ" sz="1800" dirty="0" smtClean="0"/>
              <a:t>NÁVRH - SCHÉMA</a:t>
            </a:r>
            <a:endParaRPr lang="cs-CZ" sz="1800" dirty="0" smtClean="0"/>
          </a:p>
          <a:p>
            <a:r>
              <a:rPr lang="cs-CZ" sz="1800" dirty="0" smtClean="0"/>
              <a:t>UMÍSTĚNÍ OBJEKTU</a:t>
            </a:r>
          </a:p>
          <a:p>
            <a:r>
              <a:rPr lang="cs-CZ" sz="1800" dirty="0" smtClean="0"/>
              <a:t>DISPOZIČNÍ ŘEŠENÍ</a:t>
            </a:r>
          </a:p>
          <a:p>
            <a:r>
              <a:rPr lang="cs-CZ" sz="1800" dirty="0" smtClean="0"/>
              <a:t>MATERIÁLY</a:t>
            </a:r>
          </a:p>
          <a:p>
            <a:r>
              <a:rPr lang="cs-CZ" sz="1800" dirty="0" smtClean="0"/>
              <a:t>TECHNICKÉ A KONSTRUKČNÍ ŘEŠENÍ</a:t>
            </a:r>
          </a:p>
          <a:p>
            <a:r>
              <a:rPr lang="cs-CZ" sz="1800" dirty="0" smtClean="0"/>
              <a:t>POUŽITÉ TECHNOLOGIE</a:t>
            </a:r>
          </a:p>
          <a:p>
            <a:r>
              <a:rPr lang="cs-CZ" sz="1800" dirty="0" smtClean="0"/>
              <a:t>VYHODNOCENÍ </a:t>
            </a:r>
            <a:r>
              <a:rPr lang="cs-CZ" sz="1800" dirty="0" err="1" smtClean="0"/>
              <a:t>SBToolcz</a:t>
            </a:r>
            <a:endParaRPr lang="cs-CZ" sz="1800" dirty="0" smtClean="0"/>
          </a:p>
          <a:p>
            <a:r>
              <a:rPr lang="cs-CZ" sz="1800" dirty="0" smtClean="0"/>
              <a:t>VIZUALIZACE</a:t>
            </a:r>
            <a:endParaRPr lang="cs-CZ" sz="1800" dirty="0" smtClean="0"/>
          </a:p>
          <a:p>
            <a:r>
              <a:rPr lang="cs-CZ" sz="1800" dirty="0" smtClean="0"/>
              <a:t>OTÁZKY VEDOUCÍHO PRÁCE</a:t>
            </a:r>
          </a:p>
          <a:p>
            <a:r>
              <a:rPr lang="cs-CZ" sz="1800" dirty="0" smtClean="0"/>
              <a:t>OTÁZKY OPONENTA PRÁCE</a:t>
            </a:r>
          </a:p>
        </p:txBody>
      </p:sp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VIZUALIZACE</a:t>
            </a:r>
            <a:endParaRPr lang="cs-CZ" sz="4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" y="1844824"/>
            <a:ext cx="8639998" cy="411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VIZUALIZACE</a:t>
            </a:r>
            <a:endParaRPr lang="cs-CZ" sz="4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" y="1844824"/>
            <a:ext cx="8639998" cy="411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3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VIZUALIZACE</a:t>
            </a:r>
            <a:endParaRPr lang="cs-CZ" sz="4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2" y="1844824"/>
            <a:ext cx="8639995" cy="411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VIZUALIZACE</a:t>
            </a:r>
            <a:endParaRPr lang="cs-CZ" sz="4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2" y="1844824"/>
            <a:ext cx="8639995" cy="4118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3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OTÁZKY VEDOUCÍHO PRÁCE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5786" y="1600200"/>
            <a:ext cx="7572428" cy="4900634"/>
          </a:xfrm>
        </p:spPr>
        <p:txBody>
          <a:bodyPr>
            <a:noAutofit/>
          </a:bodyPr>
          <a:lstStyle/>
          <a:p>
            <a:r>
              <a:rPr lang="cs-CZ" sz="2400" dirty="0" smtClean="0"/>
              <a:t>Jak </a:t>
            </a:r>
            <a:r>
              <a:rPr lang="cs-CZ" sz="2400" dirty="0" smtClean="0"/>
              <a:t>by jste obhájil svůj návrh z hlediska environmentálních ukazatelů?</a:t>
            </a:r>
          </a:p>
          <a:p>
            <a:pPr>
              <a:buNone/>
            </a:pPr>
            <a:endParaRPr lang="cs-CZ" sz="2400" dirty="0" smtClean="0"/>
          </a:p>
        </p:txBody>
      </p:sp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0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OTÁZKY OPONENTA PRÁCE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5786" y="1600200"/>
            <a:ext cx="7572428" cy="3340968"/>
          </a:xfrm>
        </p:spPr>
        <p:txBody>
          <a:bodyPr>
            <a:noAutofit/>
          </a:bodyPr>
          <a:lstStyle/>
          <a:p>
            <a:r>
              <a:rPr lang="cs-CZ" sz="2400" dirty="0" smtClean="0"/>
              <a:t>Máte představu o možné likvidaci takové stavby na konci životního cyklu?</a:t>
            </a:r>
          </a:p>
          <a:p>
            <a:pPr>
              <a:buNone/>
            </a:pPr>
            <a:endParaRPr lang="cs-CZ" sz="2400" dirty="0" smtClean="0"/>
          </a:p>
          <a:p>
            <a:r>
              <a:rPr lang="cs-CZ" sz="2400" dirty="0" smtClean="0"/>
              <a:t>Máte představu o pořizovacích nákladech takové stavby?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 smtClean="0"/>
              <a:t>Bylo by technicky možné z kontejnerů vytvořit také 2.NP, pokud ano, proč jste tuto možnost nevyužil?</a:t>
            </a:r>
          </a:p>
        </p:txBody>
      </p:sp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5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OTÁZKY OPONENTA PRÁCE</a:t>
            </a:r>
            <a:endParaRPr lang="cs-CZ" sz="4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t="8676" r="21139" b="9048"/>
          <a:stretch/>
        </p:blipFill>
        <p:spPr>
          <a:xfrm>
            <a:off x="251520" y="1340768"/>
            <a:ext cx="4505509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7" t="9844" r="16280" b="12961"/>
          <a:stretch/>
        </p:blipFill>
        <p:spPr>
          <a:xfrm>
            <a:off x="2406408" y="4077072"/>
            <a:ext cx="475788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3" t="17465" r="22863" b="7774"/>
          <a:stretch/>
        </p:blipFill>
        <p:spPr>
          <a:xfrm>
            <a:off x="4788024" y="1340768"/>
            <a:ext cx="4089941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20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14628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DĚKUJI ZA POZORNOST</a:t>
            </a:r>
            <a:endParaRPr lang="cs-CZ" sz="4000" b="1" dirty="0"/>
          </a:p>
        </p:txBody>
      </p:sp>
      <p:pic>
        <p:nvPicPr>
          <p:cNvPr id="3" name="Obrázek 2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/>
              <a:t>MOTIVACE K ŘEŠENÍ </a:t>
            </a:r>
            <a:br>
              <a:rPr lang="cs-CZ" sz="4000" b="1" dirty="0" smtClean="0"/>
            </a:br>
            <a:r>
              <a:rPr lang="cs-CZ" sz="4000" b="1" dirty="0" smtClean="0"/>
              <a:t>DANÉHO PROBLÉMU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916832"/>
            <a:ext cx="7488832" cy="4392488"/>
          </a:xfrm>
        </p:spPr>
        <p:txBody>
          <a:bodyPr>
            <a:noAutofit/>
          </a:bodyPr>
          <a:lstStyle/>
          <a:p>
            <a:r>
              <a:rPr lang="cs-CZ" sz="2400" dirty="0" smtClean="0"/>
              <a:t>ZÁJEM O ALTERNATIVNÍ ZPŮSOBY VÝSTAVBY A JEJICH SAMOTNÝ NÁVRH</a:t>
            </a:r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smtClean="0"/>
              <a:t>ROZŠÍŘENÍ ZNALOSTÍ</a:t>
            </a:r>
          </a:p>
          <a:p>
            <a:endParaRPr lang="cs-CZ" sz="2400" dirty="0"/>
          </a:p>
          <a:p>
            <a:r>
              <a:rPr lang="cs-CZ" sz="2400" dirty="0" smtClean="0"/>
              <a:t>VYUŽÍVÁNÍ PŘÍRODNÍCH, OBNOVITELNÝCH A RECYKLOVANÝCH MATERIÁLŮ VE VÝSTAVBĚ</a:t>
            </a:r>
          </a:p>
          <a:p>
            <a:endParaRPr lang="cs-CZ" sz="2400" dirty="0"/>
          </a:p>
          <a:p>
            <a:r>
              <a:rPr lang="cs-CZ" sz="2400" dirty="0" smtClean="0"/>
              <a:t>VYUŽITÍ VYSPĚLÝCH TECHNOLOGIÍ S OHLEDEM NA MINIMALIZACI SPOTŘEBY ENERGIÍ A PITNÉ VODY</a:t>
            </a:r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b="1" dirty="0" smtClean="0"/>
          </a:p>
          <a:p>
            <a:endParaRPr lang="cs-CZ" sz="2400" dirty="0" smtClean="0"/>
          </a:p>
        </p:txBody>
      </p:sp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CÍL PRÁCE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568952" cy="4709120"/>
          </a:xfrm>
        </p:spPr>
        <p:txBody>
          <a:bodyPr>
            <a:noAutofit/>
          </a:bodyPr>
          <a:lstStyle/>
          <a:p>
            <a:pPr algn="just"/>
            <a:r>
              <a:rPr lang="cs-CZ" sz="2200" dirty="0"/>
              <a:t>A</a:t>
            </a:r>
            <a:r>
              <a:rPr lang="cs-CZ" sz="2200" dirty="0" smtClean="0"/>
              <a:t>nalyzovat </a:t>
            </a:r>
            <a:r>
              <a:rPr lang="cs-CZ" sz="2200" dirty="0"/>
              <a:t>a posoudit možnosti architektonicko-konstrukčního řešení zadané budovy v souladu s koncepcí udržitelného navrhování budov a jejich prostředí. </a:t>
            </a:r>
            <a:endParaRPr lang="cs-CZ" sz="2200" dirty="0" smtClean="0"/>
          </a:p>
          <a:p>
            <a:pPr algn="just"/>
            <a:r>
              <a:rPr lang="cs-CZ" sz="2200" dirty="0" smtClean="0"/>
              <a:t>Respektovat </a:t>
            </a:r>
            <a:r>
              <a:rPr lang="cs-CZ" sz="2200" dirty="0"/>
              <a:t>základní principy integrovaného navrhování, koncepčního řešení a optimalizace budovy z hlediska konstrukčního, materiálového, energetického a environmentálního. </a:t>
            </a:r>
            <a:endParaRPr lang="cs-CZ" sz="2200" dirty="0" smtClean="0"/>
          </a:p>
          <a:p>
            <a:pPr algn="just"/>
            <a:r>
              <a:rPr lang="cs-CZ" sz="2200" dirty="0" smtClean="0"/>
              <a:t>Vypracovat </a:t>
            </a:r>
            <a:r>
              <a:rPr lang="cs-CZ" sz="2200" dirty="0"/>
              <a:t>návrh koncepce techniky prostředí a posoudit kvalitu vnitřního prostředí budovy z hlediska komfortu, hygieny a bezpečnosti prostředí. </a:t>
            </a:r>
            <a:endParaRPr lang="cs-CZ" sz="2200" dirty="0" smtClean="0"/>
          </a:p>
          <a:p>
            <a:pPr algn="just"/>
            <a:r>
              <a:rPr lang="cs-CZ" sz="2200" dirty="0" smtClean="0"/>
              <a:t>Vypracovat </a:t>
            </a:r>
            <a:r>
              <a:rPr lang="cs-CZ" sz="2200" dirty="0"/>
              <a:t>projektovou dokumentaci stavebně-architektonického řešení v rozsahu projektu pro stavební povolení. </a:t>
            </a:r>
            <a:r>
              <a:rPr lang="cs-CZ" sz="2200" dirty="0" smtClean="0"/>
              <a:t> Zpracovat </a:t>
            </a:r>
            <a:r>
              <a:rPr lang="cs-CZ" sz="2200" dirty="0"/>
              <a:t>souhrnnou technickou zprávu budovy a technickou </a:t>
            </a:r>
            <a:r>
              <a:rPr lang="cs-CZ" sz="2200" dirty="0" smtClean="0"/>
              <a:t>zprávu pro </a:t>
            </a:r>
            <a:r>
              <a:rPr lang="cs-CZ" sz="2200" dirty="0"/>
              <a:t>stavebně- architektonické řešení.</a:t>
            </a:r>
          </a:p>
        </p:txBody>
      </p:sp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ÚVOD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628800"/>
            <a:ext cx="7488832" cy="4320480"/>
          </a:xfrm>
        </p:spPr>
        <p:txBody>
          <a:bodyPr>
            <a:noAutofit/>
          </a:bodyPr>
          <a:lstStyle/>
          <a:p>
            <a:r>
              <a:rPr lang="cs-CZ" sz="2400" dirty="0" smtClean="0"/>
              <a:t>TRVALE UDRŽITELNÝ ROZVOJ</a:t>
            </a:r>
          </a:p>
          <a:p>
            <a:pPr marL="0" indent="0">
              <a:buNone/>
            </a:pPr>
            <a:r>
              <a:rPr lang="cs-CZ" sz="2400" dirty="0" smtClean="0"/>
              <a:t>	</a:t>
            </a:r>
            <a:r>
              <a:rPr lang="cs-CZ" sz="2200" dirty="0" smtClean="0"/>
              <a:t>„</a:t>
            </a:r>
            <a:r>
              <a:rPr lang="cs-CZ" sz="2200" i="1" dirty="0" smtClean="0"/>
              <a:t>Trvale udržitelný rozvoj je takový způsob rozvoje, který 	uspokojuje potřeby přítomnosti, aniž by oslaboval 	možnosti budoucích generací naplňovat 	jejich vlastní 	potřeby“ (</a:t>
            </a:r>
            <a:r>
              <a:rPr lang="cs-CZ" sz="2200" i="1" dirty="0" err="1" smtClean="0"/>
              <a:t>Brundtland</a:t>
            </a:r>
            <a:r>
              <a:rPr lang="cs-CZ" sz="2200" i="1" dirty="0" smtClean="0"/>
              <a:t>, 1991, str. 47)</a:t>
            </a:r>
          </a:p>
          <a:p>
            <a:pPr marL="0" indent="0">
              <a:buNone/>
            </a:pPr>
            <a:endParaRPr lang="cs-CZ" sz="2200" i="1" dirty="0" smtClean="0"/>
          </a:p>
          <a:p>
            <a:pPr marL="914400" lvl="2" indent="0">
              <a:buNone/>
            </a:pPr>
            <a:r>
              <a:rPr lang="cs-CZ" sz="2200" dirty="0" smtClean="0"/>
              <a:t>Hlavním cílem je zachování životního prostředí budoucím generacím v co nejméně pozměněné podobě.</a:t>
            </a:r>
          </a:p>
          <a:p>
            <a:pPr marL="914400" lvl="2" indent="0">
              <a:buNone/>
            </a:pPr>
            <a:endParaRPr lang="cs-CZ" sz="2200" dirty="0" smtClean="0"/>
          </a:p>
          <a:p>
            <a:r>
              <a:rPr lang="cs-CZ" sz="2400" dirty="0" smtClean="0"/>
              <a:t>UDRŽITELNÁ VÝSTAVBA</a:t>
            </a:r>
          </a:p>
          <a:p>
            <a:endParaRPr lang="cs-CZ" sz="2400" dirty="0" smtClean="0"/>
          </a:p>
        </p:txBody>
      </p:sp>
      <p:pic>
        <p:nvPicPr>
          <p:cNvPr id="4" name="Obrázek 3" descr="logo_v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INSPIRACE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240160"/>
            <a:ext cx="7572428" cy="460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/>
              <a:t>STAVBY Z LODNÍCH KONTEJNERŮ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59" y="1700808"/>
            <a:ext cx="3512833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47"/>
          <a:stretch/>
        </p:blipFill>
        <p:spPr>
          <a:xfrm>
            <a:off x="4567446" y="1700808"/>
            <a:ext cx="3604954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97" y="4077072"/>
            <a:ext cx="3512195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421" y="4077072"/>
            <a:ext cx="3512195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logo_vs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5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INSPIRACE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9972" y="1240160"/>
            <a:ext cx="7572428" cy="460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 smtClean="0"/>
              <a:t>STAVBY Z LODNÍCH KONTEJNERŮ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09" y="1701088"/>
            <a:ext cx="3119999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4159999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77072"/>
            <a:ext cx="4948018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7072"/>
            <a:ext cx="3120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ek 11" descr="logo_vs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Autofit/>
          </a:bodyPr>
          <a:lstStyle/>
          <a:p>
            <a:r>
              <a:rPr lang="cs-CZ" sz="4000" b="1" dirty="0" smtClean="0"/>
              <a:t>PROČ STAVĚT </a:t>
            </a:r>
            <a:br>
              <a:rPr lang="cs-CZ" sz="4000" b="1" dirty="0" smtClean="0"/>
            </a:br>
            <a:r>
              <a:rPr lang="cs-CZ" sz="4000" b="1" dirty="0" smtClean="0"/>
              <a:t>Z LODNÍCH KONTEJNERŮ</a:t>
            </a:r>
            <a:endParaRPr lang="cs-CZ" sz="4000" b="1" dirty="0"/>
          </a:p>
        </p:txBody>
      </p:sp>
      <p:pic>
        <p:nvPicPr>
          <p:cNvPr id="12" name="Obrázek 11" descr="logo_vs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71600" y="2263512"/>
            <a:ext cx="7236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dirty="0" smtClean="0"/>
              <a:t>NIŽŠÍ NÁKLADY</a:t>
            </a:r>
          </a:p>
          <a:p>
            <a:endParaRPr lang="cs-CZ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smtClean="0"/>
              <a:t>ZKRÁCENÍ DOBY VÝSTAVBY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smtClean="0"/>
              <a:t>VARIABILITA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smtClean="0"/>
              <a:t>MOBILITA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89955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NÁVRH - SCHÉMA</a:t>
            </a:r>
            <a:endParaRPr lang="cs-CZ" sz="4000" b="1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2369"/>
            <a:ext cx="8229600" cy="392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Zástupný symbol pro obsa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2369"/>
            <a:ext cx="8229599" cy="392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Zástupný symbol pro obsah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2369"/>
            <a:ext cx="8229599" cy="3922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Zástupný symbol pro obsa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882369"/>
            <a:ext cx="8229597" cy="3922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Zástupný symbol pro obsa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882369"/>
            <a:ext cx="8229597" cy="3922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Zástupný symbol pro obsah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882369"/>
            <a:ext cx="8229595" cy="3922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Zástupný symbol pro obsah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882369"/>
            <a:ext cx="8229595" cy="3922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Zástupný symbol pro obsah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1882369"/>
            <a:ext cx="8229593" cy="3922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Zástupný symbol pro obsah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7" y="1882369"/>
            <a:ext cx="8229593" cy="392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Zástupný symbol pro obsah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8" y="1882369"/>
            <a:ext cx="8229591" cy="392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Zástupný symbol pro obsah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8" y="1882369"/>
            <a:ext cx="8229591" cy="392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Obrázek 29" descr="logo_vst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1663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1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4643</TotalTime>
  <Words>538</Words>
  <Application>Microsoft Office PowerPoint</Application>
  <PresentationFormat>Předvádění na obrazovce (4:3)</PresentationFormat>
  <Paragraphs>189</Paragraphs>
  <Slides>27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sady Office</vt:lpstr>
      <vt:lpstr>UDRŽITELNÝ NÁVRH ZADANÉ BUDOVY A JEJÍHO PROSTŘEDÍ</vt:lpstr>
      <vt:lpstr>OBSAH</vt:lpstr>
      <vt:lpstr>MOTIVACE K ŘEŠENÍ  DANÉHO PROBLÉMU</vt:lpstr>
      <vt:lpstr>CÍL PRÁCE</vt:lpstr>
      <vt:lpstr>ÚVOD</vt:lpstr>
      <vt:lpstr>INSPIRACE</vt:lpstr>
      <vt:lpstr>INSPIRACE</vt:lpstr>
      <vt:lpstr>PROČ STAVĚT  Z LODNÍCH KONTEJNERŮ</vt:lpstr>
      <vt:lpstr>NÁVRH - SCHÉMA</vt:lpstr>
      <vt:lpstr>UMÍSTĚNÍ OBJEKTU</vt:lpstr>
      <vt:lpstr>UMÍSTĚNÍ OBJEKTU</vt:lpstr>
      <vt:lpstr>DISPOZIČNÍ ŘEŠENÍ</vt:lpstr>
      <vt:lpstr>MATERIÁLY</vt:lpstr>
      <vt:lpstr>TECHNICKÉ  A KONSTRUKČNÍ ŘEŠENÍ</vt:lpstr>
      <vt:lpstr>POUŽITÉ TECHNOLOGIE</vt:lpstr>
      <vt:lpstr>POUŽITÉ TECHNOLOGIE </vt:lpstr>
      <vt:lpstr>POUŽITÉ TECHNOLOGIE </vt:lpstr>
      <vt:lpstr>VYHODNOCENÍ SBToolcz</vt:lpstr>
      <vt:lpstr>VIZUALIZACE</vt:lpstr>
      <vt:lpstr>VIZUALIZACE</vt:lpstr>
      <vt:lpstr>VIZUALIZACE</vt:lpstr>
      <vt:lpstr>VIZUALIZACE</vt:lpstr>
      <vt:lpstr>VIZUALIZACE</vt:lpstr>
      <vt:lpstr>OTÁZKY VEDOUCÍHO PRÁCE</vt:lpstr>
      <vt:lpstr>OTÁZKY OPONENTA PRÁCE</vt:lpstr>
      <vt:lpstr>OTÁZKY OPONENTA PRÁCE</vt:lpstr>
      <vt:lpstr>DĚKUJI ZA POZORNOST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NAVRŽENÍ ALTERNATIVNÍCH SYSTÉMŮ REKUPERACE PRO RŮZNÉ TYPY OBJEKTŮ A ENERGETICKÁ KALKULACE TĚCHTO SYSTÉMŮ</dc:title>
  <dc:creator>Vojta</dc:creator>
  <cp:lastModifiedBy>Vojtěch Pachoň</cp:lastModifiedBy>
  <cp:revision>131</cp:revision>
  <dcterms:created xsi:type="dcterms:W3CDTF">2015-08-25T15:07:22Z</dcterms:created>
  <dcterms:modified xsi:type="dcterms:W3CDTF">2017-06-14T21:33:34Z</dcterms:modified>
</cp:coreProperties>
</file>