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75" r:id="rId8"/>
    <p:sldId id="260" r:id="rId9"/>
    <p:sldId id="265" r:id="rId10"/>
    <p:sldId id="276" r:id="rId11"/>
    <p:sldId id="277" r:id="rId12"/>
    <p:sldId id="266" r:id="rId13"/>
    <p:sldId id="278" r:id="rId14"/>
    <p:sldId id="267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78508" autoAdjust="0"/>
  </p:normalViewPr>
  <p:slideViewPr>
    <p:cSldViewPr>
      <p:cViewPr>
        <p:scale>
          <a:sx n="60" d="100"/>
          <a:sy n="60" d="100"/>
        </p:scale>
        <p:origin x="-22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228EF-8D18-4345-984C-5120C3E3284B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EF68-C96C-4ABA-9B0C-754BD51DE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6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45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7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7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46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9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7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EF68-C96C-4ABA-9B0C-754BD51DE5E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0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4C1ACD-44B2-433D-A0BB-7DD5017FB4B5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24A0CC-61CF-49FD-AF6C-7AD8CB59FF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cs-CZ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Identifikační a lokalizační studie brownfieldů</a:t>
            </a:r>
            <a:endParaRPr lang="cs-CZ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1496" y="5661248"/>
            <a:ext cx="8062912" cy="1368152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Autor diplomové práce:		Bc. Pavla Náhlíková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Vedoucí diplomové práce:	Ing. Zuzana Kramářová, Ph.D. 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České Budějovice, červen 2017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35696" y="604069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tx1">
                    <a:lumMod val="85000"/>
                  </a:schemeClr>
                </a:solidFill>
              </a:rPr>
              <a:t>Vysoká </a:t>
            </a:r>
            <a:r>
              <a:rPr lang="cs-CZ" sz="2000" dirty="0" smtClean="0">
                <a:solidFill>
                  <a:schemeClr val="tx1">
                    <a:lumMod val="85000"/>
                  </a:schemeClr>
                </a:solidFill>
              </a:rPr>
              <a:t>škola</a:t>
            </a:r>
            <a:r>
              <a:rPr lang="cs-CZ" dirty="0" smtClean="0">
                <a:solidFill>
                  <a:schemeClr val="tx1">
                    <a:lumMod val="85000"/>
                  </a:schemeClr>
                </a:solidFill>
              </a:rPr>
              <a:t> technická a ekonomická v Českých Budějovicích</a:t>
            </a:r>
          </a:p>
          <a:p>
            <a:pPr algn="r"/>
            <a:endParaRPr lang="cs-CZ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r"/>
            <a:r>
              <a:rPr lang="cs-CZ" sz="1400" dirty="0">
                <a:solidFill>
                  <a:schemeClr val="tx1">
                    <a:lumMod val="85000"/>
                  </a:schemeClr>
                </a:solidFill>
              </a:rPr>
              <a:t>Ústav </a:t>
            </a:r>
            <a:r>
              <a:rPr lang="cs-CZ" sz="1400" dirty="0" err="1">
                <a:solidFill>
                  <a:schemeClr val="tx1">
                    <a:lumMod val="85000"/>
                  </a:schemeClr>
                </a:solidFill>
              </a:rPr>
              <a:t>technicko-technologický</a:t>
            </a:r>
            <a:endParaRPr lang="cs-CZ" sz="1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Obrázek 8" descr="Bez náz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67" y="604069"/>
            <a:ext cx="1098798" cy="108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2671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Tvorba katalogových listů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6532341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vlastní zpracování</a:t>
            </a:r>
            <a:endParaRPr lang="cs-CZ" sz="1100" dirty="0"/>
          </a:p>
        </p:txBody>
      </p:sp>
      <p:pic>
        <p:nvPicPr>
          <p:cNvPr id="19" name="Zástupný symbol pro obsah 1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828886" cy="3960440"/>
          </a:xfrm>
        </p:spPr>
      </p:pic>
      <p:pic>
        <p:nvPicPr>
          <p:cNvPr id="16" name="Zástupný symbol pro obsah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2833593" cy="3960440"/>
          </a:xfrm>
        </p:spPr>
      </p:pic>
      <p:pic>
        <p:nvPicPr>
          <p:cNvPr id="26" name="Zástupný symbol pro obsah 2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846796" cy="3960440"/>
          </a:xfrm>
        </p:spPr>
      </p:pic>
    </p:spTree>
    <p:extLst>
      <p:ext uri="{BB962C8B-B14F-4D97-AF65-F5344CB8AC3E}">
        <p14:creationId xmlns:p14="http://schemas.microsoft.com/office/powerpoint/2010/main" val="108714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" y="0"/>
            <a:ext cx="4884303" cy="68702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24128" y="0"/>
            <a:ext cx="3096344" cy="2376264"/>
          </a:xfrm>
        </p:spPr>
        <p:txBody>
          <a:bodyPr>
            <a:noAutofit/>
          </a:bodyPr>
          <a:lstStyle/>
          <a:p>
            <a:r>
              <a:rPr lang="cs-CZ" sz="2400" dirty="0" smtClean="0"/>
              <a:t>Mapa </a:t>
            </a:r>
            <a:r>
              <a:rPr lang="cs-CZ" sz="2400" dirty="0"/>
              <a:t>se zákresem polohy </a:t>
            </a:r>
            <a:r>
              <a:rPr lang="cs-CZ" sz="2400" dirty="0" err="1"/>
              <a:t>brownfieldů</a:t>
            </a:r>
            <a:r>
              <a:rPr lang="cs-CZ" sz="2400" dirty="0"/>
              <a:t> na vybraném území ORP Vimperk a Strakonice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32040" y="6532341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vlastní zpracování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9428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64096"/>
          </a:xfrm>
        </p:spPr>
        <p:txBody>
          <a:bodyPr>
            <a:normAutofit/>
          </a:bodyPr>
          <a:lstStyle/>
          <a:p>
            <a:r>
              <a:rPr lang="cs-CZ" sz="3200" dirty="0"/>
              <a:t>Ověření výzkumných problémů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3"/>
            <a:ext cx="8075240" cy="720079"/>
          </a:xfrm>
        </p:spPr>
        <p:txBody>
          <a:bodyPr/>
          <a:lstStyle/>
          <a:p>
            <a:pPr lvl="0"/>
            <a:r>
              <a:rPr lang="cs-CZ" sz="1800" b="1" dirty="0"/>
              <a:t>Výzkumný problém č. 1</a:t>
            </a:r>
            <a:endParaRPr lang="cs-CZ" sz="1800" dirty="0"/>
          </a:p>
          <a:p>
            <a:pPr marL="109728" indent="0">
              <a:buNone/>
            </a:pPr>
            <a:r>
              <a:rPr lang="cs-CZ" sz="1600" i="1" dirty="0"/>
              <a:t>„Kolik a jaké </a:t>
            </a:r>
            <a:r>
              <a:rPr lang="cs-CZ" sz="1600" i="1" dirty="0" err="1"/>
              <a:t>brownfieldy</a:t>
            </a:r>
            <a:r>
              <a:rPr lang="cs-CZ" sz="1600" i="1" dirty="0"/>
              <a:t> se nacházejí na zkoumaném území?“</a:t>
            </a:r>
            <a:endParaRPr lang="cs-CZ" sz="1600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2060848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Tabulka 2: </a:t>
            </a:r>
            <a:r>
              <a:rPr lang="cs-CZ" sz="1400" b="1" dirty="0" err="1"/>
              <a:t>Brownfieldy</a:t>
            </a:r>
            <a:r>
              <a:rPr lang="cs-CZ" sz="1400" b="1" dirty="0"/>
              <a:t> určené podle původního funkčního využití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30180"/>
            <a:ext cx="5832648" cy="403273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9552" y="6532341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vlastní zpracování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5"/>
            <a:ext cx="8075240" cy="737392"/>
          </a:xfrm>
        </p:spPr>
        <p:txBody>
          <a:bodyPr/>
          <a:lstStyle/>
          <a:p>
            <a:pPr lvl="0"/>
            <a:r>
              <a:rPr lang="cs-CZ" sz="2000" b="1" dirty="0"/>
              <a:t>Výzkumný problém č. 2</a:t>
            </a:r>
            <a:endParaRPr lang="cs-CZ" sz="2000" dirty="0"/>
          </a:p>
          <a:p>
            <a:pPr marL="109728" indent="0">
              <a:buNone/>
            </a:pPr>
            <a:r>
              <a:rPr lang="cs-CZ" sz="1600" i="1" dirty="0"/>
              <a:t>„Jaké typy </a:t>
            </a:r>
            <a:r>
              <a:rPr lang="cs-CZ" sz="1600" i="1" dirty="0" err="1"/>
              <a:t>brownfieldů</a:t>
            </a:r>
            <a:r>
              <a:rPr lang="cs-CZ" sz="1600" i="1" dirty="0"/>
              <a:t> jsou na řešeném území zastoupeny nejvyšším počtem?“</a:t>
            </a:r>
            <a:endParaRPr lang="cs-CZ" sz="16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7027"/>
            <a:ext cx="6552728" cy="43907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4698" y="6537758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vlastní zpracování</a:t>
            </a:r>
            <a:endParaRPr lang="cs-CZ" sz="1100" dirty="0"/>
          </a:p>
        </p:txBody>
      </p:sp>
      <p:sp>
        <p:nvSpPr>
          <p:cNvPr id="7" name="Obdélník 6"/>
          <p:cNvSpPr/>
          <p:nvPr/>
        </p:nvSpPr>
        <p:spPr>
          <a:xfrm>
            <a:off x="662668" y="1839250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Graf 1: Počet a typ </a:t>
            </a:r>
            <a:r>
              <a:rPr lang="cs-CZ" sz="1400" b="1" dirty="0" err="1"/>
              <a:t>brownfieldu</a:t>
            </a:r>
            <a:r>
              <a:rPr lang="cs-CZ" sz="1400" b="1" dirty="0"/>
              <a:t> dle původního využití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>
            <a:normAutofit/>
          </a:bodyPr>
          <a:lstStyle/>
          <a:p>
            <a:r>
              <a:rPr lang="cs-CZ" sz="3200" dirty="0"/>
              <a:t>Ověření výzkumných problémů</a:t>
            </a:r>
          </a:p>
        </p:txBody>
      </p:sp>
    </p:spTree>
    <p:extLst>
      <p:ext uri="{BB962C8B-B14F-4D97-AF65-F5344CB8AC3E}">
        <p14:creationId xmlns:p14="http://schemas.microsoft.com/office/powerpoint/2010/main" val="259075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Identifikace a lokalizace objektů, areálů a následné vypracování katalogů</a:t>
            </a:r>
          </a:p>
          <a:p>
            <a:endParaRPr lang="cs-CZ" sz="2000" dirty="0" smtClean="0"/>
          </a:p>
          <a:p>
            <a:r>
              <a:rPr lang="cs-CZ" sz="2000" dirty="0" smtClean="0"/>
              <a:t>Zodpovězení všech výzkumných otázek</a:t>
            </a:r>
          </a:p>
          <a:p>
            <a:endParaRPr lang="cs-CZ" sz="2000" dirty="0" smtClean="0"/>
          </a:p>
          <a:p>
            <a:r>
              <a:rPr lang="cs-CZ" sz="2000" smtClean="0"/>
              <a:t>Využití </a:t>
            </a:r>
            <a:r>
              <a:rPr lang="cs-CZ" sz="2000" smtClean="0"/>
              <a:t>diplomové práce </a:t>
            </a:r>
            <a:r>
              <a:rPr lang="cs-CZ" sz="2000" dirty="0" smtClean="0"/>
              <a:t>v praxi</a:t>
            </a:r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Závěr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99032"/>
          </a:xfrm>
        </p:spPr>
        <p:txBody>
          <a:bodyPr>
            <a:normAutofit/>
          </a:bodyPr>
          <a:lstStyle/>
          <a:p>
            <a:pPr marL="0" algn="ctr"/>
            <a:r>
              <a:rPr lang="cs-CZ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Popište postup (obecné kroky), který byste zvolila u hledání nové funkce a následné revitalizace areálu bývalého </a:t>
            </a:r>
            <a:r>
              <a:rPr lang="cs-CZ" sz="2400" dirty="0" err="1"/>
              <a:t>Fezka</a:t>
            </a:r>
            <a:r>
              <a:rPr lang="cs-CZ" sz="2400" dirty="0"/>
              <a:t> - kód </a:t>
            </a:r>
            <a:r>
              <a:rPr lang="cs-CZ" sz="2400" dirty="0" err="1" smtClean="0"/>
              <a:t>brownfieldu</a:t>
            </a:r>
            <a:r>
              <a:rPr lang="cs-CZ" sz="2400" dirty="0" smtClean="0"/>
              <a:t> </a:t>
            </a:r>
            <a:r>
              <a:rPr lang="cs-CZ" sz="2400" dirty="0"/>
              <a:t>S_STR_A_07.</a:t>
            </a:r>
            <a:endParaRPr lang="cs-CZ" sz="25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87208" cy="70609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Doplňující dotaz – vedoucí 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Popište možnosti financování regenerace </a:t>
            </a:r>
            <a:r>
              <a:rPr lang="cs-CZ" sz="2400" dirty="0" err="1"/>
              <a:t>brownfieldů</a:t>
            </a:r>
            <a:r>
              <a:rPr lang="cs-CZ" sz="2400" dirty="0"/>
              <a:t> v České republice z veřejných zdrojů.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87208" cy="77809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Doplňující dotaz- oponent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Cíl práce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Motivace a důvody výběru tématu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Vymezení pojmu </a:t>
            </a:r>
            <a:r>
              <a:rPr lang="cs-CZ" dirty="0" err="1" smtClean="0"/>
              <a:t>brownfield</a:t>
            </a: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Metodika práce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Aplikační část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Charakteristika řešeného území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Tvorba katalogových listů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Ověření výzkumných problémů</a:t>
            </a:r>
          </a:p>
          <a:p>
            <a:pPr>
              <a:lnSpc>
                <a:spcPct val="170000"/>
              </a:lnSpc>
            </a:pPr>
            <a:r>
              <a:rPr lang="cs-CZ" dirty="0"/>
              <a:t>Z</a:t>
            </a:r>
            <a:r>
              <a:rPr lang="cs-CZ" dirty="0" smtClean="0"/>
              <a:t>ávěr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Doplňující otázky vedoucího a oponenta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Obsah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/>
              <a:t>Cílem práce je ve vybraném území provést lokalizaci existujících </a:t>
            </a:r>
            <a:r>
              <a:rPr lang="cs-CZ" sz="1800" dirty="0" err="1"/>
              <a:t>brownfieldů</a:t>
            </a:r>
            <a:r>
              <a:rPr lang="cs-CZ" sz="1800" dirty="0"/>
              <a:t> a následně provést jejich katalogizaci včetně zatřídění do jednotlivých typů.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Cíl práce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Zájem o opuštěné, zchátralé objekty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Blízkost zkoumaného území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Absence mapování brownfieldů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Reálné využití práce v praxi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000"/>
            <a:r>
              <a:rPr lang="cs-CZ" sz="4000" b="1" dirty="0" smtClean="0"/>
              <a:t>Motivace a důvody výběru tématu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100" dirty="0" smtClean="0"/>
              <a:t>do </a:t>
            </a:r>
            <a:r>
              <a:rPr lang="cs-CZ" sz="2100" dirty="0"/>
              <a:t>kategorie </a:t>
            </a:r>
            <a:r>
              <a:rPr lang="cs-CZ" sz="2100" dirty="0" err="1"/>
              <a:t>brownfieldů</a:t>
            </a:r>
            <a:r>
              <a:rPr lang="cs-CZ" sz="2100" dirty="0"/>
              <a:t> spadají budovy, zříceniny či pozemky v urbanizovaném území. </a:t>
            </a:r>
            <a:endParaRPr lang="cs-CZ" sz="2100" dirty="0" smtClean="0"/>
          </a:p>
          <a:p>
            <a:pPr>
              <a:lnSpc>
                <a:spcPct val="150000"/>
              </a:lnSpc>
            </a:pPr>
            <a:r>
              <a:rPr lang="cs-CZ" sz="2100" dirty="0"/>
              <a:t>o</a:t>
            </a:r>
            <a:r>
              <a:rPr lang="cs-CZ" sz="2100" dirty="0" smtClean="0"/>
              <a:t>bjekty </a:t>
            </a:r>
            <a:r>
              <a:rPr lang="cs-CZ" sz="2100" dirty="0"/>
              <a:t>a areály jsou často nedostatečné nevyužívané, popřípadě vůbec. </a:t>
            </a:r>
            <a:endParaRPr lang="cs-CZ" sz="2100" dirty="0" smtClean="0"/>
          </a:p>
          <a:p>
            <a:pPr>
              <a:lnSpc>
                <a:spcPct val="150000"/>
              </a:lnSpc>
            </a:pPr>
            <a:r>
              <a:rPr lang="cs-CZ" sz="2100" dirty="0"/>
              <a:t>j</a:t>
            </a:r>
            <a:r>
              <a:rPr lang="cs-CZ" sz="2100" dirty="0" smtClean="0"/>
              <a:t>sou velice zanedbané</a:t>
            </a:r>
            <a:r>
              <a:rPr lang="cs-CZ" sz="2100" dirty="0"/>
              <a:t>, v krajní mezi i </a:t>
            </a:r>
            <a:r>
              <a:rPr lang="cs-CZ" sz="2100" dirty="0" smtClean="0"/>
              <a:t>kontaminované.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n</a:t>
            </a:r>
            <a:r>
              <a:rPr lang="cs-CZ" sz="2100" dirty="0" smtClean="0"/>
              <a:t>emovitost </a:t>
            </a:r>
            <a:r>
              <a:rPr lang="cs-CZ" sz="2100" dirty="0"/>
              <a:t>chátrá </a:t>
            </a:r>
            <a:r>
              <a:rPr lang="cs-CZ" sz="2100" dirty="0" smtClean="0"/>
              <a:t>většinou z</a:t>
            </a:r>
            <a:r>
              <a:rPr lang="cs-CZ" sz="2100" dirty="0"/>
              <a:t> důvodu nedostatečných </a:t>
            </a:r>
            <a:r>
              <a:rPr lang="cs-CZ" sz="2100" dirty="0" smtClean="0"/>
              <a:t>financí na regeneraci.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t</a:t>
            </a:r>
            <a:r>
              <a:rPr lang="cs-CZ" sz="2100" dirty="0" smtClean="0"/>
              <a:t>yto </a:t>
            </a:r>
            <a:r>
              <a:rPr lang="cs-CZ" sz="2100" dirty="0"/>
              <a:t>objekty vznikly jako pozůstatky, průmyslové, zemědělské, rezidenční, vojenské či jiné aktivity.</a:t>
            </a:r>
            <a:r>
              <a:rPr lang="cs-CZ" sz="2100" i="1" dirty="0"/>
              <a:t> </a:t>
            </a:r>
            <a:r>
              <a:rPr lang="cs-CZ" sz="2100" dirty="0"/>
              <a:t>Tyto nemovitosti ekonomicky a fyzicky deprimují sebe sama i své </a:t>
            </a:r>
            <a:r>
              <a:rPr lang="cs-CZ" sz="2100" dirty="0" smtClean="0"/>
              <a:t>okolí.</a:t>
            </a:r>
          </a:p>
          <a:p>
            <a:pPr>
              <a:lnSpc>
                <a:spcPct val="150000"/>
              </a:lnSpc>
            </a:pPr>
            <a:r>
              <a:rPr lang="cs-CZ" sz="2100" dirty="0" smtClean="0"/>
              <a:t>ekvivalent </a:t>
            </a:r>
            <a:r>
              <a:rPr lang="cs-CZ" sz="2100" dirty="0"/>
              <a:t>českého pojmenování dle ministerstva pro místní rozvoj </a:t>
            </a:r>
            <a:r>
              <a:rPr lang="cs-CZ" sz="2100" b="1" dirty="0"/>
              <a:t>„deprimující zóna“ </a:t>
            </a:r>
            <a:r>
              <a:rPr lang="cs-CZ" sz="2100" dirty="0"/>
              <a:t>je velice trefný.</a:t>
            </a:r>
          </a:p>
          <a:p>
            <a:endParaRPr lang="cs-CZ" dirty="0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Brownfield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Formy sběru dat při identifikaci a lokalizaci </a:t>
            </a:r>
          </a:p>
          <a:p>
            <a:endParaRPr lang="cs-CZ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dirty="0" smtClean="0"/>
              <a:t>Z podkladů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dirty="0"/>
              <a:t>s</a:t>
            </a:r>
            <a:r>
              <a:rPr lang="cs-CZ" sz="1700" dirty="0" smtClean="0"/>
              <a:t>tudium </a:t>
            </a:r>
            <a:r>
              <a:rPr lang="cs-CZ" sz="1700" dirty="0"/>
              <a:t>územně plánovací dokumentace a podkladů, </a:t>
            </a:r>
            <a:r>
              <a:rPr lang="cs-CZ" sz="1700" dirty="0" err="1"/>
              <a:t>ortofotomapy</a:t>
            </a:r>
            <a:r>
              <a:rPr lang="cs-CZ" sz="1700" dirty="0"/>
              <a:t>, </a:t>
            </a:r>
            <a:r>
              <a:rPr lang="cs-CZ" sz="1700" dirty="0" smtClean="0"/>
              <a:t>podkladů </a:t>
            </a:r>
            <a:r>
              <a:rPr lang="cs-CZ" sz="1700" dirty="0"/>
              <a:t>z Krajského úřadu v Českých Budějovicích.</a:t>
            </a:r>
          </a:p>
          <a:p>
            <a:pPr lvl="2"/>
            <a:endParaRPr lang="cs-CZ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dirty="0" smtClean="0"/>
              <a:t>Verbální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dirty="0" smtClean="0"/>
              <a:t>rozhovor </a:t>
            </a:r>
            <a:r>
              <a:rPr lang="cs-CZ" sz="1700" dirty="0"/>
              <a:t>s pracovníky obecního, městského a krajského úřadu,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dirty="0" smtClean="0"/>
              <a:t>rozhovor </a:t>
            </a:r>
            <a:r>
              <a:rPr lang="cs-CZ" sz="1700" dirty="0"/>
              <a:t>s obyvateli obce.</a:t>
            </a:r>
          </a:p>
          <a:p>
            <a:pPr lvl="2"/>
            <a:endParaRPr lang="cs-CZ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dirty="0" smtClean="0"/>
              <a:t>Průzkum území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dirty="0" smtClean="0"/>
              <a:t>zaměření, fotodokumentace, technická a dopravní infrastruktura.</a:t>
            </a:r>
            <a:endParaRPr lang="cs-CZ" sz="17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Metodika práce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38198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900" dirty="0" smtClean="0"/>
              <a:t>Charakteristika řešeného území,</a:t>
            </a:r>
          </a:p>
          <a:p>
            <a:pPr>
              <a:lnSpc>
                <a:spcPct val="150000"/>
              </a:lnSpc>
            </a:pPr>
            <a:r>
              <a:rPr lang="cs-CZ" sz="1900" dirty="0" smtClean="0"/>
              <a:t>zpracování </a:t>
            </a:r>
            <a:r>
              <a:rPr lang="cs-CZ" sz="1900" dirty="0"/>
              <a:t>katalogových </a:t>
            </a:r>
            <a:r>
              <a:rPr lang="cs-CZ" sz="1900" dirty="0" smtClean="0"/>
              <a:t>listů (příloha 1, 2),</a:t>
            </a:r>
          </a:p>
          <a:p>
            <a:pPr>
              <a:lnSpc>
                <a:spcPct val="150000"/>
              </a:lnSpc>
            </a:pPr>
            <a:r>
              <a:rPr lang="cs-CZ" sz="1900" dirty="0"/>
              <a:t>p</a:t>
            </a:r>
            <a:r>
              <a:rPr lang="cs-CZ" sz="1900" dirty="0" smtClean="0"/>
              <a:t>říloha </a:t>
            </a:r>
            <a:r>
              <a:rPr lang="cs-CZ" sz="1900" dirty="0"/>
              <a:t>č. 1 je </a:t>
            </a:r>
            <a:r>
              <a:rPr lang="cs-CZ" sz="1900" dirty="0" smtClean="0"/>
              <a:t>zaměřena na ORP </a:t>
            </a:r>
            <a:r>
              <a:rPr lang="cs-CZ" sz="1900" dirty="0"/>
              <a:t>Vimperk, </a:t>
            </a:r>
            <a:endParaRPr lang="cs-CZ" sz="1900" dirty="0" smtClean="0"/>
          </a:p>
          <a:p>
            <a:pPr>
              <a:lnSpc>
                <a:spcPct val="150000"/>
              </a:lnSpc>
            </a:pPr>
            <a:r>
              <a:rPr lang="cs-CZ" sz="1900" dirty="0"/>
              <a:t>p</a:t>
            </a:r>
            <a:r>
              <a:rPr lang="cs-CZ" sz="1900" dirty="0" smtClean="0"/>
              <a:t>říloha </a:t>
            </a:r>
            <a:r>
              <a:rPr lang="cs-CZ" sz="1900" dirty="0"/>
              <a:t>č. 2 je zaměřena na ORP </a:t>
            </a:r>
            <a:r>
              <a:rPr lang="cs-CZ" sz="1900" dirty="0" smtClean="0"/>
              <a:t>Strakonice, </a:t>
            </a:r>
          </a:p>
          <a:p>
            <a:pPr>
              <a:lnSpc>
                <a:spcPct val="150000"/>
              </a:lnSpc>
            </a:pPr>
            <a:r>
              <a:rPr lang="cs-CZ" sz="1900" dirty="0"/>
              <a:t>p</a:t>
            </a:r>
            <a:r>
              <a:rPr lang="cs-CZ" sz="1900" dirty="0" smtClean="0"/>
              <a:t>říloha </a:t>
            </a:r>
            <a:r>
              <a:rPr lang="cs-CZ" sz="1900" dirty="0"/>
              <a:t>č. </a:t>
            </a:r>
            <a:r>
              <a:rPr lang="cs-CZ" sz="1900" dirty="0" smtClean="0"/>
              <a:t>3 - mapa </a:t>
            </a:r>
            <a:r>
              <a:rPr lang="cs-CZ" sz="1900" dirty="0"/>
              <a:t>se zákresem polohy </a:t>
            </a:r>
            <a:r>
              <a:rPr lang="cs-CZ" sz="1900" dirty="0" err="1"/>
              <a:t>brownfieldů</a:t>
            </a:r>
            <a:r>
              <a:rPr lang="cs-CZ" sz="1900" dirty="0"/>
              <a:t> na vybraném území ORP Vimperk a </a:t>
            </a:r>
            <a:r>
              <a:rPr lang="cs-CZ" sz="1900" dirty="0" smtClean="0"/>
              <a:t>Strakonice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cs-CZ" sz="1500" dirty="0" smtClean="0"/>
              <a:t>(poloha </a:t>
            </a:r>
            <a:r>
              <a:rPr lang="cs-CZ" sz="1500" dirty="0" err="1"/>
              <a:t>brownfieldů</a:t>
            </a:r>
            <a:r>
              <a:rPr lang="cs-CZ" sz="1500" dirty="0"/>
              <a:t> na této mapě je pouze </a:t>
            </a:r>
            <a:r>
              <a:rPr lang="cs-CZ" sz="1500" dirty="0" smtClean="0"/>
              <a:t>informativní, přesné </a:t>
            </a:r>
            <a:r>
              <a:rPr lang="cs-CZ" sz="1500" dirty="0"/>
              <a:t>informace o poloze a rozsahu pozemků jsou uvedené v jednotlivých katalogových </a:t>
            </a:r>
            <a:r>
              <a:rPr lang="cs-CZ" sz="1500" dirty="0" smtClean="0"/>
              <a:t>listech),</a:t>
            </a:r>
            <a:endParaRPr lang="cs-CZ" sz="1500" dirty="0"/>
          </a:p>
          <a:p>
            <a:r>
              <a:rPr lang="cs-CZ" sz="1900" dirty="0"/>
              <a:t>o</a:t>
            </a:r>
            <a:r>
              <a:rPr lang="cs-CZ" sz="1900" dirty="0" smtClean="0"/>
              <a:t>věření výzkumných problémů.</a:t>
            </a:r>
            <a:endParaRPr lang="cs-CZ" sz="1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48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cs-CZ" sz="2000" dirty="0"/>
              <a:t>Ř</a:t>
            </a:r>
            <a:r>
              <a:rPr lang="cs-CZ" sz="2000" dirty="0" smtClean="0"/>
              <a:t>ešené </a:t>
            </a:r>
            <a:r>
              <a:rPr lang="cs-CZ" sz="2000" dirty="0"/>
              <a:t>území </a:t>
            </a:r>
            <a:r>
              <a:rPr lang="cs-CZ" sz="2000" dirty="0" smtClean="0"/>
              <a:t>- </a:t>
            </a:r>
            <a:r>
              <a:rPr lang="cs-CZ" sz="2000" dirty="0"/>
              <a:t>ORP Vimperk a </a:t>
            </a:r>
            <a:r>
              <a:rPr lang="cs-CZ" sz="2000" dirty="0" smtClean="0"/>
              <a:t>Strakonice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5" y="24165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Charakteristika řešeného území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599" y="6257836"/>
            <a:ext cx="7380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</a:t>
            </a:r>
            <a:r>
              <a:rPr lang="cs-CZ" sz="1100" i="1" dirty="0"/>
              <a:t>vlastní zpracování, dle Mapového serveru CRR ČR [online]. [cit. 2017-04-12]. Dostupné z:http://mapy.crr.cz/tms/crr_a/admin/index.php#c=3421310%252C5443741&amp;z=3&amp;l=ajax_ad</a:t>
            </a:r>
            <a:endParaRPr lang="cs-CZ" sz="1100" dirty="0"/>
          </a:p>
          <a:p>
            <a:r>
              <a:rPr lang="cs-CZ" sz="1100" i="1" dirty="0" err="1"/>
              <a:t>min,ajax_admin_zabaged&amp;p</a:t>
            </a:r>
            <a:r>
              <a:rPr lang="cs-CZ" sz="1100" i="1" dirty="0"/>
              <a:t>=&amp;</a:t>
            </a:r>
            <a:r>
              <a:rPr lang="cs-CZ" sz="1100" i="1" dirty="0" err="1"/>
              <a:t>hs</a:t>
            </a:r>
            <a:r>
              <a:rPr lang="cs-CZ" sz="1100" i="1" dirty="0"/>
              <a:t>=1&amp;</a:t>
            </a:r>
            <a:endParaRPr lang="cs-CZ" sz="1100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700808"/>
            <a:ext cx="5838825" cy="4371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2483768" y="1863367"/>
            <a:ext cx="3005455" cy="4046855"/>
          </a:xfrm>
          <a:custGeom>
            <a:avLst/>
            <a:gdLst>
              <a:gd name="T0" fmla="*/ 0 w 4733"/>
              <a:gd name="T1" fmla="*/ 4933 h 6373"/>
              <a:gd name="T2" fmla="*/ 87 w 4733"/>
              <a:gd name="T3" fmla="*/ 4483 h 6373"/>
              <a:gd name="T4" fmla="*/ 350 w 4733"/>
              <a:gd name="T5" fmla="*/ 4032 h 6373"/>
              <a:gd name="T6" fmla="*/ 638 w 4733"/>
              <a:gd name="T7" fmla="*/ 3819 h 6373"/>
              <a:gd name="T8" fmla="*/ 425 w 4733"/>
              <a:gd name="T9" fmla="*/ 3468 h 6373"/>
              <a:gd name="T10" fmla="*/ 513 w 4733"/>
              <a:gd name="T11" fmla="*/ 3080 h 6373"/>
              <a:gd name="T12" fmla="*/ 513 w 4733"/>
              <a:gd name="T13" fmla="*/ 2830 h 6373"/>
              <a:gd name="T14" fmla="*/ 1001 w 4733"/>
              <a:gd name="T15" fmla="*/ 2792 h 6373"/>
              <a:gd name="T16" fmla="*/ 1177 w 4733"/>
              <a:gd name="T17" fmla="*/ 2654 h 6373"/>
              <a:gd name="T18" fmla="*/ 1389 w 4733"/>
              <a:gd name="T19" fmla="*/ 2304 h 6373"/>
              <a:gd name="T20" fmla="*/ 1640 w 4733"/>
              <a:gd name="T21" fmla="*/ 2179 h 6373"/>
              <a:gd name="T22" fmla="*/ 1414 w 4733"/>
              <a:gd name="T23" fmla="*/ 1891 h 6373"/>
              <a:gd name="T24" fmla="*/ 1565 w 4733"/>
              <a:gd name="T25" fmla="*/ 1690 h 6373"/>
              <a:gd name="T26" fmla="*/ 1690 w 4733"/>
              <a:gd name="T27" fmla="*/ 1615 h 6373"/>
              <a:gd name="T28" fmla="*/ 1565 w 4733"/>
              <a:gd name="T29" fmla="*/ 1390 h 6373"/>
              <a:gd name="T30" fmla="*/ 1778 w 4733"/>
              <a:gd name="T31" fmla="*/ 989 h 6373"/>
              <a:gd name="T32" fmla="*/ 1665 w 4733"/>
              <a:gd name="T33" fmla="*/ 701 h 6373"/>
              <a:gd name="T34" fmla="*/ 1878 w 4733"/>
              <a:gd name="T35" fmla="*/ 613 h 6373"/>
              <a:gd name="T36" fmla="*/ 2066 w 4733"/>
              <a:gd name="T37" fmla="*/ 388 h 6373"/>
              <a:gd name="T38" fmla="*/ 2278 w 4733"/>
              <a:gd name="T39" fmla="*/ 175 h 6373"/>
              <a:gd name="T40" fmla="*/ 2579 w 4733"/>
              <a:gd name="T41" fmla="*/ 175 h 6373"/>
              <a:gd name="T42" fmla="*/ 2829 w 4733"/>
              <a:gd name="T43" fmla="*/ 12 h 6373"/>
              <a:gd name="T44" fmla="*/ 3092 w 4733"/>
              <a:gd name="T45" fmla="*/ 225 h 6373"/>
              <a:gd name="T46" fmla="*/ 3456 w 4733"/>
              <a:gd name="T47" fmla="*/ 100 h 6373"/>
              <a:gd name="T48" fmla="*/ 3906 w 4733"/>
              <a:gd name="T49" fmla="*/ 25 h 6373"/>
              <a:gd name="T50" fmla="*/ 3906 w 4733"/>
              <a:gd name="T51" fmla="*/ 401 h 6373"/>
              <a:gd name="T52" fmla="*/ 4282 w 4733"/>
              <a:gd name="T53" fmla="*/ 901 h 6373"/>
              <a:gd name="T54" fmla="*/ 4432 w 4733"/>
              <a:gd name="T55" fmla="*/ 1214 h 6373"/>
              <a:gd name="T56" fmla="*/ 4395 w 4733"/>
              <a:gd name="T57" fmla="*/ 1390 h 6373"/>
              <a:gd name="T58" fmla="*/ 4582 w 4733"/>
              <a:gd name="T59" fmla="*/ 1578 h 6373"/>
              <a:gd name="T60" fmla="*/ 4733 w 4733"/>
              <a:gd name="T61" fmla="*/ 1953 h 6373"/>
              <a:gd name="T62" fmla="*/ 4345 w 4733"/>
              <a:gd name="T63" fmla="*/ 2254 h 6373"/>
              <a:gd name="T64" fmla="*/ 4144 w 4733"/>
              <a:gd name="T65" fmla="*/ 2567 h 6373"/>
              <a:gd name="T66" fmla="*/ 4094 w 4733"/>
              <a:gd name="T67" fmla="*/ 2679 h 6373"/>
              <a:gd name="T68" fmla="*/ 3944 w 4733"/>
              <a:gd name="T69" fmla="*/ 3180 h 6373"/>
              <a:gd name="T70" fmla="*/ 3906 w 4733"/>
              <a:gd name="T71" fmla="*/ 2967 h 6373"/>
              <a:gd name="T72" fmla="*/ 3668 w 4733"/>
              <a:gd name="T73" fmla="*/ 3218 h 6373"/>
              <a:gd name="T74" fmla="*/ 3380 w 4733"/>
              <a:gd name="T75" fmla="*/ 3193 h 6373"/>
              <a:gd name="T76" fmla="*/ 3268 w 4733"/>
              <a:gd name="T77" fmla="*/ 3506 h 6373"/>
              <a:gd name="T78" fmla="*/ 3130 w 4733"/>
              <a:gd name="T79" fmla="*/ 3656 h 6373"/>
              <a:gd name="T80" fmla="*/ 2892 w 4733"/>
              <a:gd name="T81" fmla="*/ 3581 h 6373"/>
              <a:gd name="T82" fmla="*/ 2829 w 4733"/>
              <a:gd name="T83" fmla="*/ 3869 h 6373"/>
              <a:gd name="T84" fmla="*/ 3067 w 4733"/>
              <a:gd name="T85" fmla="*/ 4032 h 6373"/>
              <a:gd name="T86" fmla="*/ 2980 w 4733"/>
              <a:gd name="T87" fmla="*/ 4357 h 6373"/>
              <a:gd name="T88" fmla="*/ 3105 w 4733"/>
              <a:gd name="T89" fmla="*/ 4708 h 6373"/>
              <a:gd name="T90" fmla="*/ 2667 w 4733"/>
              <a:gd name="T91" fmla="*/ 4771 h 6373"/>
              <a:gd name="T92" fmla="*/ 2504 w 4733"/>
              <a:gd name="T93" fmla="*/ 5021 h 6373"/>
              <a:gd name="T94" fmla="*/ 2704 w 4733"/>
              <a:gd name="T95" fmla="*/ 5309 h 6373"/>
              <a:gd name="T96" fmla="*/ 2391 w 4733"/>
              <a:gd name="T97" fmla="*/ 5397 h 6373"/>
              <a:gd name="T98" fmla="*/ 2078 w 4733"/>
              <a:gd name="T99" fmla="*/ 5534 h 6373"/>
              <a:gd name="T100" fmla="*/ 1965 w 4733"/>
              <a:gd name="T101" fmla="*/ 5522 h 6373"/>
              <a:gd name="T102" fmla="*/ 1878 w 4733"/>
              <a:gd name="T103" fmla="*/ 5973 h 6373"/>
              <a:gd name="T104" fmla="*/ 1803 w 4733"/>
              <a:gd name="T105" fmla="*/ 6373 h 6373"/>
              <a:gd name="T106" fmla="*/ 1527 w 4733"/>
              <a:gd name="T107" fmla="*/ 6323 h 6373"/>
              <a:gd name="T108" fmla="*/ 1164 w 4733"/>
              <a:gd name="T109" fmla="*/ 6311 h 6373"/>
              <a:gd name="T110" fmla="*/ 751 w 4733"/>
              <a:gd name="T111" fmla="*/ 5547 h 6373"/>
              <a:gd name="T112" fmla="*/ 613 w 4733"/>
              <a:gd name="T113" fmla="*/ 5497 h 6373"/>
              <a:gd name="T114" fmla="*/ 388 w 4733"/>
              <a:gd name="T115" fmla="*/ 5121 h 6373"/>
              <a:gd name="T116" fmla="*/ 162 w 4733"/>
              <a:gd name="T117" fmla="*/ 5159 h 6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33" h="6373">
                <a:moveTo>
                  <a:pt x="162" y="5159"/>
                </a:moveTo>
                <a:lnTo>
                  <a:pt x="150" y="4971"/>
                </a:lnTo>
                <a:lnTo>
                  <a:pt x="0" y="4933"/>
                </a:lnTo>
                <a:lnTo>
                  <a:pt x="87" y="4771"/>
                </a:lnTo>
                <a:lnTo>
                  <a:pt x="112" y="4633"/>
                </a:lnTo>
                <a:lnTo>
                  <a:pt x="87" y="4483"/>
                </a:lnTo>
                <a:lnTo>
                  <a:pt x="175" y="4345"/>
                </a:lnTo>
                <a:lnTo>
                  <a:pt x="212" y="4195"/>
                </a:lnTo>
                <a:lnTo>
                  <a:pt x="350" y="4032"/>
                </a:lnTo>
                <a:lnTo>
                  <a:pt x="438" y="4145"/>
                </a:lnTo>
                <a:lnTo>
                  <a:pt x="638" y="4019"/>
                </a:lnTo>
                <a:lnTo>
                  <a:pt x="638" y="3819"/>
                </a:lnTo>
                <a:lnTo>
                  <a:pt x="538" y="3681"/>
                </a:lnTo>
                <a:lnTo>
                  <a:pt x="601" y="3581"/>
                </a:lnTo>
                <a:lnTo>
                  <a:pt x="425" y="3468"/>
                </a:lnTo>
                <a:lnTo>
                  <a:pt x="413" y="3356"/>
                </a:lnTo>
                <a:lnTo>
                  <a:pt x="576" y="3318"/>
                </a:lnTo>
                <a:lnTo>
                  <a:pt x="513" y="3080"/>
                </a:lnTo>
                <a:lnTo>
                  <a:pt x="525" y="3005"/>
                </a:lnTo>
                <a:lnTo>
                  <a:pt x="576" y="2917"/>
                </a:lnTo>
                <a:lnTo>
                  <a:pt x="513" y="2830"/>
                </a:lnTo>
                <a:lnTo>
                  <a:pt x="663" y="2805"/>
                </a:lnTo>
                <a:lnTo>
                  <a:pt x="851" y="2955"/>
                </a:lnTo>
                <a:lnTo>
                  <a:pt x="1001" y="2792"/>
                </a:lnTo>
                <a:lnTo>
                  <a:pt x="1089" y="2792"/>
                </a:lnTo>
                <a:lnTo>
                  <a:pt x="1101" y="2629"/>
                </a:lnTo>
                <a:lnTo>
                  <a:pt x="1177" y="2654"/>
                </a:lnTo>
                <a:lnTo>
                  <a:pt x="1314" y="2592"/>
                </a:lnTo>
                <a:lnTo>
                  <a:pt x="1414" y="2567"/>
                </a:lnTo>
                <a:lnTo>
                  <a:pt x="1389" y="2304"/>
                </a:lnTo>
                <a:lnTo>
                  <a:pt x="1477" y="2204"/>
                </a:lnTo>
                <a:lnTo>
                  <a:pt x="1615" y="2254"/>
                </a:lnTo>
                <a:lnTo>
                  <a:pt x="1640" y="2179"/>
                </a:lnTo>
                <a:lnTo>
                  <a:pt x="1602" y="2041"/>
                </a:lnTo>
                <a:lnTo>
                  <a:pt x="1452" y="1978"/>
                </a:lnTo>
                <a:lnTo>
                  <a:pt x="1414" y="1891"/>
                </a:lnTo>
                <a:lnTo>
                  <a:pt x="1377" y="1790"/>
                </a:lnTo>
                <a:lnTo>
                  <a:pt x="1477" y="1628"/>
                </a:lnTo>
                <a:lnTo>
                  <a:pt x="1565" y="1690"/>
                </a:lnTo>
                <a:lnTo>
                  <a:pt x="1490" y="1540"/>
                </a:lnTo>
                <a:lnTo>
                  <a:pt x="1565" y="1515"/>
                </a:lnTo>
                <a:lnTo>
                  <a:pt x="1690" y="1615"/>
                </a:lnTo>
                <a:lnTo>
                  <a:pt x="1677" y="1490"/>
                </a:lnTo>
                <a:lnTo>
                  <a:pt x="1765" y="1377"/>
                </a:lnTo>
                <a:lnTo>
                  <a:pt x="1565" y="1390"/>
                </a:lnTo>
                <a:lnTo>
                  <a:pt x="1490" y="1127"/>
                </a:lnTo>
                <a:lnTo>
                  <a:pt x="1728" y="1127"/>
                </a:lnTo>
                <a:lnTo>
                  <a:pt x="1778" y="989"/>
                </a:lnTo>
                <a:lnTo>
                  <a:pt x="1627" y="851"/>
                </a:lnTo>
                <a:lnTo>
                  <a:pt x="1728" y="789"/>
                </a:lnTo>
                <a:lnTo>
                  <a:pt x="1665" y="701"/>
                </a:lnTo>
                <a:lnTo>
                  <a:pt x="1778" y="751"/>
                </a:lnTo>
                <a:lnTo>
                  <a:pt x="1778" y="626"/>
                </a:lnTo>
                <a:lnTo>
                  <a:pt x="1878" y="613"/>
                </a:lnTo>
                <a:lnTo>
                  <a:pt x="1928" y="526"/>
                </a:lnTo>
                <a:lnTo>
                  <a:pt x="2116" y="563"/>
                </a:lnTo>
                <a:lnTo>
                  <a:pt x="2066" y="388"/>
                </a:lnTo>
                <a:lnTo>
                  <a:pt x="2103" y="313"/>
                </a:lnTo>
                <a:lnTo>
                  <a:pt x="2178" y="138"/>
                </a:lnTo>
                <a:lnTo>
                  <a:pt x="2278" y="175"/>
                </a:lnTo>
                <a:lnTo>
                  <a:pt x="2429" y="12"/>
                </a:lnTo>
                <a:lnTo>
                  <a:pt x="2529" y="62"/>
                </a:lnTo>
                <a:lnTo>
                  <a:pt x="2579" y="175"/>
                </a:lnTo>
                <a:lnTo>
                  <a:pt x="2679" y="188"/>
                </a:lnTo>
                <a:lnTo>
                  <a:pt x="2704" y="62"/>
                </a:lnTo>
                <a:lnTo>
                  <a:pt x="2829" y="12"/>
                </a:lnTo>
                <a:lnTo>
                  <a:pt x="2917" y="75"/>
                </a:lnTo>
                <a:lnTo>
                  <a:pt x="3042" y="75"/>
                </a:lnTo>
                <a:lnTo>
                  <a:pt x="3092" y="225"/>
                </a:lnTo>
                <a:lnTo>
                  <a:pt x="3168" y="125"/>
                </a:lnTo>
                <a:lnTo>
                  <a:pt x="3293" y="0"/>
                </a:lnTo>
                <a:lnTo>
                  <a:pt x="3456" y="100"/>
                </a:lnTo>
                <a:lnTo>
                  <a:pt x="3744" y="138"/>
                </a:lnTo>
                <a:lnTo>
                  <a:pt x="3819" y="75"/>
                </a:lnTo>
                <a:lnTo>
                  <a:pt x="3906" y="25"/>
                </a:lnTo>
                <a:lnTo>
                  <a:pt x="4032" y="125"/>
                </a:lnTo>
                <a:lnTo>
                  <a:pt x="4019" y="375"/>
                </a:lnTo>
                <a:lnTo>
                  <a:pt x="3906" y="401"/>
                </a:lnTo>
                <a:lnTo>
                  <a:pt x="3894" y="563"/>
                </a:lnTo>
                <a:lnTo>
                  <a:pt x="4082" y="588"/>
                </a:lnTo>
                <a:lnTo>
                  <a:pt x="4282" y="901"/>
                </a:lnTo>
                <a:lnTo>
                  <a:pt x="4357" y="1089"/>
                </a:lnTo>
                <a:lnTo>
                  <a:pt x="4294" y="1177"/>
                </a:lnTo>
                <a:lnTo>
                  <a:pt x="4432" y="1214"/>
                </a:lnTo>
                <a:lnTo>
                  <a:pt x="4495" y="1265"/>
                </a:lnTo>
                <a:lnTo>
                  <a:pt x="4345" y="1302"/>
                </a:lnTo>
                <a:lnTo>
                  <a:pt x="4395" y="1390"/>
                </a:lnTo>
                <a:lnTo>
                  <a:pt x="4470" y="1477"/>
                </a:lnTo>
                <a:lnTo>
                  <a:pt x="4557" y="1440"/>
                </a:lnTo>
                <a:lnTo>
                  <a:pt x="4582" y="1578"/>
                </a:lnTo>
                <a:lnTo>
                  <a:pt x="4720" y="1703"/>
                </a:lnTo>
                <a:lnTo>
                  <a:pt x="4708" y="1815"/>
                </a:lnTo>
                <a:lnTo>
                  <a:pt x="4733" y="1953"/>
                </a:lnTo>
                <a:lnTo>
                  <a:pt x="4620" y="2066"/>
                </a:lnTo>
                <a:lnTo>
                  <a:pt x="4482" y="2304"/>
                </a:lnTo>
                <a:lnTo>
                  <a:pt x="4345" y="2254"/>
                </a:lnTo>
                <a:lnTo>
                  <a:pt x="4307" y="2404"/>
                </a:lnTo>
                <a:lnTo>
                  <a:pt x="4294" y="2504"/>
                </a:lnTo>
                <a:lnTo>
                  <a:pt x="4144" y="2567"/>
                </a:lnTo>
                <a:lnTo>
                  <a:pt x="4057" y="2479"/>
                </a:lnTo>
                <a:lnTo>
                  <a:pt x="4019" y="2604"/>
                </a:lnTo>
                <a:lnTo>
                  <a:pt x="4094" y="2679"/>
                </a:lnTo>
                <a:lnTo>
                  <a:pt x="3981" y="2742"/>
                </a:lnTo>
                <a:lnTo>
                  <a:pt x="4057" y="3055"/>
                </a:lnTo>
                <a:lnTo>
                  <a:pt x="3944" y="3180"/>
                </a:lnTo>
                <a:lnTo>
                  <a:pt x="3906" y="3105"/>
                </a:lnTo>
                <a:lnTo>
                  <a:pt x="3869" y="3043"/>
                </a:lnTo>
                <a:lnTo>
                  <a:pt x="3906" y="2967"/>
                </a:lnTo>
                <a:lnTo>
                  <a:pt x="3756" y="2917"/>
                </a:lnTo>
                <a:lnTo>
                  <a:pt x="3718" y="3055"/>
                </a:lnTo>
                <a:lnTo>
                  <a:pt x="3668" y="3218"/>
                </a:lnTo>
                <a:lnTo>
                  <a:pt x="3568" y="3205"/>
                </a:lnTo>
                <a:lnTo>
                  <a:pt x="3468" y="3205"/>
                </a:lnTo>
                <a:lnTo>
                  <a:pt x="3380" y="3193"/>
                </a:lnTo>
                <a:lnTo>
                  <a:pt x="3243" y="3293"/>
                </a:lnTo>
                <a:lnTo>
                  <a:pt x="3368" y="3456"/>
                </a:lnTo>
                <a:lnTo>
                  <a:pt x="3268" y="3506"/>
                </a:lnTo>
                <a:lnTo>
                  <a:pt x="3268" y="3619"/>
                </a:lnTo>
                <a:lnTo>
                  <a:pt x="3205" y="3694"/>
                </a:lnTo>
                <a:lnTo>
                  <a:pt x="3130" y="3656"/>
                </a:lnTo>
                <a:lnTo>
                  <a:pt x="3017" y="3681"/>
                </a:lnTo>
                <a:lnTo>
                  <a:pt x="3030" y="3543"/>
                </a:lnTo>
                <a:lnTo>
                  <a:pt x="2892" y="3581"/>
                </a:lnTo>
                <a:lnTo>
                  <a:pt x="2942" y="3656"/>
                </a:lnTo>
                <a:lnTo>
                  <a:pt x="2817" y="3656"/>
                </a:lnTo>
                <a:lnTo>
                  <a:pt x="2829" y="3869"/>
                </a:lnTo>
                <a:lnTo>
                  <a:pt x="2842" y="4094"/>
                </a:lnTo>
                <a:lnTo>
                  <a:pt x="2992" y="3994"/>
                </a:lnTo>
                <a:lnTo>
                  <a:pt x="3067" y="4032"/>
                </a:lnTo>
                <a:lnTo>
                  <a:pt x="3180" y="4019"/>
                </a:lnTo>
                <a:lnTo>
                  <a:pt x="3193" y="4320"/>
                </a:lnTo>
                <a:lnTo>
                  <a:pt x="2980" y="4357"/>
                </a:lnTo>
                <a:lnTo>
                  <a:pt x="2980" y="4458"/>
                </a:lnTo>
                <a:lnTo>
                  <a:pt x="3067" y="4495"/>
                </a:lnTo>
                <a:lnTo>
                  <a:pt x="3105" y="4708"/>
                </a:lnTo>
                <a:lnTo>
                  <a:pt x="2967" y="4695"/>
                </a:lnTo>
                <a:lnTo>
                  <a:pt x="2905" y="4821"/>
                </a:lnTo>
                <a:lnTo>
                  <a:pt x="2667" y="4771"/>
                </a:lnTo>
                <a:lnTo>
                  <a:pt x="2491" y="4833"/>
                </a:lnTo>
                <a:lnTo>
                  <a:pt x="2529" y="4933"/>
                </a:lnTo>
                <a:lnTo>
                  <a:pt x="2504" y="5021"/>
                </a:lnTo>
                <a:lnTo>
                  <a:pt x="2604" y="5084"/>
                </a:lnTo>
                <a:lnTo>
                  <a:pt x="2717" y="5184"/>
                </a:lnTo>
                <a:lnTo>
                  <a:pt x="2704" y="5309"/>
                </a:lnTo>
                <a:lnTo>
                  <a:pt x="2654" y="5434"/>
                </a:lnTo>
                <a:lnTo>
                  <a:pt x="2504" y="5334"/>
                </a:lnTo>
                <a:lnTo>
                  <a:pt x="2391" y="5397"/>
                </a:lnTo>
                <a:lnTo>
                  <a:pt x="2278" y="5409"/>
                </a:lnTo>
                <a:lnTo>
                  <a:pt x="2166" y="5459"/>
                </a:lnTo>
                <a:lnTo>
                  <a:pt x="2078" y="5534"/>
                </a:lnTo>
                <a:lnTo>
                  <a:pt x="2041" y="5434"/>
                </a:lnTo>
                <a:lnTo>
                  <a:pt x="1915" y="5434"/>
                </a:lnTo>
                <a:lnTo>
                  <a:pt x="1965" y="5522"/>
                </a:lnTo>
                <a:lnTo>
                  <a:pt x="1990" y="5885"/>
                </a:lnTo>
                <a:lnTo>
                  <a:pt x="2028" y="5998"/>
                </a:lnTo>
                <a:lnTo>
                  <a:pt x="1878" y="5973"/>
                </a:lnTo>
                <a:lnTo>
                  <a:pt x="1815" y="6085"/>
                </a:lnTo>
                <a:lnTo>
                  <a:pt x="1890" y="6161"/>
                </a:lnTo>
                <a:lnTo>
                  <a:pt x="1803" y="6373"/>
                </a:lnTo>
                <a:lnTo>
                  <a:pt x="1715" y="6323"/>
                </a:lnTo>
                <a:lnTo>
                  <a:pt x="1728" y="6236"/>
                </a:lnTo>
                <a:lnTo>
                  <a:pt x="1527" y="6323"/>
                </a:lnTo>
                <a:lnTo>
                  <a:pt x="1389" y="6298"/>
                </a:lnTo>
                <a:lnTo>
                  <a:pt x="1289" y="6311"/>
                </a:lnTo>
                <a:lnTo>
                  <a:pt x="1164" y="6311"/>
                </a:lnTo>
                <a:lnTo>
                  <a:pt x="1139" y="6073"/>
                </a:lnTo>
                <a:lnTo>
                  <a:pt x="1039" y="6085"/>
                </a:lnTo>
                <a:lnTo>
                  <a:pt x="751" y="5547"/>
                </a:lnTo>
                <a:lnTo>
                  <a:pt x="851" y="5422"/>
                </a:lnTo>
                <a:lnTo>
                  <a:pt x="738" y="5372"/>
                </a:lnTo>
                <a:lnTo>
                  <a:pt x="613" y="5497"/>
                </a:lnTo>
                <a:lnTo>
                  <a:pt x="475" y="5309"/>
                </a:lnTo>
                <a:lnTo>
                  <a:pt x="500" y="5196"/>
                </a:lnTo>
                <a:lnTo>
                  <a:pt x="388" y="5121"/>
                </a:lnTo>
                <a:lnTo>
                  <a:pt x="300" y="5184"/>
                </a:lnTo>
                <a:lnTo>
                  <a:pt x="237" y="5109"/>
                </a:lnTo>
                <a:lnTo>
                  <a:pt x="162" y="5159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176464" cy="1728192"/>
          </a:xfrm>
        </p:spPr>
        <p:txBody>
          <a:bodyPr>
            <a:normAutofit fontScale="90000"/>
          </a:bodyPr>
          <a:lstStyle/>
          <a:p>
            <a:pPr algn="r"/>
            <a:r>
              <a:rPr lang="cs-CZ" sz="4000" b="1" dirty="0" smtClean="0"/>
              <a:t>Tvorba katalogových listů</a:t>
            </a:r>
            <a:endParaRPr lang="cs-CZ" sz="4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6532341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vlastní zpracování</a:t>
            </a:r>
            <a:endParaRPr lang="cs-CZ" sz="11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" y="0"/>
            <a:ext cx="4333120" cy="6532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703</TotalTime>
  <Words>406</Words>
  <Application>Microsoft Office PowerPoint</Application>
  <PresentationFormat>Předvádění na obrazovce (4:3)</PresentationFormat>
  <Paragraphs>91</Paragraphs>
  <Slides>17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Identifikační a lokalizační studie brownfieldů</vt:lpstr>
      <vt:lpstr>Obsah</vt:lpstr>
      <vt:lpstr>Cíl práce</vt:lpstr>
      <vt:lpstr>Motivace a důvody výběru tématu</vt:lpstr>
      <vt:lpstr>Brownfield</vt:lpstr>
      <vt:lpstr>Metodika práce</vt:lpstr>
      <vt:lpstr>Aplikační část</vt:lpstr>
      <vt:lpstr>Charakteristika řešeného území</vt:lpstr>
      <vt:lpstr>Tvorba katalogových listů</vt:lpstr>
      <vt:lpstr>Tvorba katalogových listů</vt:lpstr>
      <vt:lpstr>Mapa se zákresem polohy brownfieldů na vybraném území ORP Vimperk a Strakonice </vt:lpstr>
      <vt:lpstr>Ověření výzkumných problémů</vt:lpstr>
      <vt:lpstr>Ověření výzkumných problémů</vt:lpstr>
      <vt:lpstr>Závěr</vt:lpstr>
      <vt:lpstr>Děkuji za pozornost.</vt:lpstr>
      <vt:lpstr>Doplňující dotaz – vedoucí </vt:lpstr>
      <vt:lpstr>Doplňující dotaz- oponent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Identifikační studie brownfieldů</dc:title>
  <dc:creator>Pavla</dc:creator>
  <cp:lastModifiedBy>Náhlíková Pavla</cp:lastModifiedBy>
  <cp:revision>53</cp:revision>
  <dcterms:created xsi:type="dcterms:W3CDTF">2016-06-03T11:03:47Z</dcterms:created>
  <dcterms:modified xsi:type="dcterms:W3CDTF">2017-06-14T11:21:53Z</dcterms:modified>
</cp:coreProperties>
</file>