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384" r:id="rId3"/>
    <p:sldId id="385" r:id="rId4"/>
    <p:sldId id="257" r:id="rId5"/>
    <p:sldId id="423" r:id="rId6"/>
    <p:sldId id="428" r:id="rId7"/>
    <p:sldId id="429" r:id="rId8"/>
    <p:sldId id="440" r:id="rId9"/>
    <p:sldId id="430" r:id="rId10"/>
    <p:sldId id="431" r:id="rId11"/>
    <p:sldId id="432" r:id="rId12"/>
    <p:sldId id="434" r:id="rId13"/>
    <p:sldId id="435" r:id="rId14"/>
    <p:sldId id="439" r:id="rId15"/>
    <p:sldId id="441" r:id="rId16"/>
    <p:sldId id="442" r:id="rId17"/>
    <p:sldId id="443" r:id="rId18"/>
    <p:sldId id="445" r:id="rId19"/>
    <p:sldId id="425" r:id="rId20"/>
    <p:sldId id="389" r:id="rId21"/>
    <p:sldId id="447" r:id="rId22"/>
    <p:sldId id="448" r:id="rId23"/>
    <p:sldId id="446" r:id="rId24"/>
    <p:sldId id="449" r:id="rId25"/>
    <p:sldId id="416" r:id="rId26"/>
    <p:sldId id="450" r:id="rId27"/>
    <p:sldId id="451" r:id="rId28"/>
    <p:sldId id="452" r:id="rId29"/>
    <p:sldId id="260"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71DBE9"/>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43"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C9C14-5CAF-47BD-B814-5C02C29DC1A3}" type="datetimeFigureOut">
              <a:rPr lang="cs-CZ" smtClean="0"/>
              <a:pPr/>
              <a:t>14.06.2017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976B1-8285-41BD-98D1-3B64CF4F5563}"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5"/>
            <a:ext cx="9144000" cy="21129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6105533"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4366D568-02F4-4583-B93D-F01B03B63CAE}" type="datetimeFigureOut">
              <a:rPr lang="cs-CZ" smtClean="0"/>
              <a:pPr/>
              <a:t>14.06.2017</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65ED7F55-269D-4035-B48F-2C78A6B55DDE}"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366D568-02F4-4583-B93D-F01B03B63CAE}" type="datetimeFigureOut">
              <a:rPr lang="cs-CZ" smtClean="0"/>
              <a:pPr/>
              <a:t>14.06.2017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5ED7F55-269D-4035-B48F-2C78A6B55DD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0"/>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0"/>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366D568-02F4-4583-B93D-F01B03B63CAE}" type="datetimeFigureOut">
              <a:rPr lang="cs-CZ" smtClean="0"/>
              <a:pPr/>
              <a:t>14.06.2017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5ED7F55-269D-4035-B48F-2C78A6B55DDE}"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366D568-02F4-4583-B93D-F01B03B63CAE}" type="datetimeFigureOut">
              <a:rPr lang="cs-CZ" smtClean="0"/>
              <a:pPr/>
              <a:t>14.06.2017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5ED7F55-269D-4035-B48F-2C78A6B55DD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5"/>
            <a:ext cx="9144000" cy="21129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6105533"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4366D568-02F4-4583-B93D-F01B03B63CAE}" type="datetimeFigureOut">
              <a:rPr lang="cs-CZ" smtClean="0"/>
              <a:pPr/>
              <a:t>14.06.2017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5ED7F55-269D-4035-B48F-2C78A6B55DDE}"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7467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4366D568-02F4-4583-B93D-F01B03B63CAE}" type="datetimeFigureOut">
              <a:rPr lang="cs-CZ" smtClean="0"/>
              <a:pPr/>
              <a:t>14.06.2017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5ED7F55-269D-4035-B48F-2C78A6B55DD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1"/>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33"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516913"/>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33" y="1516913"/>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4366D568-02F4-4583-B93D-F01B03B63CAE}" type="datetimeFigureOut">
              <a:rPr lang="cs-CZ" smtClean="0"/>
              <a:pPr/>
              <a:t>14.06.2017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5ED7F55-269D-4035-B48F-2C78A6B55DD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4366D568-02F4-4583-B93D-F01B03B63CAE}" type="datetimeFigureOut">
              <a:rPr lang="cs-CZ" smtClean="0"/>
              <a:pPr/>
              <a:t>14.06.2017</a:t>
            </a:fld>
            <a:endParaRPr lang="cs-CZ"/>
          </a:p>
        </p:txBody>
      </p:sp>
      <p:sp>
        <p:nvSpPr>
          <p:cNvPr id="8" name="Zástupný symbol pro číslo snímku 7"/>
          <p:cNvSpPr>
            <a:spLocks noGrp="1"/>
          </p:cNvSpPr>
          <p:nvPr>
            <p:ph type="sldNum" sz="quarter" idx="11"/>
          </p:nvPr>
        </p:nvSpPr>
        <p:spPr/>
        <p:txBody>
          <a:bodyPr/>
          <a:lstStyle/>
          <a:p>
            <a:fld id="{65ED7F55-269D-4035-B48F-2C78A6B55DDE}" type="slidenum">
              <a:rPr lang="cs-CZ" smtClean="0"/>
              <a:pPr/>
              <a:t>‹#›</a:t>
            </a:fld>
            <a:endParaRPr lang="cs-CZ"/>
          </a:p>
        </p:txBody>
      </p:sp>
      <p:sp>
        <p:nvSpPr>
          <p:cNvPr id="9" name="Zástupný symbol pro zápatí 8"/>
          <p:cNvSpPr>
            <a:spLocks noGrp="1"/>
          </p:cNvSpPr>
          <p:nvPr>
            <p:ph type="ftr" sz="quarter" idx="12"/>
          </p:nvPr>
        </p:nvSpPr>
        <p:spPr/>
        <p:txBody>
          <a:body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366D568-02F4-4583-B93D-F01B03B63CAE}" type="datetimeFigureOut">
              <a:rPr lang="cs-CZ" smtClean="0"/>
              <a:pPr/>
              <a:t>14.06.2017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5ED7F55-269D-4035-B48F-2C78A6B55DD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9"/>
            <a:ext cx="3200400" cy="730251"/>
          </a:xfrm>
        </p:spPr>
        <p:txBody>
          <a:bodyPr tIns="0" bIns="0" anchor="t"/>
          <a:lstStyle>
            <a:lvl1pPr algn="l">
              <a:buNone/>
              <a:defRPr sz="1800" b="1">
                <a:solidFill>
                  <a:schemeClr val="accent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4366D568-02F4-4583-B93D-F01B03B63CAE}" type="datetimeFigureOut">
              <a:rPr lang="cs-CZ" smtClean="0"/>
              <a:pPr/>
              <a:t>14.06.2017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156448" y="6422064"/>
            <a:ext cx="762000" cy="365125"/>
          </a:xfrm>
        </p:spPr>
        <p:txBody>
          <a:bodyPr/>
          <a:lstStyle/>
          <a:p>
            <a:fld id="{65ED7F55-269D-4035-B48F-2C78A6B55DD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5556734" y="2998765"/>
            <a:ext cx="3053866" cy="2663483"/>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457200" y="6422064"/>
            <a:ext cx="2133600" cy="365125"/>
          </a:xfrm>
        </p:spPr>
        <p:txBody>
          <a:bodyPr/>
          <a:lstStyle/>
          <a:p>
            <a:fld id="{4366D568-02F4-4583-B93D-F01B03B63CAE}" type="datetimeFigureOut">
              <a:rPr lang="cs-CZ" smtClean="0"/>
              <a:pPr/>
              <a:t>14.06.2017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5ED7F55-269D-4035-B48F-2C78A6B55DD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5"/>
            <a:ext cx="9144000" cy="21129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pro nadpis 8"/>
          <p:cNvSpPr>
            <a:spLocks noGrp="1"/>
          </p:cNvSpPr>
          <p:nvPr>
            <p:ph type="title"/>
          </p:nvPr>
        </p:nvSpPr>
        <p:spPr>
          <a:xfrm>
            <a:off x="457200" y="274639"/>
            <a:ext cx="7467600" cy="1143000"/>
          </a:xfrm>
          <a:prstGeom prst="rect">
            <a:avLst/>
          </a:prstGeom>
        </p:spPr>
        <p:txBody>
          <a:bodyPr vert="horz" lIns="45720" rIns="45720" anchor="ctr">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600201"/>
            <a:ext cx="7467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366D568-02F4-4583-B93D-F01B03B63CAE}" type="datetimeFigureOut">
              <a:rPr lang="cs-CZ" smtClean="0"/>
              <a:pPr/>
              <a:t>14.06.2017</a:t>
            </a:fld>
            <a:endParaRPr lang="cs-CZ"/>
          </a:p>
        </p:txBody>
      </p:sp>
      <p:sp>
        <p:nvSpPr>
          <p:cNvPr id="22" name="Zástupný symbol pro zápatí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cs-CZ"/>
          </a:p>
        </p:txBody>
      </p:sp>
      <p:sp>
        <p:nvSpPr>
          <p:cNvPr id="18" name="Zástupný symbol pro číslo snímk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5ED7F55-269D-4035-B48F-2C78A6B55DDE}"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857364"/>
            <a:ext cx="9144000" cy="3048021"/>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sz="4000" dirty="0" smtClean="0"/>
              <a:t>Návrh nosné konstrukce vícepodlažního objektu </a:t>
            </a:r>
            <a:br>
              <a:rPr lang="cs-CZ" sz="4000" dirty="0" smtClean="0"/>
            </a:br>
            <a:r>
              <a:rPr lang="cs-CZ" sz="4000" dirty="0" smtClean="0"/>
              <a:t>ze dřeva </a:t>
            </a:r>
            <a:br>
              <a:rPr lang="cs-CZ" sz="4000" dirty="0" smtClean="0"/>
            </a:br>
            <a:r>
              <a:rPr lang="cs-CZ" sz="4000" dirty="0" smtClean="0"/>
              <a:t/>
            </a:r>
            <a:br>
              <a:rPr lang="cs-CZ" sz="4000" dirty="0" smtClean="0"/>
            </a:br>
            <a:r>
              <a:rPr lang="cs-CZ" sz="2800" dirty="0" smtClean="0"/>
              <a:t>&gt; bytový dům &lt;</a:t>
            </a:r>
            <a:endParaRPr lang="cs-CZ" sz="4000" dirty="0">
              <a:ln>
                <a:solidFill>
                  <a:srgbClr val="71DBE9"/>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5" name="TextovéPole 4"/>
          <p:cNvSpPr txBox="1"/>
          <p:nvPr/>
        </p:nvSpPr>
        <p:spPr>
          <a:xfrm>
            <a:off x="214285" y="5500705"/>
            <a:ext cx="8929719" cy="1200329"/>
          </a:xfrm>
          <a:prstGeom prst="rect">
            <a:avLst/>
          </a:prstGeom>
          <a:noFill/>
        </p:spPr>
        <p:txBody>
          <a:bodyPr wrap="square" rtlCol="0">
            <a:spAutoFit/>
          </a:bodyPr>
          <a:lstStyle/>
          <a:p>
            <a:r>
              <a:rPr lang="cs-CZ" sz="2400" dirty="0" smtClean="0"/>
              <a:t>Autor diplomové práce:		Bc. Ondřej </a:t>
            </a:r>
            <a:r>
              <a:rPr lang="cs-CZ" sz="2400" dirty="0" err="1" smtClean="0"/>
              <a:t>Koc</a:t>
            </a:r>
            <a:endParaRPr lang="cs-CZ" sz="2400" dirty="0" smtClean="0"/>
          </a:p>
          <a:p>
            <a:r>
              <a:rPr lang="cs-CZ" sz="2400" dirty="0" smtClean="0"/>
              <a:t>Vedoucí diplomové práce:		doc. Dr. Ing. Luboš </a:t>
            </a:r>
            <a:r>
              <a:rPr lang="cs-CZ" sz="2400" dirty="0" err="1" smtClean="0"/>
              <a:t>Podolka</a:t>
            </a:r>
            <a:r>
              <a:rPr lang="cs-CZ" sz="2400" dirty="0" smtClean="0"/>
              <a:t> </a:t>
            </a:r>
            <a:br>
              <a:rPr lang="cs-CZ" sz="2400" dirty="0" smtClean="0"/>
            </a:br>
            <a:r>
              <a:rPr lang="cs-CZ" sz="2400" dirty="0" smtClean="0"/>
              <a:t>Oponent diplomové práce:		Ing. Jan Čížek</a:t>
            </a:r>
            <a:endParaRPr lang="cs-CZ" sz="2400" dirty="0">
              <a:latin typeface="+mj-lt"/>
            </a:endParaRPr>
          </a:p>
        </p:txBody>
      </p:sp>
      <p:sp>
        <p:nvSpPr>
          <p:cNvPr id="4" name="Obdélník 3"/>
          <p:cNvSpPr/>
          <p:nvPr/>
        </p:nvSpPr>
        <p:spPr>
          <a:xfrm>
            <a:off x="0" y="428606"/>
            <a:ext cx="7572396" cy="1138773"/>
          </a:xfrm>
          <a:prstGeom prst="rect">
            <a:avLst/>
          </a:prstGeom>
        </p:spPr>
        <p:txBody>
          <a:bodyPr wrap="square">
            <a:spAutoFit/>
          </a:bodyPr>
          <a:lstStyle/>
          <a:p>
            <a:pPr algn="r"/>
            <a:r>
              <a:rPr lang="cs-CZ" sz="2400" b="1" dirty="0" smtClean="0"/>
              <a:t>Vysoká škola technická a ekonomická</a:t>
            </a:r>
          </a:p>
          <a:p>
            <a:pPr algn="r"/>
            <a:r>
              <a:rPr lang="cs-CZ" sz="2400" b="1" dirty="0" smtClean="0"/>
              <a:t>v Českých Budějovicích</a:t>
            </a:r>
          </a:p>
          <a:p>
            <a:pPr algn="r"/>
            <a:r>
              <a:rPr lang="cs-CZ" dirty="0" smtClean="0"/>
              <a:t>Ústav technicko-technologický</a:t>
            </a:r>
            <a:endParaRPr lang="cs-CZ" dirty="0"/>
          </a:p>
        </p:txBody>
      </p:sp>
      <p:pic>
        <p:nvPicPr>
          <p:cNvPr id="3" name="Picture 2" descr="D:\VŠTE-OKRUH\Ing. 4. SEMESTR\DIPLOMOVÁ PRÁCE\Stažené\Logo_Všte - kopie.jpg"/>
          <p:cNvPicPr>
            <a:picLocks noChangeAspect="1" noChangeArrowheads="1"/>
          </p:cNvPicPr>
          <p:nvPr/>
        </p:nvPicPr>
        <p:blipFill>
          <a:blip r:embed="rId2" cstate="print"/>
          <a:srcRect/>
          <a:stretch>
            <a:fillRect/>
          </a:stretch>
        </p:blipFill>
        <p:spPr bwMode="auto">
          <a:xfrm>
            <a:off x="7643834" y="0"/>
            <a:ext cx="1500166" cy="1500166"/>
          </a:xfrm>
          <a:prstGeom prst="rect">
            <a:avLst/>
          </a:prstGeom>
          <a:noFill/>
        </p:spPr>
      </p:pic>
      <p:pic>
        <p:nvPicPr>
          <p:cNvPr id="11" name="Picture 2" descr="D:\VŠTE-OKRUH\Ing. 4. SEMESTR\DIPLOMOVÁ PRÁCE\Stažené\Logo_Všte - kopie.jpg"/>
          <p:cNvPicPr>
            <a:picLocks noChangeAspect="1" noChangeArrowheads="1"/>
          </p:cNvPicPr>
          <p:nvPr/>
        </p:nvPicPr>
        <p:blipFill>
          <a:blip r:embed="rId2" cstate="print"/>
          <a:srcRect/>
          <a:stretch>
            <a:fillRect/>
          </a:stretch>
        </p:blipFill>
        <p:spPr bwMode="auto">
          <a:xfrm>
            <a:off x="0" y="0"/>
            <a:ext cx="1500166" cy="15001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b="1" dirty="0" smtClean="0"/>
              <a:t>3_ Stropní konstrukce ploché střechy </a:t>
            </a:r>
            <a:endParaRPr lang="cs-CZ" sz="2000" i="1" dirty="0" smtClean="0"/>
          </a:p>
        </p:txBody>
      </p:sp>
      <p:pic>
        <p:nvPicPr>
          <p:cNvPr id="7" name="Picture 6" descr="D:\VŠTE-OKRUH\Ing. 4. SEMESTR\STÁTNICE\5_Prezentace k DP\Vizualizace - zmenšená velikost\15F.jpg"/>
          <p:cNvPicPr>
            <a:picLocks noChangeAspect="1" noChangeArrowheads="1"/>
          </p:cNvPicPr>
          <p:nvPr/>
        </p:nvPicPr>
        <p:blipFill>
          <a:blip r:embed="rId2" cstate="print">
            <a:lum bright="15000" contrast="10000"/>
          </a:blip>
          <a:srcRect/>
          <a:stretch>
            <a:fillRect/>
          </a:stretch>
        </p:blipFill>
        <p:spPr bwMode="auto">
          <a:xfrm>
            <a:off x="214283" y="4125592"/>
            <a:ext cx="4857784" cy="2732407"/>
          </a:xfrm>
          <a:prstGeom prst="rect">
            <a:avLst/>
          </a:prstGeom>
          <a:noFill/>
          <a:effectLst>
            <a:softEdge rad="63500"/>
          </a:effectLst>
        </p:spPr>
      </p:pic>
      <p:pic>
        <p:nvPicPr>
          <p:cNvPr id="38915" name="Picture 3" descr="D:\Stažené\03.JPG"/>
          <p:cNvPicPr>
            <a:picLocks noChangeAspect="1" noChangeArrowheads="1"/>
          </p:cNvPicPr>
          <p:nvPr/>
        </p:nvPicPr>
        <p:blipFill>
          <a:blip r:embed="rId3">
            <a:lum bright="15000" contrast="10000"/>
          </a:blip>
          <a:srcRect/>
          <a:stretch>
            <a:fillRect/>
          </a:stretch>
        </p:blipFill>
        <p:spPr bwMode="auto">
          <a:xfrm>
            <a:off x="2000232" y="1643050"/>
            <a:ext cx="6572264" cy="2436410"/>
          </a:xfrm>
          <a:prstGeom prst="rect">
            <a:avLst/>
          </a:prstGeom>
          <a:noFill/>
          <a:effectLst>
            <a:softEdge rad="63500"/>
          </a:effectLst>
        </p:spPr>
      </p:pic>
      <p:sp>
        <p:nvSpPr>
          <p:cNvPr id="9" name="TextovéPole 8"/>
          <p:cNvSpPr txBox="1"/>
          <p:nvPr/>
        </p:nvSpPr>
        <p:spPr>
          <a:xfrm>
            <a:off x="7572396" y="4071942"/>
            <a:ext cx="857256" cy="230832"/>
          </a:xfrm>
          <a:prstGeom prst="rect">
            <a:avLst/>
          </a:prstGeom>
          <a:noFill/>
        </p:spPr>
        <p:txBody>
          <a:bodyPr wrap="square" rtlCol="0">
            <a:spAutoFit/>
          </a:bodyPr>
          <a:lstStyle/>
          <a:p>
            <a:pPr algn="ctr"/>
            <a:r>
              <a:rPr lang="cs-CZ" sz="900" dirty="0" smtClean="0"/>
              <a:t>Zdroj: vlastní</a:t>
            </a:r>
            <a:endParaRPr lang="cs-CZ" sz="900" dirty="0"/>
          </a:p>
        </p:txBody>
      </p:sp>
      <p:sp>
        <p:nvSpPr>
          <p:cNvPr id="10" name="TextovéPole 9"/>
          <p:cNvSpPr txBox="1"/>
          <p:nvPr/>
        </p:nvSpPr>
        <p:spPr>
          <a:xfrm>
            <a:off x="5072066"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b="1" dirty="0" smtClean="0"/>
              <a:t>4_ Překlad nad oknem</a:t>
            </a:r>
          </a:p>
          <a:p>
            <a:r>
              <a:rPr lang="cs-CZ" sz="2000" b="1" dirty="0" smtClean="0"/>
              <a:t>5_ Stěna 1.NP</a:t>
            </a:r>
            <a:endParaRPr lang="cs-CZ" sz="2000" i="1" dirty="0" smtClean="0"/>
          </a:p>
          <a:p>
            <a:endParaRPr lang="cs-CZ" sz="2000" i="1" dirty="0" smtClean="0"/>
          </a:p>
        </p:txBody>
      </p:sp>
      <p:pic>
        <p:nvPicPr>
          <p:cNvPr id="8" name="Picture 2" descr="D:\Stažené\01.JPG"/>
          <p:cNvPicPr>
            <a:picLocks noChangeAspect="1" noChangeArrowheads="1"/>
          </p:cNvPicPr>
          <p:nvPr/>
        </p:nvPicPr>
        <p:blipFill>
          <a:blip r:embed="rId2">
            <a:lum bright="15000" contrast="10000"/>
          </a:blip>
          <a:srcRect/>
          <a:stretch>
            <a:fillRect/>
          </a:stretch>
        </p:blipFill>
        <p:spPr bwMode="auto">
          <a:xfrm>
            <a:off x="1000100" y="2071679"/>
            <a:ext cx="7113093" cy="4786321"/>
          </a:xfrm>
          <a:prstGeom prst="rect">
            <a:avLst/>
          </a:prstGeom>
          <a:noFill/>
          <a:effectLst>
            <a:softEdge rad="63500"/>
          </a:effectLst>
        </p:spPr>
      </p:pic>
      <p:sp>
        <p:nvSpPr>
          <p:cNvPr id="9" name="TextovéPole 8"/>
          <p:cNvSpPr txBox="1"/>
          <p:nvPr/>
        </p:nvSpPr>
        <p:spPr>
          <a:xfrm>
            <a:off x="1142976"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b="1" dirty="0" smtClean="0"/>
              <a:t>6_ Atika</a:t>
            </a:r>
            <a:endParaRPr lang="cs-CZ" sz="2000" i="1" dirty="0" smtClean="0"/>
          </a:p>
        </p:txBody>
      </p:sp>
      <p:pic>
        <p:nvPicPr>
          <p:cNvPr id="6" name="Picture 3" descr="D:\Stažené\03.JPG"/>
          <p:cNvPicPr>
            <a:picLocks noChangeAspect="1" noChangeArrowheads="1"/>
          </p:cNvPicPr>
          <p:nvPr/>
        </p:nvPicPr>
        <p:blipFill>
          <a:blip r:embed="rId2">
            <a:lum bright="15000" contrast="10000"/>
          </a:blip>
          <a:srcRect/>
          <a:stretch>
            <a:fillRect/>
          </a:stretch>
        </p:blipFill>
        <p:spPr bwMode="auto">
          <a:xfrm>
            <a:off x="0" y="2143116"/>
            <a:ext cx="9077434" cy="3365104"/>
          </a:xfrm>
          <a:prstGeom prst="rect">
            <a:avLst/>
          </a:prstGeom>
          <a:noFill/>
          <a:effectLst>
            <a:softEdge rad="63500"/>
          </a:effectLst>
        </p:spPr>
      </p:pic>
      <p:sp>
        <p:nvSpPr>
          <p:cNvPr id="8" name="TextovéPole 7"/>
          <p:cNvSpPr txBox="1"/>
          <p:nvPr/>
        </p:nvSpPr>
        <p:spPr>
          <a:xfrm>
            <a:off x="142844" y="5500702"/>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b="1" dirty="0" smtClean="0"/>
              <a:t>7_ Interiérové zábradlí</a:t>
            </a:r>
          </a:p>
          <a:p>
            <a:r>
              <a:rPr lang="cs-CZ" sz="2000" b="1" dirty="0" smtClean="0"/>
              <a:t>8_ Schodišťový stupeň</a:t>
            </a:r>
          </a:p>
          <a:p>
            <a:r>
              <a:rPr lang="cs-CZ" sz="2000" b="1" dirty="0" smtClean="0"/>
              <a:t>9_ Schodnice</a:t>
            </a:r>
          </a:p>
          <a:p>
            <a:r>
              <a:rPr lang="cs-CZ" sz="2000" b="1" dirty="0" smtClean="0"/>
              <a:t>10_ Schodišťový nosník</a:t>
            </a:r>
            <a:endParaRPr lang="cs-CZ" sz="2000" i="1" dirty="0" smtClean="0"/>
          </a:p>
          <a:p>
            <a:endParaRPr lang="cs-CZ" sz="2000" i="1" dirty="0" smtClean="0"/>
          </a:p>
        </p:txBody>
      </p:sp>
      <p:pic>
        <p:nvPicPr>
          <p:cNvPr id="39938" name="Picture 2" descr="D:\Stažené\04.JPG"/>
          <p:cNvPicPr>
            <a:picLocks noChangeAspect="1" noChangeArrowheads="1"/>
          </p:cNvPicPr>
          <p:nvPr/>
        </p:nvPicPr>
        <p:blipFill>
          <a:blip r:embed="rId2"/>
          <a:srcRect l="37994"/>
          <a:stretch>
            <a:fillRect/>
          </a:stretch>
        </p:blipFill>
        <p:spPr bwMode="auto">
          <a:xfrm>
            <a:off x="4684171" y="1142984"/>
            <a:ext cx="4459830" cy="5715016"/>
          </a:xfrm>
          <a:prstGeom prst="rect">
            <a:avLst/>
          </a:prstGeom>
          <a:noFill/>
        </p:spPr>
      </p:pic>
      <p:sp>
        <p:nvSpPr>
          <p:cNvPr id="6" name="TextovéPole 5"/>
          <p:cNvSpPr txBox="1"/>
          <p:nvPr/>
        </p:nvSpPr>
        <p:spPr>
          <a:xfrm>
            <a:off x="3786182" y="6627168"/>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b="1" dirty="0" smtClean="0"/>
              <a:t>11_ Základy obvodové stěny</a:t>
            </a:r>
          </a:p>
          <a:p>
            <a:r>
              <a:rPr lang="cs-CZ" sz="2000" b="1" i="1" dirty="0" smtClean="0"/>
              <a:t>12_</a:t>
            </a:r>
            <a:r>
              <a:rPr lang="cs-CZ" sz="2000" b="1" dirty="0" smtClean="0"/>
              <a:t> Základy vnitřní nosné stěny</a:t>
            </a:r>
            <a:endParaRPr lang="cs-CZ" sz="2000" i="1" dirty="0" smtClean="0"/>
          </a:p>
        </p:txBody>
      </p:sp>
      <p:pic>
        <p:nvPicPr>
          <p:cNvPr id="8" name="Picture 3" descr="D:\VŠTE-OKRUH\Ing. 4. SEMESTR\STÁTNICE\5_Prezentace k DP\Vizualizace - zmenšená velikost\17F.jpg"/>
          <p:cNvPicPr>
            <a:picLocks noChangeAspect="1" noChangeArrowheads="1"/>
          </p:cNvPicPr>
          <p:nvPr/>
        </p:nvPicPr>
        <p:blipFill>
          <a:blip r:embed="rId2" cstate="print">
            <a:lum bright="15000" contrast="10000"/>
          </a:blip>
          <a:srcRect/>
          <a:stretch>
            <a:fillRect/>
          </a:stretch>
        </p:blipFill>
        <p:spPr bwMode="auto">
          <a:xfrm>
            <a:off x="500034" y="2196855"/>
            <a:ext cx="8286776" cy="4661145"/>
          </a:xfrm>
          <a:prstGeom prst="rect">
            <a:avLst/>
          </a:prstGeom>
          <a:noFill/>
          <a:effectLst>
            <a:softEdge rad="63500"/>
          </a:effectLst>
        </p:spPr>
      </p:pic>
      <p:sp>
        <p:nvSpPr>
          <p:cNvPr id="9" name="TextovéPole 8"/>
          <p:cNvSpPr txBox="1"/>
          <p:nvPr/>
        </p:nvSpPr>
        <p:spPr>
          <a:xfrm>
            <a:off x="571472"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b="1" dirty="0" smtClean="0"/>
              <a:t>13_ Nosná ztužující stěna přenášející zatížení větrem</a:t>
            </a:r>
          </a:p>
        </p:txBody>
      </p:sp>
      <p:pic>
        <p:nvPicPr>
          <p:cNvPr id="43010" name="Picture 2" descr="D:\Stažené\05.JPG"/>
          <p:cNvPicPr>
            <a:picLocks noChangeAspect="1" noChangeArrowheads="1"/>
          </p:cNvPicPr>
          <p:nvPr/>
        </p:nvPicPr>
        <p:blipFill>
          <a:blip r:embed="rId2"/>
          <a:srcRect/>
          <a:stretch>
            <a:fillRect/>
          </a:stretch>
        </p:blipFill>
        <p:spPr bwMode="auto">
          <a:xfrm>
            <a:off x="0" y="2357430"/>
            <a:ext cx="9144000" cy="3715179"/>
          </a:xfrm>
          <a:prstGeom prst="rect">
            <a:avLst/>
          </a:prstGeom>
          <a:noFill/>
          <a:effectLst>
            <a:softEdge rad="63500"/>
          </a:effectLst>
        </p:spPr>
      </p:pic>
      <p:sp>
        <p:nvSpPr>
          <p:cNvPr id="6" name="TextovéPole 5"/>
          <p:cNvSpPr txBox="1"/>
          <p:nvPr/>
        </p:nvSpPr>
        <p:spPr>
          <a:xfrm>
            <a:off x="0" y="6072206"/>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b="1" dirty="0" smtClean="0"/>
              <a:t>14_ Vodorovné zatížení větrem na montážní spoj v ploše obvodové nosné stěny jednoho podlaží</a:t>
            </a:r>
          </a:p>
        </p:txBody>
      </p:sp>
      <p:pic>
        <p:nvPicPr>
          <p:cNvPr id="44034" name="Picture 2" descr="D:\Stažené\06.JPG"/>
          <p:cNvPicPr>
            <a:picLocks noChangeAspect="1" noChangeArrowheads="1"/>
          </p:cNvPicPr>
          <p:nvPr/>
        </p:nvPicPr>
        <p:blipFill>
          <a:blip r:embed="rId2"/>
          <a:srcRect/>
          <a:stretch>
            <a:fillRect/>
          </a:stretch>
        </p:blipFill>
        <p:spPr bwMode="auto">
          <a:xfrm>
            <a:off x="571472" y="1995354"/>
            <a:ext cx="8001024" cy="4862646"/>
          </a:xfrm>
          <a:prstGeom prst="rect">
            <a:avLst/>
          </a:prstGeom>
          <a:noFill/>
          <a:effectLst>
            <a:softEdge rad="63500"/>
          </a:effectLst>
        </p:spPr>
      </p:pic>
      <p:sp>
        <p:nvSpPr>
          <p:cNvPr id="6" name="TextovéPole 5"/>
          <p:cNvSpPr txBox="1"/>
          <p:nvPr/>
        </p:nvSpPr>
        <p:spPr>
          <a:xfrm>
            <a:off x="714348" y="6500834"/>
            <a:ext cx="857256" cy="230832"/>
          </a:xfrm>
          <a:prstGeom prst="rect">
            <a:avLst/>
          </a:prstGeom>
          <a:noFill/>
        </p:spPr>
        <p:txBody>
          <a:bodyPr wrap="square" rtlCol="0">
            <a:spAutoFit/>
          </a:bodyPr>
          <a:lstStyle/>
          <a:p>
            <a:pPr algn="ctr"/>
            <a:r>
              <a:rPr lang="cs-CZ" sz="900" dirty="0" smtClean="0">
                <a:solidFill>
                  <a:schemeClr val="bg1"/>
                </a:solidFill>
              </a:rPr>
              <a:t>Zdroj: vlastní</a:t>
            </a:r>
            <a:endParaRPr lang="cs-CZ" sz="9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b="1" dirty="0" smtClean="0"/>
              <a:t>15_ Vodorovné zatížení od osob na nenosné příčky jednoho podlaží</a:t>
            </a:r>
          </a:p>
          <a:p>
            <a:endParaRPr lang="cs-CZ" sz="2000" b="1" dirty="0" smtClean="0"/>
          </a:p>
          <a:p>
            <a:r>
              <a:rPr lang="cs-CZ" sz="2000" dirty="0" smtClean="0"/>
              <a:t>Příčka je ukotvena ve dvou bodech a to: Dolní ukotvené do stropní konstrukce (v 1.NP je ukotvena do základové desky) pomocí ocelových L profilů. Horní ukotvení je v rovině hlavy příčky a ta je ukotvena pomocí vrutu skrz stropní konstrukci do příčky pod touto stropní konstrukcí. Tudíž rozděluji vodorovné zatížení na 2 poloviny.</a:t>
            </a:r>
            <a:endParaRPr lang="cs-CZ" sz="2000" b="1" dirty="0" smtClean="0"/>
          </a:p>
          <a:p>
            <a:endParaRPr lang="cs-CZ" sz="2000" b="1" dirty="0" smtClean="0"/>
          </a:p>
          <a:p>
            <a:r>
              <a:rPr lang="cs-CZ" sz="2000" b="1" dirty="0" smtClean="0"/>
              <a:t>Užitné zatížení obytných budov: kategorie A: </a:t>
            </a:r>
            <a:r>
              <a:rPr lang="cs-CZ" sz="2000" b="1" dirty="0" err="1" smtClean="0"/>
              <a:t>qk</a:t>
            </a:r>
            <a:r>
              <a:rPr lang="cs-CZ" sz="2000" b="1" dirty="0" smtClean="0"/>
              <a:t> = 0,5 </a:t>
            </a:r>
            <a:r>
              <a:rPr lang="cs-CZ" sz="2000" b="1" dirty="0" err="1" smtClean="0"/>
              <a:t>kN</a:t>
            </a:r>
            <a:r>
              <a:rPr lang="cs-CZ" sz="2000" b="1" dirty="0" smtClean="0"/>
              <a:t>/m Zatěžovací výška příčky: 2,950 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400" b="1" u="sng" dirty="0" smtClean="0"/>
              <a:t>Posouzení konstrukční detailů spojů konstrukce:</a:t>
            </a:r>
          </a:p>
          <a:p>
            <a:r>
              <a:rPr lang="cs-CZ" sz="1800" b="1" dirty="0" smtClean="0"/>
              <a:t>Detail D01: Napojení obvodové stěny na základ</a:t>
            </a:r>
          </a:p>
          <a:p>
            <a:r>
              <a:rPr lang="cs-CZ" sz="1800" b="1" dirty="0" smtClean="0"/>
              <a:t>Detail D02: Napojení obvodové stěny na strop </a:t>
            </a:r>
          </a:p>
          <a:p>
            <a:r>
              <a:rPr lang="pl-PL" sz="1800" b="1" dirty="0" smtClean="0"/>
              <a:t>Detail D03: Napojení atiky na strop</a:t>
            </a:r>
          </a:p>
          <a:p>
            <a:r>
              <a:rPr lang="cs-CZ" sz="1800" b="1" dirty="0" smtClean="0"/>
              <a:t>Detail D04: Napojení stropu u vnitřní nosné stěny</a:t>
            </a:r>
          </a:p>
          <a:p>
            <a:r>
              <a:rPr lang="cs-CZ" sz="1800" b="1" dirty="0" smtClean="0"/>
              <a:t>Detail D05: Napojení schodiště nástupního ramene na strop</a:t>
            </a:r>
          </a:p>
          <a:p>
            <a:r>
              <a:rPr lang="cs-CZ" sz="1800" b="1" dirty="0" smtClean="0"/>
              <a:t>Detail D06: Napojení schodiště výstupního ramene na strop</a:t>
            </a:r>
          </a:p>
          <a:p>
            <a:r>
              <a:rPr lang="cs-CZ" sz="1800" b="1" dirty="0" smtClean="0"/>
              <a:t>Detail D07: Napojení zábradlí a schodišťových stupňů na schodnici</a:t>
            </a:r>
          </a:p>
          <a:p>
            <a:r>
              <a:rPr lang="pl-PL" sz="1800" b="1" dirty="0" smtClean="0"/>
              <a:t>Detail D08: Napojení příčky na strop</a:t>
            </a:r>
          </a:p>
          <a:p>
            <a:r>
              <a:rPr lang="cs-CZ" sz="1800" b="1" dirty="0" smtClean="0"/>
              <a:t>Detail D09: Napojení rohu obvodové stěny</a:t>
            </a:r>
          </a:p>
          <a:p>
            <a:r>
              <a:rPr lang="cs-CZ" sz="1800" b="1" dirty="0" smtClean="0"/>
              <a:t>Detail D10: Napojení montážního spoje stěny</a:t>
            </a:r>
          </a:p>
          <a:p>
            <a:r>
              <a:rPr lang="cs-CZ" sz="1800" b="1" dirty="0" smtClean="0"/>
              <a:t>Detail D11: Napojení rohu příčky</a:t>
            </a:r>
          </a:p>
          <a:p>
            <a:r>
              <a:rPr lang="cs-CZ" sz="1800" b="1" dirty="0" smtClean="0"/>
              <a:t>Detail D12: Napojení vnitřní nosné stěny na stěnu obvodovou</a:t>
            </a:r>
          </a:p>
          <a:p>
            <a:r>
              <a:rPr lang="cs-CZ" sz="1800" b="1" dirty="0" smtClean="0"/>
              <a:t>Detail D13: Napojení příčky na nosnou stěnu</a:t>
            </a:r>
          </a:p>
          <a:p>
            <a:r>
              <a:rPr lang="cs-CZ" sz="1800" b="1" dirty="0" smtClean="0"/>
              <a:t>Detail D14: Napojení vnitřních nosných stěn</a:t>
            </a:r>
          </a:p>
          <a:p>
            <a:r>
              <a:rPr lang="cs-CZ" sz="1800" b="1" dirty="0" smtClean="0"/>
              <a:t>Detail D15: Napojení příček</a:t>
            </a:r>
          </a:p>
          <a:p>
            <a:endParaRPr lang="cs-CZ" sz="1800" b="1" dirty="0" smtClean="0"/>
          </a:p>
          <a:p>
            <a:endParaRPr lang="cs-CZ" sz="2000" b="1" dirty="0" smtClean="0"/>
          </a:p>
          <a:p>
            <a:endParaRPr lang="pl-PL" sz="2000" b="1" dirty="0" smtClean="0"/>
          </a:p>
          <a:p>
            <a:endParaRPr lang="cs-CZ" sz="20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5) Použité programy</a:t>
            </a:r>
            <a:endParaRPr lang="cs-CZ" b="1" i="1" dirty="0">
              <a:solidFill>
                <a:srgbClr val="00B0F0"/>
              </a:solidFill>
            </a:endParaRPr>
          </a:p>
        </p:txBody>
      </p:sp>
      <p:sp>
        <p:nvSpPr>
          <p:cNvPr id="3" name="Zástupný symbol pro obsah 2"/>
          <p:cNvSpPr>
            <a:spLocks noGrp="1"/>
          </p:cNvSpPr>
          <p:nvPr>
            <p:ph idx="1"/>
          </p:nvPr>
        </p:nvSpPr>
        <p:spPr>
          <a:xfrm>
            <a:off x="285720" y="1643050"/>
            <a:ext cx="8429684" cy="4738723"/>
          </a:xfrm>
        </p:spPr>
        <p:txBody>
          <a:bodyPr>
            <a:noAutofit/>
          </a:bodyPr>
          <a:lstStyle/>
          <a:p>
            <a:r>
              <a:rPr lang="cs-CZ" sz="2000" i="1" dirty="0" err="1" smtClean="0"/>
              <a:t>Graphisoft</a:t>
            </a:r>
            <a:r>
              <a:rPr lang="cs-CZ" sz="2000" i="1" dirty="0" smtClean="0"/>
              <a:t> </a:t>
            </a:r>
            <a:r>
              <a:rPr lang="cs-CZ" sz="2000" i="1" dirty="0" err="1" smtClean="0">
                <a:solidFill>
                  <a:srgbClr val="FFC000"/>
                </a:solidFill>
              </a:rPr>
              <a:t>ArchiCAD</a:t>
            </a:r>
            <a:r>
              <a:rPr lang="cs-CZ" sz="2000" i="1" dirty="0" smtClean="0"/>
              <a:t> 20</a:t>
            </a:r>
          </a:p>
          <a:p>
            <a:endParaRPr lang="cs-CZ" sz="2000" i="1" dirty="0" smtClean="0"/>
          </a:p>
          <a:p>
            <a:r>
              <a:rPr lang="cs-CZ" sz="2000" i="1" dirty="0" smtClean="0"/>
              <a:t>Microsoft </a:t>
            </a:r>
            <a:r>
              <a:rPr lang="cs-CZ" sz="2000" i="1" dirty="0" smtClean="0">
                <a:solidFill>
                  <a:srgbClr val="FFC000"/>
                </a:solidFill>
              </a:rPr>
              <a:t>Word</a:t>
            </a:r>
            <a:r>
              <a:rPr lang="cs-CZ" sz="2000" i="1" dirty="0" smtClean="0"/>
              <a:t> 2007</a:t>
            </a:r>
          </a:p>
          <a:p>
            <a:endParaRPr lang="cs-CZ" sz="2000" dirty="0" smtClean="0"/>
          </a:p>
          <a:p>
            <a:r>
              <a:rPr lang="cs-CZ" sz="2000" i="1" dirty="0" smtClean="0"/>
              <a:t>Microsoft </a:t>
            </a:r>
            <a:r>
              <a:rPr lang="cs-CZ" sz="2000" i="1" dirty="0" smtClean="0">
                <a:solidFill>
                  <a:srgbClr val="FFC000"/>
                </a:solidFill>
              </a:rPr>
              <a:t>Excel</a:t>
            </a:r>
            <a:r>
              <a:rPr lang="cs-CZ" sz="2000" i="1" dirty="0" smtClean="0"/>
              <a:t> 2007</a:t>
            </a:r>
          </a:p>
          <a:p>
            <a:endParaRPr lang="cs-CZ" sz="2000" i="1" dirty="0" smtClean="0"/>
          </a:p>
          <a:p>
            <a:r>
              <a:rPr lang="cs-CZ" sz="2000" dirty="0" err="1" smtClean="0"/>
              <a:t>Scia</a:t>
            </a:r>
            <a:r>
              <a:rPr lang="cs-CZ" sz="2000" dirty="0" smtClean="0"/>
              <a:t> a </a:t>
            </a:r>
            <a:r>
              <a:rPr lang="cs-CZ" sz="2000" dirty="0" err="1" smtClean="0"/>
              <a:t>Nemetschek</a:t>
            </a:r>
            <a:r>
              <a:rPr lang="cs-CZ" sz="2000" dirty="0" smtClean="0"/>
              <a:t> COMPANY </a:t>
            </a:r>
            <a:r>
              <a:rPr lang="cs-CZ" sz="2000" dirty="0" err="1" smtClean="0">
                <a:solidFill>
                  <a:srgbClr val="FFC000"/>
                </a:solidFill>
              </a:rPr>
              <a:t>Scia</a:t>
            </a:r>
            <a:r>
              <a:rPr lang="cs-CZ" sz="2000" dirty="0" smtClean="0">
                <a:solidFill>
                  <a:srgbClr val="FFC000"/>
                </a:solidFill>
              </a:rPr>
              <a:t> </a:t>
            </a:r>
            <a:r>
              <a:rPr lang="cs-CZ" sz="2000" dirty="0" err="1" smtClean="0">
                <a:solidFill>
                  <a:srgbClr val="FFC000"/>
                </a:solidFill>
              </a:rPr>
              <a:t>Engeneer</a:t>
            </a:r>
            <a:r>
              <a:rPr lang="cs-CZ" sz="2000" dirty="0" smtClean="0"/>
              <a:t> 16.1</a:t>
            </a:r>
          </a:p>
          <a:p>
            <a:endParaRPr lang="cs-CZ" sz="2000" dirty="0" smtClean="0"/>
          </a:p>
          <a:p>
            <a:r>
              <a:rPr lang="cs-CZ" sz="2000" i="1" dirty="0" smtClean="0"/>
              <a:t>Stavební fyzika - Svoboda Software - </a:t>
            </a:r>
            <a:r>
              <a:rPr lang="cs-CZ" sz="2000" i="1" dirty="0" smtClean="0">
                <a:solidFill>
                  <a:srgbClr val="FFC000"/>
                </a:solidFill>
              </a:rPr>
              <a:t>Teplo</a:t>
            </a:r>
            <a:r>
              <a:rPr lang="cs-CZ" sz="2000" i="1" dirty="0" smtClean="0"/>
              <a:t> 2010</a:t>
            </a:r>
          </a:p>
          <a:p>
            <a:endParaRPr lang="cs-CZ"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sz="2000" dirty="0" smtClean="0"/>
              <a:t>1) Motivace a důvody k řešení daného problému</a:t>
            </a:r>
          </a:p>
          <a:p>
            <a:r>
              <a:rPr lang="cs-CZ" sz="2000" dirty="0" smtClean="0"/>
              <a:t>2) Cíl práce</a:t>
            </a:r>
          </a:p>
          <a:p>
            <a:r>
              <a:rPr lang="cs-CZ" sz="2000" dirty="0" smtClean="0"/>
              <a:t>3) Návrh konstrukce </a:t>
            </a:r>
          </a:p>
          <a:p>
            <a:r>
              <a:rPr lang="cs-CZ" sz="2000" dirty="0" smtClean="0"/>
              <a:t>4) Postup výpočtu</a:t>
            </a:r>
          </a:p>
          <a:p>
            <a:r>
              <a:rPr lang="cs-CZ" sz="2000" dirty="0" smtClean="0"/>
              <a:t>5) Použité programy</a:t>
            </a:r>
          </a:p>
          <a:p>
            <a:r>
              <a:rPr lang="cs-CZ" sz="2000" dirty="0" smtClean="0"/>
              <a:t>6) Dosažené výsledky</a:t>
            </a:r>
          </a:p>
          <a:p>
            <a:r>
              <a:rPr lang="cs-CZ" sz="2000" dirty="0" smtClean="0"/>
              <a:t>7) Závěr a doplňující dotazy</a:t>
            </a:r>
          </a:p>
          <a:p>
            <a:endParaRPr lang="cs-CZ" sz="2000" dirty="0"/>
          </a:p>
        </p:txBody>
      </p:sp>
      <p:sp>
        <p:nvSpPr>
          <p:cNvPr id="4" name="Nadpis 1"/>
          <p:cNvSpPr txBox="1">
            <a:spLocks/>
          </p:cNvSpPr>
          <p:nvPr/>
        </p:nvSpPr>
        <p:spPr>
          <a:xfrm>
            <a:off x="609600" y="427039"/>
            <a:ext cx="7467600" cy="1143000"/>
          </a:xfrm>
          <a:prstGeom prst="rect">
            <a:avLst/>
          </a:prstGeom>
        </p:spPr>
        <p:txBody>
          <a:bodyPr vert="horz" lIns="45720" rIns="45720" anchor="ctr">
            <a:normAutofit/>
          </a:bodyPr>
          <a:lstStyle/>
          <a:p>
            <a:pPr lvl="0">
              <a:spcBef>
                <a:spcPct val="0"/>
              </a:spcBef>
            </a:pPr>
            <a:r>
              <a:rPr lang="cs-CZ" sz="4600" b="1" i="1" dirty="0" smtClean="0">
                <a:solidFill>
                  <a:srgbClr val="00B0F0"/>
                </a:solidFill>
                <a:latin typeface="+mj-lt"/>
                <a:ea typeface="+mj-ea"/>
                <a:cs typeface="+mj-cs"/>
              </a:rPr>
              <a:t>Obsah:</a:t>
            </a:r>
            <a:endParaRPr kumimoji="0" lang="cs-CZ" sz="4600" b="1" i="1" u="none" strike="noStrike" kern="1200" cap="none" spc="0" normalizeH="0" baseline="0" noProof="0" dirty="0">
              <a:ln>
                <a:noFill/>
              </a:ln>
              <a:solidFill>
                <a:srgbClr val="00B0F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7467600" cy="785834"/>
          </a:xfrm>
        </p:spPr>
        <p:txBody>
          <a:bodyPr>
            <a:normAutofit fontScale="90000"/>
          </a:bodyPr>
          <a:lstStyle/>
          <a:p>
            <a:r>
              <a:rPr lang="cs-CZ" b="1" i="1" dirty="0" smtClean="0">
                <a:solidFill>
                  <a:srgbClr val="00B0F0"/>
                </a:solidFill>
              </a:rPr>
              <a:t>6) Dosažené výsledky</a:t>
            </a:r>
            <a:endParaRPr lang="cs-CZ" b="1" i="1" dirty="0">
              <a:solidFill>
                <a:srgbClr val="00B0F0"/>
              </a:solidFill>
            </a:endParaRPr>
          </a:p>
        </p:txBody>
      </p:sp>
      <p:sp>
        <p:nvSpPr>
          <p:cNvPr id="6" name="Zástupný symbol pro obsah 5"/>
          <p:cNvSpPr>
            <a:spLocks noGrp="1"/>
          </p:cNvSpPr>
          <p:nvPr>
            <p:ph idx="1"/>
          </p:nvPr>
        </p:nvSpPr>
        <p:spPr>
          <a:xfrm>
            <a:off x="428596" y="785794"/>
            <a:ext cx="7467600" cy="3286147"/>
          </a:xfrm>
        </p:spPr>
        <p:txBody>
          <a:bodyPr>
            <a:noAutofit/>
          </a:bodyPr>
          <a:lstStyle/>
          <a:p>
            <a:r>
              <a:rPr lang="cs-CZ" sz="2000" dirty="0" smtClean="0"/>
              <a:t>Architektonická studie objektu</a:t>
            </a:r>
          </a:p>
          <a:p>
            <a:endParaRPr lang="cs-CZ" sz="2000" dirty="0" smtClean="0"/>
          </a:p>
          <a:p>
            <a:endParaRPr lang="cs-CZ" sz="2000" dirty="0"/>
          </a:p>
        </p:txBody>
      </p:sp>
      <p:pic>
        <p:nvPicPr>
          <p:cNvPr id="15361" name="Picture 1" descr="D:\VŠTE-OKRUH\Ing. 4. SEMESTR\STÁTNICE\5_Prezentace k DP\Vizualizace - zmenšená velikost\14F.jpg"/>
          <p:cNvPicPr>
            <a:picLocks noChangeAspect="1" noChangeArrowheads="1"/>
          </p:cNvPicPr>
          <p:nvPr/>
        </p:nvPicPr>
        <p:blipFill>
          <a:blip r:embed="rId2" cstate="print">
            <a:lum bright="15000" contrast="10000"/>
          </a:blip>
          <a:srcRect/>
          <a:stretch>
            <a:fillRect/>
          </a:stretch>
        </p:blipFill>
        <p:spPr bwMode="auto">
          <a:xfrm>
            <a:off x="0" y="1714488"/>
            <a:ext cx="9144348" cy="5143512"/>
          </a:xfrm>
          <a:prstGeom prst="rect">
            <a:avLst/>
          </a:prstGeom>
          <a:noFill/>
          <a:effectLst>
            <a:softEdge rad="63500"/>
          </a:effectLst>
        </p:spPr>
      </p:pic>
      <p:sp>
        <p:nvSpPr>
          <p:cNvPr id="13" name="TextovéPole 12"/>
          <p:cNvSpPr txBox="1"/>
          <p:nvPr/>
        </p:nvSpPr>
        <p:spPr>
          <a:xfrm>
            <a:off x="142844"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7467600" cy="785834"/>
          </a:xfrm>
        </p:spPr>
        <p:txBody>
          <a:bodyPr>
            <a:normAutofit fontScale="90000"/>
          </a:bodyPr>
          <a:lstStyle/>
          <a:p>
            <a:r>
              <a:rPr lang="cs-CZ" b="1" i="1" dirty="0" smtClean="0">
                <a:solidFill>
                  <a:srgbClr val="00B0F0"/>
                </a:solidFill>
              </a:rPr>
              <a:t>6) Dosažené výsledky</a:t>
            </a:r>
            <a:endParaRPr lang="cs-CZ" b="1" i="1" dirty="0">
              <a:solidFill>
                <a:srgbClr val="00B0F0"/>
              </a:solidFill>
            </a:endParaRPr>
          </a:p>
        </p:txBody>
      </p:sp>
      <p:sp>
        <p:nvSpPr>
          <p:cNvPr id="6" name="Zástupný symbol pro obsah 5"/>
          <p:cNvSpPr>
            <a:spLocks noGrp="1"/>
          </p:cNvSpPr>
          <p:nvPr>
            <p:ph idx="1"/>
          </p:nvPr>
        </p:nvSpPr>
        <p:spPr>
          <a:xfrm>
            <a:off x="428596" y="785794"/>
            <a:ext cx="7467600" cy="3286147"/>
          </a:xfrm>
        </p:spPr>
        <p:txBody>
          <a:bodyPr>
            <a:noAutofit/>
          </a:bodyPr>
          <a:lstStyle/>
          <a:p>
            <a:r>
              <a:rPr lang="cs-CZ" sz="2000" dirty="0" smtClean="0"/>
              <a:t>Architektonická studie objektu</a:t>
            </a:r>
          </a:p>
          <a:p>
            <a:endParaRPr lang="cs-CZ" sz="2000" dirty="0" smtClean="0"/>
          </a:p>
          <a:p>
            <a:endParaRPr lang="cs-CZ" sz="2000" dirty="0"/>
          </a:p>
        </p:txBody>
      </p:sp>
      <p:pic>
        <p:nvPicPr>
          <p:cNvPr id="45058" name="Picture 2" descr="D:\VŠTE-OKRUH\Ing. 4. SEMESTR\STÁTNICE\5_Prezentace k DP\Vizualizace - zmenšená velikost\19F.jpg"/>
          <p:cNvPicPr>
            <a:picLocks noChangeAspect="1" noChangeArrowheads="1"/>
          </p:cNvPicPr>
          <p:nvPr/>
        </p:nvPicPr>
        <p:blipFill>
          <a:blip r:embed="rId2" cstate="print">
            <a:lum bright="15000" contrast="10000"/>
          </a:blip>
          <a:srcRect/>
          <a:stretch>
            <a:fillRect/>
          </a:stretch>
        </p:blipFill>
        <p:spPr bwMode="auto">
          <a:xfrm>
            <a:off x="0" y="1714683"/>
            <a:ext cx="9144000" cy="5143317"/>
          </a:xfrm>
          <a:prstGeom prst="rect">
            <a:avLst/>
          </a:prstGeom>
          <a:noFill/>
          <a:effectLst>
            <a:softEdge rad="63500"/>
          </a:effectLst>
        </p:spPr>
      </p:pic>
      <p:sp>
        <p:nvSpPr>
          <p:cNvPr id="7" name="TextovéPole 6"/>
          <p:cNvSpPr txBox="1"/>
          <p:nvPr/>
        </p:nvSpPr>
        <p:spPr>
          <a:xfrm>
            <a:off x="142844"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7467600" cy="785834"/>
          </a:xfrm>
        </p:spPr>
        <p:txBody>
          <a:bodyPr>
            <a:normAutofit fontScale="90000"/>
          </a:bodyPr>
          <a:lstStyle/>
          <a:p>
            <a:r>
              <a:rPr lang="cs-CZ" b="1" i="1" dirty="0" smtClean="0">
                <a:solidFill>
                  <a:srgbClr val="00B0F0"/>
                </a:solidFill>
              </a:rPr>
              <a:t>6) Dosažené výsledky</a:t>
            </a:r>
            <a:endParaRPr lang="cs-CZ" b="1" i="1" dirty="0">
              <a:solidFill>
                <a:srgbClr val="00B0F0"/>
              </a:solidFill>
            </a:endParaRPr>
          </a:p>
        </p:txBody>
      </p:sp>
      <p:sp>
        <p:nvSpPr>
          <p:cNvPr id="6" name="Zástupný symbol pro obsah 5"/>
          <p:cNvSpPr>
            <a:spLocks noGrp="1"/>
          </p:cNvSpPr>
          <p:nvPr>
            <p:ph idx="1"/>
          </p:nvPr>
        </p:nvSpPr>
        <p:spPr>
          <a:xfrm>
            <a:off x="428596" y="785794"/>
            <a:ext cx="7467600" cy="3286147"/>
          </a:xfrm>
        </p:spPr>
        <p:txBody>
          <a:bodyPr>
            <a:noAutofit/>
          </a:bodyPr>
          <a:lstStyle/>
          <a:p>
            <a:r>
              <a:rPr lang="cs-CZ" sz="2000" dirty="0" smtClean="0"/>
              <a:t>Architektonická studie objektu</a:t>
            </a:r>
          </a:p>
          <a:p>
            <a:endParaRPr lang="cs-CZ" sz="2000" dirty="0" smtClean="0"/>
          </a:p>
          <a:p>
            <a:endParaRPr lang="cs-CZ" sz="2000" dirty="0"/>
          </a:p>
        </p:txBody>
      </p:sp>
      <p:pic>
        <p:nvPicPr>
          <p:cNvPr id="46082" name="Picture 2" descr="D:\VŠTE-OKRUH\Ing. 4. SEMESTR\STÁTNICE\5_Prezentace k DP\Vizualizace - zmenšená velikost\21F.jpg"/>
          <p:cNvPicPr>
            <a:picLocks noChangeAspect="1" noChangeArrowheads="1"/>
          </p:cNvPicPr>
          <p:nvPr/>
        </p:nvPicPr>
        <p:blipFill>
          <a:blip r:embed="rId2" cstate="print">
            <a:lum bright="15000" contrast="10000"/>
          </a:blip>
          <a:srcRect/>
          <a:stretch>
            <a:fillRect/>
          </a:stretch>
        </p:blipFill>
        <p:spPr bwMode="auto">
          <a:xfrm>
            <a:off x="1" y="1714488"/>
            <a:ext cx="9144346" cy="5143512"/>
          </a:xfrm>
          <a:prstGeom prst="rect">
            <a:avLst/>
          </a:prstGeom>
          <a:noFill/>
          <a:effectLst>
            <a:softEdge rad="63500"/>
          </a:effectLst>
        </p:spPr>
      </p:pic>
      <p:sp>
        <p:nvSpPr>
          <p:cNvPr id="7" name="TextovéPole 6"/>
          <p:cNvSpPr txBox="1"/>
          <p:nvPr/>
        </p:nvSpPr>
        <p:spPr>
          <a:xfrm>
            <a:off x="142844"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7467600" cy="785834"/>
          </a:xfrm>
        </p:spPr>
        <p:txBody>
          <a:bodyPr>
            <a:normAutofit fontScale="90000"/>
          </a:bodyPr>
          <a:lstStyle/>
          <a:p>
            <a:r>
              <a:rPr lang="cs-CZ" b="1" i="1" dirty="0" smtClean="0">
                <a:solidFill>
                  <a:srgbClr val="00B0F0"/>
                </a:solidFill>
              </a:rPr>
              <a:t>6) Dosažené výsledky</a:t>
            </a:r>
            <a:endParaRPr lang="cs-CZ" b="1" i="1" dirty="0">
              <a:solidFill>
                <a:srgbClr val="00B0F0"/>
              </a:solidFill>
            </a:endParaRPr>
          </a:p>
        </p:txBody>
      </p:sp>
      <p:sp>
        <p:nvSpPr>
          <p:cNvPr id="6" name="Zástupný symbol pro obsah 5"/>
          <p:cNvSpPr>
            <a:spLocks noGrp="1"/>
          </p:cNvSpPr>
          <p:nvPr>
            <p:ph idx="1"/>
          </p:nvPr>
        </p:nvSpPr>
        <p:spPr>
          <a:xfrm>
            <a:off x="428596" y="785794"/>
            <a:ext cx="7467600" cy="3286147"/>
          </a:xfrm>
        </p:spPr>
        <p:txBody>
          <a:bodyPr>
            <a:noAutofit/>
          </a:bodyPr>
          <a:lstStyle/>
          <a:p>
            <a:r>
              <a:rPr lang="cs-CZ" sz="2000" dirty="0" smtClean="0"/>
              <a:t>Jednotlivé prvky statického výpočtu splňují podmínky stabilního posudku. &gt;&gt;&gt; VYHOVUJE</a:t>
            </a:r>
          </a:p>
          <a:p>
            <a:endParaRPr lang="cs-CZ" sz="2000" dirty="0" smtClean="0"/>
          </a:p>
          <a:p>
            <a:endParaRPr lang="cs-CZ" sz="2000" dirty="0"/>
          </a:p>
        </p:txBody>
      </p:sp>
      <p:pic>
        <p:nvPicPr>
          <p:cNvPr id="4" name="Picture 2" descr="D:\Stažené\aa.JPG"/>
          <p:cNvPicPr>
            <a:picLocks noChangeAspect="1" noChangeArrowheads="1"/>
          </p:cNvPicPr>
          <p:nvPr/>
        </p:nvPicPr>
        <p:blipFill>
          <a:blip r:embed="rId2"/>
          <a:srcRect/>
          <a:stretch>
            <a:fillRect/>
          </a:stretch>
        </p:blipFill>
        <p:spPr bwMode="auto">
          <a:xfrm>
            <a:off x="2214546" y="1562797"/>
            <a:ext cx="4214842" cy="5295203"/>
          </a:xfrm>
          <a:prstGeom prst="rect">
            <a:avLst/>
          </a:prstGeom>
          <a:noFill/>
          <a:effectLst>
            <a:softEdge rad="63500"/>
          </a:effectLst>
        </p:spPr>
      </p:pic>
      <p:sp>
        <p:nvSpPr>
          <p:cNvPr id="8" name="TextovéPole 7"/>
          <p:cNvSpPr txBox="1"/>
          <p:nvPr/>
        </p:nvSpPr>
        <p:spPr>
          <a:xfrm>
            <a:off x="6429388" y="6215082"/>
            <a:ext cx="1428728" cy="507831"/>
          </a:xfrm>
          <a:prstGeom prst="rect">
            <a:avLst/>
          </a:prstGeom>
          <a:noFill/>
        </p:spPr>
        <p:txBody>
          <a:bodyPr wrap="square" rtlCol="0">
            <a:spAutoFit/>
          </a:bodyPr>
          <a:lstStyle/>
          <a:p>
            <a:pPr algn="ctr"/>
            <a:r>
              <a:rPr lang="cs-CZ" sz="900" dirty="0" smtClean="0"/>
              <a:t>Zdroj: </a:t>
            </a:r>
            <a:r>
              <a:rPr lang="cs-CZ" sz="900" dirty="0" err="1" smtClean="0"/>
              <a:t>Scia</a:t>
            </a:r>
            <a:r>
              <a:rPr lang="cs-CZ" sz="900" dirty="0" smtClean="0"/>
              <a:t> a </a:t>
            </a:r>
            <a:r>
              <a:rPr lang="cs-CZ" sz="900" dirty="0" err="1" smtClean="0"/>
              <a:t>Nemetschek</a:t>
            </a:r>
            <a:r>
              <a:rPr lang="cs-CZ" sz="900" dirty="0" smtClean="0"/>
              <a:t> COMPANY </a:t>
            </a:r>
            <a:r>
              <a:rPr lang="cs-CZ" sz="900" dirty="0" err="1" smtClean="0"/>
              <a:t>Scia</a:t>
            </a:r>
            <a:r>
              <a:rPr lang="cs-CZ" sz="900" dirty="0" smtClean="0"/>
              <a:t> </a:t>
            </a:r>
            <a:r>
              <a:rPr lang="cs-CZ" sz="900" dirty="0" err="1" smtClean="0"/>
              <a:t>Engeneer</a:t>
            </a:r>
            <a:r>
              <a:rPr lang="cs-CZ" sz="900" dirty="0" smtClean="0"/>
              <a:t> 16.1</a:t>
            </a:r>
            <a:endParaRPr lang="cs-CZ" sz="9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7467600" cy="785834"/>
          </a:xfrm>
        </p:spPr>
        <p:txBody>
          <a:bodyPr>
            <a:normAutofit fontScale="90000"/>
          </a:bodyPr>
          <a:lstStyle/>
          <a:p>
            <a:r>
              <a:rPr lang="cs-CZ" b="1" i="1" dirty="0" smtClean="0">
                <a:solidFill>
                  <a:srgbClr val="00B0F0"/>
                </a:solidFill>
              </a:rPr>
              <a:t>6) Dosažené výsledky</a:t>
            </a:r>
            <a:endParaRPr lang="cs-CZ" b="1" i="1" dirty="0">
              <a:solidFill>
                <a:srgbClr val="00B0F0"/>
              </a:solidFill>
            </a:endParaRPr>
          </a:p>
        </p:txBody>
      </p:sp>
      <p:sp>
        <p:nvSpPr>
          <p:cNvPr id="6" name="Zástupný symbol pro obsah 5"/>
          <p:cNvSpPr>
            <a:spLocks noGrp="1"/>
          </p:cNvSpPr>
          <p:nvPr>
            <p:ph idx="1"/>
          </p:nvPr>
        </p:nvSpPr>
        <p:spPr>
          <a:xfrm>
            <a:off x="428596" y="785794"/>
            <a:ext cx="7467600" cy="3286147"/>
          </a:xfrm>
        </p:spPr>
        <p:txBody>
          <a:bodyPr>
            <a:noAutofit/>
          </a:bodyPr>
          <a:lstStyle/>
          <a:p>
            <a:r>
              <a:rPr lang="cs-CZ" sz="2000" dirty="0" smtClean="0"/>
              <a:t>Detaily konstrukce z hlediska statického návrhu</a:t>
            </a:r>
          </a:p>
          <a:p>
            <a:r>
              <a:rPr lang="cs-CZ" sz="2000" dirty="0" smtClean="0"/>
              <a:t>– ukázka 1 detailu</a:t>
            </a:r>
          </a:p>
          <a:p>
            <a:endParaRPr lang="cs-CZ" sz="2000" dirty="0" smtClean="0"/>
          </a:p>
          <a:p>
            <a:endParaRPr lang="cs-CZ" sz="2000" dirty="0"/>
          </a:p>
        </p:txBody>
      </p:sp>
      <p:pic>
        <p:nvPicPr>
          <p:cNvPr id="5" name="Picture 3" descr="D:\Stažené\ss.JPG"/>
          <p:cNvPicPr>
            <a:picLocks noChangeAspect="1" noChangeArrowheads="1"/>
          </p:cNvPicPr>
          <p:nvPr/>
        </p:nvPicPr>
        <p:blipFill>
          <a:blip r:embed="rId2"/>
          <a:srcRect/>
          <a:stretch>
            <a:fillRect/>
          </a:stretch>
        </p:blipFill>
        <p:spPr bwMode="auto">
          <a:xfrm>
            <a:off x="357158" y="1635095"/>
            <a:ext cx="8572528" cy="5222905"/>
          </a:xfrm>
          <a:prstGeom prst="rect">
            <a:avLst/>
          </a:prstGeom>
          <a:noFill/>
          <a:effectLst>
            <a:softEdge rad="63500"/>
          </a:effectLst>
        </p:spPr>
      </p:pic>
      <p:sp>
        <p:nvSpPr>
          <p:cNvPr id="8" name="TextovéPole 7"/>
          <p:cNvSpPr txBox="1"/>
          <p:nvPr/>
        </p:nvSpPr>
        <p:spPr>
          <a:xfrm>
            <a:off x="7929586" y="6500834"/>
            <a:ext cx="857256" cy="230832"/>
          </a:xfrm>
          <a:prstGeom prst="rect">
            <a:avLst/>
          </a:prstGeom>
          <a:noFill/>
        </p:spPr>
        <p:txBody>
          <a:bodyPr wrap="square" rtlCol="0">
            <a:spAutoFit/>
          </a:bodyPr>
          <a:lstStyle/>
          <a:p>
            <a:pPr algn="ctr"/>
            <a:r>
              <a:rPr lang="cs-CZ" sz="900" dirty="0" smtClean="0">
                <a:solidFill>
                  <a:schemeClr val="bg1"/>
                </a:solidFill>
              </a:rPr>
              <a:t>Zdroj: vlastní</a:t>
            </a:r>
            <a:endParaRPr lang="cs-CZ" sz="9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7467600" cy="785834"/>
          </a:xfrm>
        </p:spPr>
        <p:txBody>
          <a:bodyPr>
            <a:normAutofit fontScale="90000"/>
          </a:bodyPr>
          <a:lstStyle/>
          <a:p>
            <a:r>
              <a:rPr lang="cs-CZ" b="1" i="1" dirty="0" smtClean="0">
                <a:solidFill>
                  <a:srgbClr val="00B0F0"/>
                </a:solidFill>
              </a:rPr>
              <a:t>5) Závěr a doplňující dotazy</a:t>
            </a:r>
            <a:endParaRPr lang="cs-CZ" b="1" i="1" dirty="0">
              <a:solidFill>
                <a:srgbClr val="00B0F0"/>
              </a:solidFill>
            </a:endParaRPr>
          </a:p>
        </p:txBody>
      </p:sp>
      <p:sp>
        <p:nvSpPr>
          <p:cNvPr id="6" name="Zástupný symbol pro obsah 5"/>
          <p:cNvSpPr>
            <a:spLocks noGrp="1"/>
          </p:cNvSpPr>
          <p:nvPr>
            <p:ph idx="1"/>
          </p:nvPr>
        </p:nvSpPr>
        <p:spPr>
          <a:xfrm>
            <a:off x="214282" y="642918"/>
            <a:ext cx="8715436" cy="6072230"/>
          </a:xfrm>
        </p:spPr>
        <p:txBody>
          <a:bodyPr>
            <a:noAutofit/>
          </a:bodyPr>
          <a:lstStyle/>
          <a:p>
            <a:r>
              <a:rPr lang="cs-CZ" sz="2000" u="sng" dirty="0" smtClean="0">
                <a:solidFill>
                  <a:srgbClr val="92D050"/>
                </a:solidFill>
              </a:rPr>
              <a:t>Doplňující dotazy vedoucího práce, doc. Dr. Ing. Luboš </a:t>
            </a:r>
            <a:r>
              <a:rPr lang="cs-CZ" sz="2000" u="sng" dirty="0" err="1" smtClean="0">
                <a:solidFill>
                  <a:srgbClr val="92D050"/>
                </a:solidFill>
              </a:rPr>
              <a:t>Podolka</a:t>
            </a:r>
            <a:r>
              <a:rPr lang="cs-CZ" sz="2000" u="sng" dirty="0" smtClean="0">
                <a:solidFill>
                  <a:srgbClr val="92D050"/>
                </a:solidFill>
              </a:rPr>
              <a:t>:</a:t>
            </a:r>
          </a:p>
          <a:p>
            <a:r>
              <a:rPr lang="cs-CZ" sz="2000" dirty="0" smtClean="0">
                <a:solidFill>
                  <a:srgbClr val="92D050"/>
                </a:solidFill>
              </a:rPr>
              <a:t>1) Existovala by pro navržený bytový dům i jiná varianta řešení nosné konstrukce než použitý stěnový zděný systém ze dřeva.</a:t>
            </a:r>
          </a:p>
          <a:p>
            <a:endParaRPr lang="cs-CZ" sz="2000" dirty="0" smtClean="0">
              <a:solidFill>
                <a:srgbClr val="92D050"/>
              </a:solidFill>
            </a:endParaRPr>
          </a:p>
          <a:p>
            <a:r>
              <a:rPr lang="cs-CZ" sz="2000" dirty="0" smtClean="0"/>
              <a:t>Další konstrukční systém ze dřeva je žebrový stavební systém.</a:t>
            </a:r>
          </a:p>
          <a:p>
            <a:r>
              <a:rPr lang="cs-CZ" sz="2000" dirty="0" smtClean="0"/>
              <a:t>-</a:t>
            </a:r>
            <a:r>
              <a:rPr lang="cs-CZ" sz="2000" dirty="0" err="1" smtClean="0"/>
              <a:t>Balloon</a:t>
            </a:r>
            <a:r>
              <a:rPr lang="cs-CZ" sz="2000" dirty="0" smtClean="0"/>
              <a:t>-</a:t>
            </a:r>
            <a:r>
              <a:rPr lang="cs-CZ" sz="2000" dirty="0" err="1" smtClean="0"/>
              <a:t>frame</a:t>
            </a:r>
            <a:endParaRPr lang="cs-CZ" sz="2000" dirty="0" smtClean="0"/>
          </a:p>
          <a:p>
            <a:r>
              <a:rPr lang="cs-CZ" sz="2000" dirty="0" smtClean="0"/>
              <a:t>-</a:t>
            </a:r>
            <a:r>
              <a:rPr lang="cs-CZ" sz="2000" dirty="0" err="1" smtClean="0"/>
              <a:t>Platform</a:t>
            </a:r>
            <a:r>
              <a:rPr lang="cs-CZ" sz="2000" dirty="0" smtClean="0"/>
              <a:t>-</a:t>
            </a:r>
            <a:r>
              <a:rPr lang="cs-CZ" sz="2000" dirty="0" err="1" smtClean="0"/>
              <a:t>frame</a:t>
            </a:r>
            <a:endParaRPr lang="cs-CZ" sz="2000" dirty="0" smtClean="0"/>
          </a:p>
          <a:p>
            <a:endParaRPr lang="cs-CZ" sz="2000" dirty="0" smtClean="0"/>
          </a:p>
          <a:p>
            <a:r>
              <a:rPr lang="cs-CZ" sz="2000" dirty="0" smtClean="0">
                <a:solidFill>
                  <a:srgbClr val="92D050"/>
                </a:solidFill>
              </a:rPr>
              <a:t>2) Jak by se změnilo řešení objektu pokud by objekt měl garáže</a:t>
            </a:r>
          </a:p>
          <a:p>
            <a:pPr>
              <a:buNone/>
            </a:pPr>
            <a:r>
              <a:rPr lang="cs-CZ" sz="2000" dirty="0" smtClean="0">
                <a:solidFill>
                  <a:srgbClr val="92D050"/>
                </a:solidFill>
              </a:rPr>
              <a:t>      umístěné v suterénu a přízemí bylo využito jak pro bytové tak nebytové prostory ?</a:t>
            </a:r>
          </a:p>
          <a:p>
            <a:endParaRPr lang="cs-CZ" sz="2000" dirty="0" smtClean="0"/>
          </a:p>
          <a:p>
            <a:r>
              <a:rPr lang="cs-CZ" sz="2000" dirty="0" smtClean="0"/>
              <a:t>Umístění garáží v suterénu je možné, ale jedná se o malý objekt a nájezdové a výjezdové rampy pro vozidla by zabírali velký prostor.</a:t>
            </a:r>
          </a:p>
          <a:p>
            <a:r>
              <a:rPr lang="cs-CZ" sz="2000" dirty="0" smtClean="0"/>
              <a:t>Změna přízemí na nebytové prostory je možná, osazené příčky je možné poskládat jiným způsobem a vytvořit tak například skladovací prostory pro jednotlivé byty.</a:t>
            </a:r>
            <a:endParaRPr lang="cs-CZ"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7467600" cy="785834"/>
          </a:xfrm>
        </p:spPr>
        <p:txBody>
          <a:bodyPr>
            <a:normAutofit fontScale="90000"/>
          </a:bodyPr>
          <a:lstStyle/>
          <a:p>
            <a:r>
              <a:rPr lang="cs-CZ" b="1" i="1" dirty="0" smtClean="0">
                <a:solidFill>
                  <a:srgbClr val="00B0F0"/>
                </a:solidFill>
              </a:rPr>
              <a:t>5) Závěr a doplňující dotazy</a:t>
            </a:r>
            <a:endParaRPr lang="cs-CZ" b="1" i="1" dirty="0">
              <a:solidFill>
                <a:srgbClr val="00B0F0"/>
              </a:solidFill>
            </a:endParaRPr>
          </a:p>
        </p:txBody>
      </p:sp>
      <p:sp>
        <p:nvSpPr>
          <p:cNvPr id="6" name="Zástupný symbol pro obsah 5"/>
          <p:cNvSpPr>
            <a:spLocks noGrp="1"/>
          </p:cNvSpPr>
          <p:nvPr>
            <p:ph idx="1"/>
          </p:nvPr>
        </p:nvSpPr>
        <p:spPr>
          <a:xfrm>
            <a:off x="214282" y="642918"/>
            <a:ext cx="8715436" cy="6000792"/>
          </a:xfrm>
        </p:spPr>
        <p:txBody>
          <a:bodyPr>
            <a:noAutofit/>
          </a:bodyPr>
          <a:lstStyle/>
          <a:p>
            <a:r>
              <a:rPr lang="cs-CZ" sz="2000" u="sng" dirty="0" smtClean="0">
                <a:solidFill>
                  <a:srgbClr val="92D050"/>
                </a:solidFill>
              </a:rPr>
              <a:t>Doplňující dotazy oponenta práce, Ing. Jan Čížek:</a:t>
            </a:r>
          </a:p>
          <a:p>
            <a:r>
              <a:rPr lang="cs-CZ" sz="2000" dirty="0" smtClean="0">
                <a:solidFill>
                  <a:srgbClr val="92D050"/>
                </a:solidFill>
              </a:rPr>
              <a:t>1) Co jsou požární pásy? Z jakých materiálů jsou zpravidla prováděny a kdy je nutné jejich použití?</a:t>
            </a:r>
          </a:p>
          <a:p>
            <a:r>
              <a:rPr lang="cs-CZ" sz="2000" dirty="0" smtClean="0"/>
              <a:t>Požární pásy jsou svislé i vodorovné, jsou to požárně odolné části na hranici požárních úseků. Jejich hlavní funkce je omezení šíření účinku požáru. Základní rozměr požárních pásů pro občanskou výstavbu je 0,9 m. Požární pásy musí být z konstrukce DP1 (konstrukce DP1 nezvyšují v požadované době požární odolnosti intenzitu požáru)</a:t>
            </a:r>
          </a:p>
          <a:p>
            <a:r>
              <a:rPr lang="cs-CZ" sz="2000" dirty="0" smtClean="0"/>
              <a:t>Navrhovaná budova má požární výšku 9,73 m</a:t>
            </a:r>
          </a:p>
          <a:p>
            <a:endParaRPr lang="cs-CZ" sz="2000" dirty="0" smtClean="0"/>
          </a:p>
          <a:p>
            <a:endParaRPr lang="cs-CZ" sz="2000" dirty="0" smtClean="0"/>
          </a:p>
          <a:p>
            <a:endParaRPr lang="cs-CZ" sz="2000" dirty="0" smtClean="0"/>
          </a:p>
          <a:p>
            <a:endParaRPr lang="cs-CZ" sz="2000" dirty="0"/>
          </a:p>
        </p:txBody>
      </p:sp>
      <p:pic>
        <p:nvPicPr>
          <p:cNvPr id="47106" name="Picture 2" descr="D:\Stažené\07.jpg"/>
          <p:cNvPicPr>
            <a:picLocks noChangeAspect="1" noChangeArrowheads="1"/>
          </p:cNvPicPr>
          <p:nvPr/>
        </p:nvPicPr>
        <p:blipFill>
          <a:blip r:embed="rId2"/>
          <a:srcRect/>
          <a:stretch>
            <a:fillRect/>
          </a:stretch>
        </p:blipFill>
        <p:spPr bwMode="auto">
          <a:xfrm>
            <a:off x="785786" y="3643314"/>
            <a:ext cx="7786742" cy="2997895"/>
          </a:xfrm>
          <a:prstGeom prst="rect">
            <a:avLst/>
          </a:prstGeom>
          <a:noFill/>
        </p:spPr>
      </p:pic>
      <p:sp>
        <p:nvSpPr>
          <p:cNvPr id="5" name="TextovéPole 4"/>
          <p:cNvSpPr txBox="1"/>
          <p:nvPr/>
        </p:nvSpPr>
        <p:spPr>
          <a:xfrm>
            <a:off x="7929586" y="6627168"/>
            <a:ext cx="1214414" cy="230832"/>
          </a:xfrm>
          <a:prstGeom prst="rect">
            <a:avLst/>
          </a:prstGeom>
          <a:noFill/>
        </p:spPr>
        <p:txBody>
          <a:bodyPr wrap="square" rtlCol="0">
            <a:spAutoFit/>
          </a:bodyPr>
          <a:lstStyle/>
          <a:p>
            <a:pPr algn="ctr"/>
            <a:r>
              <a:rPr lang="cs-CZ" sz="900" dirty="0" smtClean="0"/>
              <a:t>Zdroj: TZB </a:t>
            </a:r>
            <a:r>
              <a:rPr lang="cs-CZ" sz="900" dirty="0" err="1" smtClean="0"/>
              <a:t>info</a:t>
            </a:r>
            <a:endParaRPr lang="cs-CZ" sz="9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7467600" cy="785834"/>
          </a:xfrm>
        </p:spPr>
        <p:txBody>
          <a:bodyPr>
            <a:normAutofit fontScale="90000"/>
          </a:bodyPr>
          <a:lstStyle/>
          <a:p>
            <a:r>
              <a:rPr lang="cs-CZ" b="1" i="1" dirty="0" smtClean="0">
                <a:solidFill>
                  <a:srgbClr val="00B0F0"/>
                </a:solidFill>
              </a:rPr>
              <a:t>5) Závěr a doplňující dotazy</a:t>
            </a:r>
            <a:endParaRPr lang="cs-CZ" b="1" i="1" dirty="0">
              <a:solidFill>
                <a:srgbClr val="00B0F0"/>
              </a:solidFill>
            </a:endParaRPr>
          </a:p>
        </p:txBody>
      </p:sp>
      <p:sp>
        <p:nvSpPr>
          <p:cNvPr id="6" name="Zástupný symbol pro obsah 5"/>
          <p:cNvSpPr>
            <a:spLocks noGrp="1"/>
          </p:cNvSpPr>
          <p:nvPr>
            <p:ph idx="1"/>
          </p:nvPr>
        </p:nvSpPr>
        <p:spPr>
          <a:xfrm>
            <a:off x="214282" y="642918"/>
            <a:ext cx="8715436" cy="6000792"/>
          </a:xfrm>
        </p:spPr>
        <p:txBody>
          <a:bodyPr>
            <a:noAutofit/>
          </a:bodyPr>
          <a:lstStyle/>
          <a:p>
            <a:r>
              <a:rPr lang="cs-CZ" sz="2000" u="sng" dirty="0" smtClean="0">
                <a:solidFill>
                  <a:srgbClr val="92D050"/>
                </a:solidFill>
              </a:rPr>
              <a:t>Doplňující dotazy oponenta práce, Ing. Jan Čížek:</a:t>
            </a:r>
          </a:p>
          <a:p>
            <a:r>
              <a:rPr lang="cs-CZ" sz="2000" dirty="0" smtClean="0">
                <a:solidFill>
                  <a:srgbClr val="92D050"/>
                </a:solidFill>
              </a:rPr>
              <a:t>2) Jaké znáte jiné konstrukční systémy dřevostaveb? Co je ’</a:t>
            </a:r>
            <a:r>
              <a:rPr lang="cs-CZ" sz="2000" dirty="0" err="1" smtClean="0">
                <a:solidFill>
                  <a:srgbClr val="92D050"/>
                </a:solidFill>
              </a:rPr>
              <a:t>balloon</a:t>
            </a:r>
            <a:r>
              <a:rPr lang="cs-CZ" sz="2000" dirty="0" smtClean="0">
                <a:solidFill>
                  <a:srgbClr val="92D050"/>
                </a:solidFill>
              </a:rPr>
              <a:t> </a:t>
            </a:r>
            <a:r>
              <a:rPr lang="cs-CZ" sz="2000" dirty="0" err="1" smtClean="0">
                <a:solidFill>
                  <a:srgbClr val="92D050"/>
                </a:solidFill>
              </a:rPr>
              <a:t>frame’</a:t>
            </a:r>
            <a:r>
              <a:rPr lang="cs-CZ" sz="2000" dirty="0" smtClean="0">
                <a:solidFill>
                  <a:srgbClr val="92D050"/>
                </a:solidFill>
              </a:rPr>
              <a:t> a ’</a:t>
            </a:r>
            <a:r>
              <a:rPr lang="cs-CZ" sz="2000" dirty="0" err="1" smtClean="0">
                <a:solidFill>
                  <a:srgbClr val="92D050"/>
                </a:solidFill>
              </a:rPr>
              <a:t>platform</a:t>
            </a:r>
            <a:r>
              <a:rPr lang="cs-CZ" sz="2000" dirty="0" smtClean="0">
                <a:solidFill>
                  <a:srgbClr val="92D050"/>
                </a:solidFill>
              </a:rPr>
              <a:t> </a:t>
            </a:r>
            <a:r>
              <a:rPr lang="cs-CZ" sz="2000" dirty="0" err="1" smtClean="0">
                <a:solidFill>
                  <a:srgbClr val="92D050"/>
                </a:solidFill>
              </a:rPr>
              <a:t>frame’</a:t>
            </a:r>
            <a:r>
              <a:rPr lang="cs-CZ" sz="2000" dirty="0" smtClean="0">
                <a:solidFill>
                  <a:srgbClr val="92D050"/>
                </a:solidFill>
              </a:rPr>
              <a:t>?</a:t>
            </a:r>
          </a:p>
          <a:p>
            <a:r>
              <a:rPr lang="cs-CZ" sz="2000" dirty="0" smtClean="0"/>
              <a:t>Další konstrukční systém ze dřeva je žebrový stavební systém.</a:t>
            </a:r>
          </a:p>
          <a:p>
            <a:endParaRPr lang="cs-CZ" sz="2000" dirty="0" smtClean="0"/>
          </a:p>
          <a:p>
            <a:r>
              <a:rPr lang="cs-CZ" sz="2000" dirty="0" smtClean="0"/>
              <a:t>U konstrukčního systému </a:t>
            </a:r>
            <a:r>
              <a:rPr lang="cs-CZ" sz="2000" dirty="0" err="1" smtClean="0"/>
              <a:t>Balloon</a:t>
            </a:r>
            <a:r>
              <a:rPr lang="cs-CZ" sz="2000" dirty="0" smtClean="0"/>
              <a:t>-</a:t>
            </a:r>
            <a:r>
              <a:rPr lang="cs-CZ" sz="2000" dirty="0" err="1" smtClean="0"/>
              <a:t>frame</a:t>
            </a:r>
            <a:r>
              <a:rPr lang="cs-CZ" sz="2000" dirty="0" smtClean="0"/>
              <a:t> prochází stěnové sloupky průběžně přes všechny podlaží.</a:t>
            </a:r>
          </a:p>
          <a:p>
            <a:endParaRPr lang="cs-CZ" sz="2000" dirty="0" smtClean="0"/>
          </a:p>
          <a:p>
            <a:r>
              <a:rPr lang="cs-CZ" sz="2000" dirty="0" smtClean="0"/>
              <a:t>U konstrukčního systému </a:t>
            </a:r>
            <a:r>
              <a:rPr lang="cs-CZ" sz="2000" dirty="0" err="1" smtClean="0"/>
              <a:t>Platform</a:t>
            </a:r>
            <a:r>
              <a:rPr lang="cs-CZ" sz="2000" dirty="0" smtClean="0"/>
              <a:t>-</a:t>
            </a:r>
            <a:r>
              <a:rPr lang="cs-CZ" sz="2000" dirty="0" err="1" smtClean="0"/>
              <a:t>frame</a:t>
            </a:r>
            <a:r>
              <a:rPr lang="cs-CZ" sz="2000" dirty="0" smtClean="0"/>
              <a:t> neprochází stěnové sloupky průběžně přes všechny podlaží, jsou pouze na konstrukční výšku 1 podlaží</a:t>
            </a:r>
          </a:p>
          <a:p>
            <a:pPr>
              <a:buNone/>
            </a:pPr>
            <a:endParaRPr lang="cs-CZ" sz="2000" dirty="0" smtClean="0"/>
          </a:p>
          <a:p>
            <a:endParaRPr lang="cs-CZ" sz="2000" dirty="0" smtClean="0"/>
          </a:p>
          <a:p>
            <a:endParaRPr lang="cs-CZ" sz="2000" dirty="0" smtClean="0"/>
          </a:p>
          <a:p>
            <a:endParaRPr lang="cs-CZ"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7467600" cy="785834"/>
          </a:xfrm>
        </p:spPr>
        <p:txBody>
          <a:bodyPr>
            <a:normAutofit fontScale="90000"/>
          </a:bodyPr>
          <a:lstStyle/>
          <a:p>
            <a:r>
              <a:rPr lang="cs-CZ" b="1" i="1" dirty="0" smtClean="0">
                <a:solidFill>
                  <a:srgbClr val="00B0F0"/>
                </a:solidFill>
              </a:rPr>
              <a:t>5) Závěr a doplňující dotazy</a:t>
            </a:r>
            <a:endParaRPr lang="cs-CZ" b="1" i="1" dirty="0">
              <a:solidFill>
                <a:srgbClr val="00B0F0"/>
              </a:solidFill>
            </a:endParaRPr>
          </a:p>
        </p:txBody>
      </p:sp>
      <p:sp>
        <p:nvSpPr>
          <p:cNvPr id="6" name="Zástupný symbol pro obsah 5"/>
          <p:cNvSpPr>
            <a:spLocks noGrp="1"/>
          </p:cNvSpPr>
          <p:nvPr>
            <p:ph idx="1"/>
          </p:nvPr>
        </p:nvSpPr>
        <p:spPr>
          <a:xfrm>
            <a:off x="214282" y="642918"/>
            <a:ext cx="8715436" cy="6000792"/>
          </a:xfrm>
        </p:spPr>
        <p:txBody>
          <a:bodyPr>
            <a:noAutofit/>
          </a:bodyPr>
          <a:lstStyle/>
          <a:p>
            <a:r>
              <a:rPr lang="cs-CZ" sz="2000" u="sng" dirty="0" smtClean="0">
                <a:solidFill>
                  <a:srgbClr val="92D050"/>
                </a:solidFill>
              </a:rPr>
              <a:t>Doplňující dotazy oponenta práce, Ing. Jan Čížek:</a:t>
            </a:r>
          </a:p>
          <a:p>
            <a:r>
              <a:rPr lang="cs-CZ" sz="2000" dirty="0" smtClean="0">
                <a:solidFill>
                  <a:srgbClr val="92D050"/>
                </a:solidFill>
              </a:rPr>
              <a:t>3) Co je zateplovací systém ETICS? Popište tradiční skladbu tohoto systému.</a:t>
            </a:r>
          </a:p>
          <a:p>
            <a:endParaRPr lang="cs-CZ" sz="2000" dirty="0" smtClean="0"/>
          </a:p>
          <a:p>
            <a:r>
              <a:rPr lang="cs-CZ" sz="2000" dirty="0" smtClean="0"/>
              <a:t>Zateplovací systém ETICS je mezinárodně označená zkratka pro kontaktní zateplovací systém.</a:t>
            </a:r>
          </a:p>
          <a:p>
            <a:r>
              <a:rPr lang="cs-CZ" sz="2000" dirty="0" smtClean="0"/>
              <a:t>ETICS=</a:t>
            </a:r>
            <a:r>
              <a:rPr lang="cs-CZ" sz="2000" dirty="0" err="1" smtClean="0"/>
              <a:t>external</a:t>
            </a:r>
            <a:r>
              <a:rPr lang="cs-CZ" sz="2000" dirty="0" smtClean="0"/>
              <a:t> </a:t>
            </a:r>
            <a:r>
              <a:rPr lang="cs-CZ" sz="2000" dirty="0" err="1" smtClean="0"/>
              <a:t>thermal</a:t>
            </a:r>
            <a:r>
              <a:rPr lang="cs-CZ" sz="2000" dirty="0" smtClean="0"/>
              <a:t> </a:t>
            </a:r>
            <a:r>
              <a:rPr lang="cs-CZ" sz="2000" dirty="0" err="1" smtClean="0"/>
              <a:t>insulation</a:t>
            </a:r>
            <a:r>
              <a:rPr lang="cs-CZ" sz="2000" dirty="0" smtClean="0"/>
              <a:t> </a:t>
            </a:r>
            <a:r>
              <a:rPr lang="cs-CZ" sz="2000" dirty="0" err="1" smtClean="0"/>
              <a:t>composite</a:t>
            </a:r>
            <a:r>
              <a:rPr lang="cs-CZ" sz="2000" dirty="0" smtClean="0"/>
              <a:t> </a:t>
            </a:r>
            <a:r>
              <a:rPr lang="cs-CZ" sz="2000" dirty="0" err="1" smtClean="0"/>
              <a:t>system</a:t>
            </a:r>
            <a:endParaRPr lang="cs-CZ" sz="2000" dirty="0" smtClean="0"/>
          </a:p>
          <a:p>
            <a:endParaRPr lang="cs-CZ" sz="2000" dirty="0" smtClean="0"/>
          </a:p>
          <a:p>
            <a:r>
              <a:rPr lang="cs-CZ" sz="2000" dirty="0" smtClean="0"/>
              <a:t>Skladba ETICS:</a:t>
            </a:r>
          </a:p>
          <a:p>
            <a:r>
              <a:rPr lang="cs-CZ" sz="2000" dirty="0" smtClean="0"/>
              <a:t>-lepící hmota</a:t>
            </a:r>
          </a:p>
          <a:p>
            <a:r>
              <a:rPr lang="cs-CZ" sz="2000" dirty="0" smtClean="0"/>
              <a:t>-tepelná izolace + mechanický kotvící prvek</a:t>
            </a:r>
          </a:p>
          <a:p>
            <a:r>
              <a:rPr lang="cs-CZ" sz="2000" dirty="0" smtClean="0"/>
              <a:t>-lepící hmota + výztužná skleněná síťovina</a:t>
            </a:r>
          </a:p>
          <a:p>
            <a:r>
              <a:rPr lang="cs-CZ" sz="2000" dirty="0" smtClean="0"/>
              <a:t>-finální povrchová úprava</a:t>
            </a:r>
            <a:endParaRPr lang="cs-CZ"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D:\VŠTE-OKRUH\Ing. 4. SEMESTR\STÁTNICE\5_Prezentace k DP\Vizualizace - zmenšená velikost\22F.jpg"/>
          <p:cNvPicPr>
            <a:picLocks noChangeAspect="1" noChangeArrowheads="1"/>
          </p:cNvPicPr>
          <p:nvPr/>
        </p:nvPicPr>
        <p:blipFill>
          <a:blip r:embed="rId2">
            <a:lum bright="15000" contrast="10000"/>
          </a:blip>
          <a:srcRect/>
          <a:stretch>
            <a:fillRect/>
          </a:stretch>
        </p:blipFill>
        <p:spPr bwMode="auto">
          <a:xfrm>
            <a:off x="-1071602" y="0"/>
            <a:ext cx="12192000" cy="6858000"/>
          </a:xfrm>
          <a:prstGeom prst="rect">
            <a:avLst/>
          </a:prstGeom>
          <a:noFill/>
        </p:spPr>
      </p:pic>
      <p:sp>
        <p:nvSpPr>
          <p:cNvPr id="5" name="Zástupný symbol pro obsah 2"/>
          <p:cNvSpPr txBox="1">
            <a:spLocks/>
          </p:cNvSpPr>
          <p:nvPr/>
        </p:nvSpPr>
        <p:spPr>
          <a:xfrm>
            <a:off x="500034" y="0"/>
            <a:ext cx="8429652" cy="1809763"/>
          </a:xfrm>
          <a:prstGeom prst="rect">
            <a:avLst/>
          </a:prstGeom>
        </p:spPr>
        <p:txBody>
          <a:bodyPr vert="horz">
            <a:normAutofit/>
          </a:bodyPr>
          <a:lstStyle/>
          <a:p>
            <a:pPr marL="420624" indent="-384048" algn="ctr">
              <a:spcBef>
                <a:spcPct val="20000"/>
              </a:spcBef>
              <a:buClr>
                <a:schemeClr val="accent1"/>
              </a:buClr>
              <a:buSzPct val="80000"/>
            </a:pPr>
            <a:r>
              <a:rPr kumimoji="0" lang="cs-CZ" sz="4800" b="1" i="0" u="none" strike="noStrike" kern="1200" cap="none" spc="0" normalizeH="0" baseline="0" noProof="0" dirty="0" smtClean="0">
                <a:ln>
                  <a:noFill/>
                </a:ln>
                <a:solidFill>
                  <a:srgbClr val="FFFF00"/>
                </a:solidFill>
                <a:effectLst/>
                <a:uLnTx/>
                <a:uFillTx/>
                <a:latin typeface="+mn-lt"/>
                <a:ea typeface="+mn-ea"/>
                <a:cs typeface="+mn-cs"/>
              </a:rPr>
              <a:t>Dotazy, připomínky?</a:t>
            </a:r>
            <a:br>
              <a:rPr kumimoji="0" lang="cs-CZ" sz="4800" b="1" i="0" u="none" strike="noStrike" kern="1200" cap="none" spc="0" normalizeH="0" baseline="0" noProof="0" dirty="0" smtClean="0">
                <a:ln>
                  <a:noFill/>
                </a:ln>
                <a:solidFill>
                  <a:srgbClr val="FFFF00"/>
                </a:solidFill>
                <a:effectLst/>
                <a:uLnTx/>
                <a:uFillTx/>
                <a:latin typeface="+mn-lt"/>
                <a:ea typeface="+mn-ea"/>
                <a:cs typeface="+mn-cs"/>
              </a:rPr>
            </a:br>
            <a:r>
              <a:rPr lang="cs-CZ" sz="4800" dirty="0" smtClean="0"/>
              <a:t>Děkuji za pozornost</a:t>
            </a:r>
          </a:p>
          <a:p>
            <a:pPr marL="420624"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cs-CZ" sz="4800" b="1" i="0" u="none" strike="noStrike" kern="1200" cap="none" spc="0" normalizeH="0" baseline="0" noProof="0" dirty="0">
              <a:ln>
                <a:noFill/>
              </a:ln>
              <a:solidFill>
                <a:srgbClr val="FFFF00"/>
              </a:solidFill>
              <a:effectLst/>
              <a:uLnTx/>
              <a:uFillTx/>
              <a:latin typeface="+mn-lt"/>
              <a:ea typeface="+mn-ea"/>
              <a:cs typeface="+mn-cs"/>
            </a:endParaRPr>
          </a:p>
        </p:txBody>
      </p:sp>
      <p:sp>
        <p:nvSpPr>
          <p:cNvPr id="7" name="TextovéPole 6"/>
          <p:cNvSpPr txBox="1"/>
          <p:nvPr/>
        </p:nvSpPr>
        <p:spPr>
          <a:xfrm>
            <a:off x="142844"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endParaRPr lang="cs-CZ" sz="2000" dirty="0" smtClean="0"/>
          </a:p>
          <a:p>
            <a:r>
              <a:rPr lang="cs-CZ" sz="2000" dirty="0" smtClean="0"/>
              <a:t>Prohloubení znalostí o navrhování nosných konstrukce ze dřeva</a:t>
            </a:r>
          </a:p>
          <a:p>
            <a:endParaRPr lang="cs-CZ" sz="2000" dirty="0" smtClean="0"/>
          </a:p>
          <a:p>
            <a:r>
              <a:rPr lang="cs-CZ" sz="2000" dirty="0" smtClean="0"/>
              <a:t>Aktuálnost daného tématu</a:t>
            </a:r>
          </a:p>
          <a:p>
            <a:endParaRPr lang="cs-CZ" sz="2000" dirty="0" smtClean="0"/>
          </a:p>
          <a:p>
            <a:pPr>
              <a:buNone/>
            </a:pPr>
            <a:endParaRPr lang="cs-CZ" sz="2000" dirty="0" smtClean="0"/>
          </a:p>
        </p:txBody>
      </p:sp>
      <p:sp>
        <p:nvSpPr>
          <p:cNvPr id="4" name="Nadpis 1"/>
          <p:cNvSpPr txBox="1">
            <a:spLocks/>
          </p:cNvSpPr>
          <p:nvPr/>
        </p:nvSpPr>
        <p:spPr>
          <a:xfrm>
            <a:off x="609600" y="427039"/>
            <a:ext cx="7467600" cy="1143000"/>
          </a:xfrm>
          <a:prstGeom prst="rect">
            <a:avLst/>
          </a:prstGeom>
        </p:spPr>
        <p:txBody>
          <a:bodyPr vert="horz" lIns="45720" rIns="45720" anchor="ctr">
            <a:normAutofit fontScale="85000" lnSpcReduction="20000"/>
          </a:bodyPr>
          <a:lstStyle/>
          <a:p>
            <a:pPr lvl="0">
              <a:spcBef>
                <a:spcPct val="0"/>
              </a:spcBef>
            </a:pPr>
            <a:r>
              <a:rPr lang="cs-CZ" sz="4600" b="1" i="1" dirty="0" smtClean="0">
                <a:solidFill>
                  <a:srgbClr val="00B0F0"/>
                </a:solidFill>
                <a:latin typeface="+mj-lt"/>
                <a:ea typeface="+mj-ea"/>
                <a:cs typeface="+mj-cs"/>
              </a:rPr>
              <a:t>1) Motivace a důvody k řešení daného problému</a:t>
            </a:r>
            <a:endParaRPr kumimoji="0" lang="cs-CZ" sz="4600" b="1" i="1" u="none" strike="noStrike" kern="1200" cap="none" spc="0" normalizeH="0" baseline="0" noProof="0" dirty="0">
              <a:ln>
                <a:noFill/>
              </a:ln>
              <a:solidFill>
                <a:srgbClr val="00B0F0"/>
              </a:solidFill>
              <a:effectLst/>
              <a:uLnTx/>
              <a:uFillTx/>
              <a:latin typeface="+mj-lt"/>
              <a:ea typeface="+mj-ea"/>
              <a:cs typeface="+mj-cs"/>
            </a:endParaRPr>
          </a:p>
        </p:txBody>
      </p:sp>
      <p:pic>
        <p:nvPicPr>
          <p:cNvPr id="18441" name="Picture 9" descr="D:\VŠTE-OKRUH\Ing. 4. SEMESTR\STÁTNICE\5_Prezentace k DP\Vizualizace - zmenšená velikost\13F.jpg"/>
          <p:cNvPicPr>
            <a:picLocks noChangeAspect="1" noChangeArrowheads="1"/>
          </p:cNvPicPr>
          <p:nvPr/>
        </p:nvPicPr>
        <p:blipFill>
          <a:blip r:embed="rId2" cstate="print">
            <a:lum bright="15000" contrast="10000"/>
          </a:blip>
          <a:srcRect/>
          <a:stretch>
            <a:fillRect/>
          </a:stretch>
        </p:blipFill>
        <p:spPr bwMode="auto">
          <a:xfrm>
            <a:off x="500034" y="4071942"/>
            <a:ext cx="4064130" cy="2285992"/>
          </a:xfrm>
          <a:prstGeom prst="rect">
            <a:avLst/>
          </a:prstGeom>
          <a:noFill/>
          <a:effectLst>
            <a:softEdge rad="63500"/>
          </a:effectLst>
        </p:spPr>
      </p:pic>
      <p:pic>
        <p:nvPicPr>
          <p:cNvPr id="18442" name="Picture 10" descr="D:\VŠTE-OKRUH\Ing. 4. SEMESTR\STÁTNICE\5_Prezentace k DP\Vizualizace - zmenšená velikost\14F.jpg"/>
          <p:cNvPicPr>
            <a:picLocks noChangeAspect="1" noChangeArrowheads="1"/>
          </p:cNvPicPr>
          <p:nvPr/>
        </p:nvPicPr>
        <p:blipFill>
          <a:blip r:embed="rId3" cstate="print">
            <a:lum bright="15000" contrast="10000"/>
          </a:blip>
          <a:srcRect/>
          <a:stretch>
            <a:fillRect/>
          </a:stretch>
        </p:blipFill>
        <p:spPr bwMode="auto">
          <a:xfrm>
            <a:off x="4643438" y="2928934"/>
            <a:ext cx="4174089" cy="2347842"/>
          </a:xfrm>
          <a:prstGeom prst="rect">
            <a:avLst/>
          </a:prstGeom>
          <a:noFill/>
          <a:effectLst>
            <a:softEdge rad="63500"/>
          </a:effectLst>
        </p:spPr>
      </p:pic>
      <p:sp>
        <p:nvSpPr>
          <p:cNvPr id="15" name="TextovéPole 14"/>
          <p:cNvSpPr txBox="1"/>
          <p:nvPr/>
        </p:nvSpPr>
        <p:spPr>
          <a:xfrm>
            <a:off x="571472" y="6357958"/>
            <a:ext cx="857256" cy="230832"/>
          </a:xfrm>
          <a:prstGeom prst="rect">
            <a:avLst/>
          </a:prstGeom>
          <a:noFill/>
        </p:spPr>
        <p:txBody>
          <a:bodyPr wrap="square" rtlCol="0">
            <a:spAutoFit/>
          </a:bodyPr>
          <a:lstStyle/>
          <a:p>
            <a:pPr algn="ctr"/>
            <a:r>
              <a:rPr lang="cs-CZ" sz="900" dirty="0" smtClean="0"/>
              <a:t>Zdroj: vlastní</a:t>
            </a:r>
            <a:endParaRPr lang="cs-CZ" sz="900" dirty="0"/>
          </a:p>
        </p:txBody>
      </p:sp>
      <p:sp>
        <p:nvSpPr>
          <p:cNvPr id="16" name="TextovéPole 15"/>
          <p:cNvSpPr txBox="1"/>
          <p:nvPr/>
        </p:nvSpPr>
        <p:spPr>
          <a:xfrm>
            <a:off x="4786314" y="5286388"/>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D:\Stažené\ss.JPG"/>
          <p:cNvPicPr>
            <a:picLocks noChangeAspect="1" noChangeArrowheads="1"/>
          </p:cNvPicPr>
          <p:nvPr/>
        </p:nvPicPr>
        <p:blipFill>
          <a:blip r:embed="rId2" cstate="print"/>
          <a:srcRect/>
          <a:stretch>
            <a:fillRect/>
          </a:stretch>
        </p:blipFill>
        <p:spPr bwMode="auto">
          <a:xfrm>
            <a:off x="3643306" y="4143380"/>
            <a:ext cx="3986582" cy="2428868"/>
          </a:xfrm>
          <a:prstGeom prst="rect">
            <a:avLst/>
          </a:prstGeom>
          <a:noFill/>
          <a:effectLst>
            <a:softEdge rad="63500"/>
          </a:effectLst>
        </p:spPr>
      </p:pic>
      <p:sp>
        <p:nvSpPr>
          <p:cNvPr id="2" name="Nadpis 1"/>
          <p:cNvSpPr>
            <a:spLocks noGrp="1"/>
          </p:cNvSpPr>
          <p:nvPr>
            <p:ph type="title"/>
          </p:nvPr>
        </p:nvSpPr>
        <p:spPr/>
        <p:txBody>
          <a:bodyPr/>
          <a:lstStyle/>
          <a:p>
            <a:r>
              <a:rPr lang="cs-CZ" b="1" i="1" dirty="0" smtClean="0">
                <a:solidFill>
                  <a:srgbClr val="00B0F0"/>
                </a:solidFill>
              </a:rPr>
              <a:t>2) Cíl práce</a:t>
            </a:r>
            <a:endParaRPr lang="cs-CZ" b="1" i="1" dirty="0">
              <a:solidFill>
                <a:srgbClr val="00B0F0"/>
              </a:solidFill>
            </a:endParaRPr>
          </a:p>
        </p:txBody>
      </p:sp>
      <p:sp>
        <p:nvSpPr>
          <p:cNvPr id="3" name="Zástupný symbol pro obsah 2"/>
          <p:cNvSpPr>
            <a:spLocks noGrp="1"/>
          </p:cNvSpPr>
          <p:nvPr>
            <p:ph idx="1"/>
          </p:nvPr>
        </p:nvSpPr>
        <p:spPr>
          <a:xfrm>
            <a:off x="285720" y="1333488"/>
            <a:ext cx="3114668" cy="5048285"/>
          </a:xfrm>
        </p:spPr>
        <p:txBody>
          <a:bodyPr>
            <a:noAutofit/>
          </a:bodyPr>
          <a:lstStyle/>
          <a:p>
            <a:endParaRPr lang="cs-CZ" sz="1400" dirty="0" smtClean="0"/>
          </a:p>
          <a:p>
            <a:endParaRPr lang="cs-CZ" sz="1400" dirty="0" smtClean="0"/>
          </a:p>
          <a:p>
            <a:r>
              <a:rPr lang="cs-CZ" sz="2000" dirty="0" smtClean="0"/>
              <a:t>Architektonická studie objektu</a:t>
            </a:r>
          </a:p>
          <a:p>
            <a:endParaRPr lang="cs-CZ" sz="2000" dirty="0" smtClean="0"/>
          </a:p>
          <a:p>
            <a:r>
              <a:rPr lang="cs-CZ" sz="2000" dirty="0" smtClean="0"/>
              <a:t>Statický výpočet nosné konstrukce garantující její stabilitu</a:t>
            </a:r>
          </a:p>
          <a:p>
            <a:endParaRPr lang="cs-CZ" sz="2000" dirty="0" smtClean="0"/>
          </a:p>
          <a:p>
            <a:r>
              <a:rPr lang="cs-CZ" sz="2000" dirty="0" smtClean="0"/>
              <a:t>Detaily konstrukce z hlediska statického návrhu</a:t>
            </a:r>
          </a:p>
          <a:p>
            <a:endParaRPr lang="cs-CZ" sz="2000" dirty="0"/>
          </a:p>
        </p:txBody>
      </p:sp>
      <p:pic>
        <p:nvPicPr>
          <p:cNvPr id="17410" name="Picture 2" descr="D:\Stažené\aa.JPG"/>
          <p:cNvPicPr>
            <a:picLocks noChangeAspect="1" noChangeArrowheads="1"/>
          </p:cNvPicPr>
          <p:nvPr/>
        </p:nvPicPr>
        <p:blipFill>
          <a:blip r:embed="rId3"/>
          <a:srcRect/>
          <a:stretch>
            <a:fillRect/>
          </a:stretch>
        </p:blipFill>
        <p:spPr bwMode="auto">
          <a:xfrm>
            <a:off x="6357950" y="1571612"/>
            <a:ext cx="2615687" cy="3286148"/>
          </a:xfrm>
          <a:prstGeom prst="rect">
            <a:avLst/>
          </a:prstGeom>
          <a:noFill/>
          <a:effectLst>
            <a:softEdge rad="63500"/>
          </a:effectLst>
        </p:spPr>
      </p:pic>
      <p:pic>
        <p:nvPicPr>
          <p:cNvPr id="17414" name="Picture 6" descr="D:\VŠTE-OKRUH\Ing. 4. SEMESTR\STÁTNICE\5_Prezentace k DP\Vizualizace - zmenšená velikost\15F.jpg"/>
          <p:cNvPicPr>
            <a:picLocks noChangeAspect="1" noChangeArrowheads="1"/>
          </p:cNvPicPr>
          <p:nvPr/>
        </p:nvPicPr>
        <p:blipFill>
          <a:blip r:embed="rId4" cstate="print">
            <a:lum bright="15000" contrast="10000"/>
          </a:blip>
          <a:srcRect/>
          <a:stretch>
            <a:fillRect/>
          </a:stretch>
        </p:blipFill>
        <p:spPr bwMode="auto">
          <a:xfrm>
            <a:off x="3500430" y="357166"/>
            <a:ext cx="3688717" cy="2074830"/>
          </a:xfrm>
          <a:prstGeom prst="rect">
            <a:avLst/>
          </a:prstGeom>
          <a:noFill/>
          <a:effectLst>
            <a:softEdge rad="63500"/>
          </a:effectLst>
        </p:spPr>
      </p:pic>
      <p:sp>
        <p:nvSpPr>
          <p:cNvPr id="14" name="TextovéPole 13"/>
          <p:cNvSpPr txBox="1"/>
          <p:nvPr/>
        </p:nvSpPr>
        <p:spPr>
          <a:xfrm>
            <a:off x="7572396" y="4857760"/>
            <a:ext cx="1428728" cy="507831"/>
          </a:xfrm>
          <a:prstGeom prst="rect">
            <a:avLst/>
          </a:prstGeom>
          <a:noFill/>
        </p:spPr>
        <p:txBody>
          <a:bodyPr wrap="square" rtlCol="0">
            <a:spAutoFit/>
          </a:bodyPr>
          <a:lstStyle/>
          <a:p>
            <a:pPr algn="ctr"/>
            <a:r>
              <a:rPr lang="cs-CZ" sz="900" dirty="0" smtClean="0"/>
              <a:t>Zdroj: </a:t>
            </a:r>
            <a:r>
              <a:rPr lang="cs-CZ" sz="900" dirty="0" err="1" smtClean="0"/>
              <a:t>Scia</a:t>
            </a:r>
            <a:r>
              <a:rPr lang="cs-CZ" sz="900" dirty="0" smtClean="0"/>
              <a:t> a </a:t>
            </a:r>
            <a:r>
              <a:rPr lang="cs-CZ" sz="900" dirty="0" err="1" smtClean="0"/>
              <a:t>Nemetschek</a:t>
            </a:r>
            <a:r>
              <a:rPr lang="cs-CZ" sz="900" dirty="0" smtClean="0"/>
              <a:t> COMPANY </a:t>
            </a:r>
            <a:r>
              <a:rPr lang="cs-CZ" sz="900" dirty="0" err="1" smtClean="0"/>
              <a:t>Scia</a:t>
            </a:r>
            <a:r>
              <a:rPr lang="cs-CZ" sz="900" dirty="0" smtClean="0"/>
              <a:t> </a:t>
            </a:r>
            <a:r>
              <a:rPr lang="cs-CZ" sz="900" dirty="0" err="1" smtClean="0"/>
              <a:t>Engeneer</a:t>
            </a:r>
            <a:r>
              <a:rPr lang="cs-CZ" sz="900" dirty="0" smtClean="0"/>
              <a:t> 16.1</a:t>
            </a:r>
            <a:endParaRPr lang="cs-CZ" sz="900" dirty="0"/>
          </a:p>
        </p:txBody>
      </p:sp>
      <p:sp>
        <p:nvSpPr>
          <p:cNvPr id="15" name="TextovéPole 14"/>
          <p:cNvSpPr txBox="1"/>
          <p:nvPr/>
        </p:nvSpPr>
        <p:spPr>
          <a:xfrm>
            <a:off x="3571868" y="2428868"/>
            <a:ext cx="857256" cy="230832"/>
          </a:xfrm>
          <a:prstGeom prst="rect">
            <a:avLst/>
          </a:prstGeom>
          <a:noFill/>
        </p:spPr>
        <p:txBody>
          <a:bodyPr wrap="square" rtlCol="0">
            <a:spAutoFit/>
          </a:bodyPr>
          <a:lstStyle/>
          <a:p>
            <a:pPr algn="ctr"/>
            <a:r>
              <a:rPr lang="cs-CZ" sz="900" dirty="0" smtClean="0"/>
              <a:t>Zdroj: vlastní</a:t>
            </a:r>
            <a:endParaRPr lang="cs-CZ" sz="900" dirty="0"/>
          </a:p>
        </p:txBody>
      </p:sp>
      <p:sp>
        <p:nvSpPr>
          <p:cNvPr id="16" name="TextovéPole 15"/>
          <p:cNvSpPr txBox="1"/>
          <p:nvPr/>
        </p:nvSpPr>
        <p:spPr>
          <a:xfrm>
            <a:off x="3714744" y="6627168"/>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3) Návrh konstrukce</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i="1" dirty="0" smtClean="0"/>
              <a:t>Stěnový systém NOVATOP SOLID – více </a:t>
            </a:r>
            <a:r>
              <a:rPr lang="cs-CZ" sz="2000" i="1" dirty="0" err="1" smtClean="0"/>
              <a:t>vrstvý</a:t>
            </a:r>
            <a:r>
              <a:rPr lang="cs-CZ" sz="2000" i="1" dirty="0" smtClean="0"/>
              <a:t> panel typu CLT=</a:t>
            </a:r>
            <a:r>
              <a:rPr lang="cs-CZ" sz="2000" i="1" dirty="0" err="1" smtClean="0"/>
              <a:t>cross</a:t>
            </a:r>
            <a:r>
              <a:rPr lang="cs-CZ" sz="2000" i="1" dirty="0" smtClean="0"/>
              <a:t> </a:t>
            </a:r>
            <a:r>
              <a:rPr lang="cs-CZ" sz="2000" i="1" dirty="0" err="1" smtClean="0"/>
              <a:t>laminated</a:t>
            </a:r>
            <a:r>
              <a:rPr lang="cs-CZ" sz="2000" i="1" dirty="0" smtClean="0"/>
              <a:t> </a:t>
            </a:r>
            <a:r>
              <a:rPr lang="cs-CZ" sz="2000" i="1" dirty="0" err="1" smtClean="0"/>
              <a:t>timber</a:t>
            </a:r>
            <a:r>
              <a:rPr lang="cs-CZ" sz="2000" i="1" dirty="0" smtClean="0"/>
              <a:t> ze smrkového dřeva (obvodové KCE, vnitřní nosné KCE a nenosné příčky)</a:t>
            </a:r>
          </a:p>
          <a:p>
            <a:endParaRPr lang="cs-CZ" sz="2000" dirty="0" smtClean="0"/>
          </a:p>
          <a:p>
            <a:endParaRPr lang="cs-CZ" sz="2000" dirty="0" smtClean="0"/>
          </a:p>
        </p:txBody>
      </p:sp>
      <p:pic>
        <p:nvPicPr>
          <p:cNvPr id="6" name="Picture 6" descr="D:\VŠTE-OKRUH\Ing. 4. SEMESTR\STÁTNICE\5_Prezentace k DP\Vizualizace - zmenšená velikost\15F.jpg"/>
          <p:cNvPicPr>
            <a:picLocks noChangeAspect="1" noChangeArrowheads="1"/>
          </p:cNvPicPr>
          <p:nvPr/>
        </p:nvPicPr>
        <p:blipFill>
          <a:blip r:embed="rId2" cstate="print">
            <a:lum bright="15000" contrast="10000"/>
          </a:blip>
          <a:srcRect/>
          <a:stretch>
            <a:fillRect/>
          </a:stretch>
        </p:blipFill>
        <p:spPr bwMode="auto">
          <a:xfrm>
            <a:off x="500034" y="2285992"/>
            <a:ext cx="8128301" cy="4572008"/>
          </a:xfrm>
          <a:prstGeom prst="rect">
            <a:avLst/>
          </a:prstGeom>
          <a:noFill/>
          <a:effectLst>
            <a:softEdge rad="63500"/>
          </a:effectLst>
        </p:spPr>
      </p:pic>
      <p:sp>
        <p:nvSpPr>
          <p:cNvPr id="8" name="TextovéPole 7"/>
          <p:cNvSpPr txBox="1"/>
          <p:nvPr/>
        </p:nvSpPr>
        <p:spPr>
          <a:xfrm>
            <a:off x="571472"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3) Návrh konstrukce</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i="1" dirty="0" smtClean="0"/>
              <a:t>Stropní panely NOVATOP ELEMENT – žebrový komponent z vícevrstvých masivních smrkových desek SWP=solid </a:t>
            </a:r>
            <a:r>
              <a:rPr lang="cs-CZ" sz="2000" i="1" dirty="0" err="1" smtClean="0"/>
              <a:t>wood</a:t>
            </a:r>
            <a:r>
              <a:rPr lang="cs-CZ" sz="2000" i="1" dirty="0" smtClean="0"/>
              <a:t> panel + zvuková izolace vápencový vsyp 40 kg/m2</a:t>
            </a:r>
          </a:p>
          <a:p>
            <a:endParaRPr lang="cs-CZ" sz="2000" dirty="0" smtClean="0"/>
          </a:p>
          <a:p>
            <a:endParaRPr lang="cs-CZ" sz="2000" dirty="0" smtClean="0"/>
          </a:p>
        </p:txBody>
      </p:sp>
      <p:pic>
        <p:nvPicPr>
          <p:cNvPr id="35843" name="Picture 3" descr="D:\VŠTE-OKRUH\Ing. 4. SEMESTR\STÁTNICE\5_Prezentace k DP\Vizualizace - zmenšená velikost\17F.jpg"/>
          <p:cNvPicPr>
            <a:picLocks noChangeAspect="1" noChangeArrowheads="1"/>
          </p:cNvPicPr>
          <p:nvPr/>
        </p:nvPicPr>
        <p:blipFill>
          <a:blip r:embed="rId2" cstate="print">
            <a:lum bright="15000" contrast="10000"/>
          </a:blip>
          <a:srcRect/>
          <a:stretch>
            <a:fillRect/>
          </a:stretch>
        </p:blipFill>
        <p:spPr bwMode="auto">
          <a:xfrm>
            <a:off x="571472" y="2357430"/>
            <a:ext cx="8001299" cy="4500570"/>
          </a:xfrm>
          <a:prstGeom prst="rect">
            <a:avLst/>
          </a:prstGeom>
          <a:noFill/>
          <a:effectLst>
            <a:softEdge rad="63500"/>
          </a:effectLst>
        </p:spPr>
      </p:pic>
      <p:sp>
        <p:nvSpPr>
          <p:cNvPr id="6" name="TextovéPole 5"/>
          <p:cNvSpPr txBox="1"/>
          <p:nvPr/>
        </p:nvSpPr>
        <p:spPr>
          <a:xfrm>
            <a:off x="714348"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400" b="1" u="sng" dirty="0" smtClean="0"/>
              <a:t>Statický výpočet pro jednotlivé konstrukce (stropy, stěny, základy):</a:t>
            </a:r>
            <a:r>
              <a:rPr lang="cs-CZ" sz="600" b="1" dirty="0" smtClean="0"/>
              <a:t/>
            </a:r>
            <a:br>
              <a:rPr lang="cs-CZ" sz="600" b="1" dirty="0" smtClean="0"/>
            </a:br>
            <a:r>
              <a:rPr lang="cs-CZ" sz="600" b="1" dirty="0" smtClean="0"/>
              <a:t/>
            </a:r>
            <a:br>
              <a:rPr lang="cs-CZ" sz="600" b="1" dirty="0" smtClean="0"/>
            </a:br>
            <a:r>
              <a:rPr lang="cs-CZ" sz="600" b="1" dirty="0" smtClean="0"/>
              <a:t/>
            </a:r>
            <a:br>
              <a:rPr lang="cs-CZ" sz="600" b="1" dirty="0" smtClean="0"/>
            </a:br>
            <a:endParaRPr lang="cs-CZ" sz="600" b="1" dirty="0" smtClean="0"/>
          </a:p>
          <a:p>
            <a:r>
              <a:rPr lang="cs-CZ" sz="2000" b="1" i="1" dirty="0" smtClean="0"/>
              <a:t>Stanovení a vypočet užitného zatížení</a:t>
            </a:r>
          </a:p>
          <a:p>
            <a:endParaRPr lang="cs-CZ" sz="2000" b="1" i="1" dirty="0" smtClean="0"/>
          </a:p>
          <a:p>
            <a:r>
              <a:rPr lang="cs-CZ" sz="2000" b="1" i="1" dirty="0" smtClean="0"/>
              <a:t>Vytvoření a posouzení modelu jednotlivých konstrukcí ve statickém programu </a:t>
            </a:r>
            <a:r>
              <a:rPr lang="cs-CZ" sz="2000" dirty="0" err="1" smtClean="0">
                <a:solidFill>
                  <a:srgbClr val="FFC000"/>
                </a:solidFill>
              </a:rPr>
              <a:t>Scia</a:t>
            </a:r>
            <a:r>
              <a:rPr lang="cs-CZ" sz="2000" dirty="0" smtClean="0">
                <a:solidFill>
                  <a:srgbClr val="FFC000"/>
                </a:solidFill>
              </a:rPr>
              <a:t> </a:t>
            </a:r>
            <a:r>
              <a:rPr lang="cs-CZ" sz="2000" dirty="0" err="1" smtClean="0">
                <a:solidFill>
                  <a:srgbClr val="FFC000"/>
                </a:solidFill>
              </a:rPr>
              <a:t>Engeneer</a:t>
            </a:r>
            <a:r>
              <a:rPr lang="cs-CZ" sz="2000" dirty="0" smtClean="0"/>
              <a:t> 16.1</a:t>
            </a:r>
            <a:endParaRPr lang="cs-CZ" sz="2000" b="1" i="1" dirty="0" smtClean="0"/>
          </a:p>
          <a:p>
            <a:endParaRPr lang="cs-CZ" sz="2000" b="1" i="1" dirty="0" smtClean="0"/>
          </a:p>
          <a:p>
            <a:endParaRPr lang="cs-CZ" sz="2000" b="1" i="1" dirty="0" smtClean="0"/>
          </a:p>
          <a:p>
            <a:pPr>
              <a:buNone/>
            </a:pPr>
            <a:endParaRPr lang="cs-CZ" sz="2000" i="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b="1" dirty="0" smtClean="0"/>
              <a:t>1_Stropní konstrukce typického podlaží v bytě</a:t>
            </a:r>
            <a:endParaRPr lang="cs-CZ" sz="2000" i="1" dirty="0" smtClean="0"/>
          </a:p>
        </p:txBody>
      </p:sp>
      <p:pic>
        <p:nvPicPr>
          <p:cNvPr id="41986" name="Picture 2" descr="D:\Stažené\01.JPG"/>
          <p:cNvPicPr>
            <a:picLocks noChangeAspect="1" noChangeArrowheads="1"/>
          </p:cNvPicPr>
          <p:nvPr/>
        </p:nvPicPr>
        <p:blipFill>
          <a:blip r:embed="rId2">
            <a:lum bright="15000" contrast="10000"/>
          </a:blip>
          <a:srcRect/>
          <a:stretch>
            <a:fillRect/>
          </a:stretch>
        </p:blipFill>
        <p:spPr bwMode="auto">
          <a:xfrm>
            <a:off x="857224" y="1785926"/>
            <a:ext cx="7537759" cy="5072074"/>
          </a:xfrm>
          <a:prstGeom prst="rect">
            <a:avLst/>
          </a:prstGeom>
          <a:noFill/>
          <a:effectLst>
            <a:softEdge rad="63500"/>
          </a:effectLst>
        </p:spPr>
      </p:pic>
      <p:sp>
        <p:nvSpPr>
          <p:cNvPr id="6" name="TextovéPole 5"/>
          <p:cNvSpPr txBox="1"/>
          <p:nvPr/>
        </p:nvSpPr>
        <p:spPr>
          <a:xfrm>
            <a:off x="1000100"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smtClean="0">
                <a:solidFill>
                  <a:srgbClr val="00B0F0"/>
                </a:solidFill>
              </a:rPr>
              <a:t>4) Postup výpočtu</a:t>
            </a:r>
            <a:endParaRPr lang="cs-CZ" b="1" i="1" dirty="0">
              <a:solidFill>
                <a:srgbClr val="00B0F0"/>
              </a:solidFill>
            </a:endParaRPr>
          </a:p>
        </p:txBody>
      </p:sp>
      <p:sp>
        <p:nvSpPr>
          <p:cNvPr id="3" name="Zástupný symbol pro obsah 2"/>
          <p:cNvSpPr>
            <a:spLocks noGrp="1"/>
          </p:cNvSpPr>
          <p:nvPr>
            <p:ph idx="1"/>
          </p:nvPr>
        </p:nvSpPr>
        <p:spPr>
          <a:xfrm>
            <a:off x="285720" y="1285860"/>
            <a:ext cx="8429684" cy="4738723"/>
          </a:xfrm>
        </p:spPr>
        <p:txBody>
          <a:bodyPr>
            <a:noAutofit/>
          </a:bodyPr>
          <a:lstStyle/>
          <a:p>
            <a:r>
              <a:rPr lang="cs-CZ" sz="2000" b="1" dirty="0" smtClean="0"/>
              <a:t>2_ Stropní konstrukce typického podlaží schodišťového prostoru </a:t>
            </a:r>
            <a:endParaRPr lang="cs-CZ" sz="2000" i="1" dirty="0" smtClean="0"/>
          </a:p>
        </p:txBody>
      </p:sp>
      <p:pic>
        <p:nvPicPr>
          <p:cNvPr id="37891" name="Picture 3" descr="D:\Stažené\02.JPG"/>
          <p:cNvPicPr>
            <a:picLocks noChangeAspect="1" noChangeArrowheads="1"/>
          </p:cNvPicPr>
          <p:nvPr/>
        </p:nvPicPr>
        <p:blipFill>
          <a:blip r:embed="rId2">
            <a:lum bright="15000" contrast="10000"/>
          </a:blip>
          <a:srcRect/>
          <a:stretch>
            <a:fillRect/>
          </a:stretch>
        </p:blipFill>
        <p:spPr bwMode="auto">
          <a:xfrm>
            <a:off x="2357422" y="1809221"/>
            <a:ext cx="4429156" cy="5048779"/>
          </a:xfrm>
          <a:prstGeom prst="rect">
            <a:avLst/>
          </a:prstGeom>
          <a:noFill/>
          <a:effectLst>
            <a:softEdge rad="63500"/>
          </a:effectLst>
        </p:spPr>
      </p:pic>
      <p:sp>
        <p:nvSpPr>
          <p:cNvPr id="8" name="TextovéPole 7"/>
          <p:cNvSpPr txBox="1"/>
          <p:nvPr/>
        </p:nvSpPr>
        <p:spPr>
          <a:xfrm>
            <a:off x="6858016" y="6500834"/>
            <a:ext cx="857256" cy="230832"/>
          </a:xfrm>
          <a:prstGeom prst="rect">
            <a:avLst/>
          </a:prstGeom>
          <a:noFill/>
        </p:spPr>
        <p:txBody>
          <a:bodyPr wrap="square" rtlCol="0">
            <a:spAutoFit/>
          </a:bodyPr>
          <a:lstStyle/>
          <a:p>
            <a:pPr algn="ctr"/>
            <a:r>
              <a:rPr lang="cs-CZ" sz="900" dirty="0" smtClean="0"/>
              <a:t>Zdroj: vlastní</a:t>
            </a:r>
            <a:endParaRPr lang="cs-CZ"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ký">
  <a:themeElements>
    <a:clrScheme name="Technický">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5730</TotalTime>
  <Words>1050</Words>
  <Application>Microsoft Office PowerPoint</Application>
  <PresentationFormat>Předvádění na obrazovce (4:3)</PresentationFormat>
  <Paragraphs>173</Paragraphs>
  <Slides>29</Slides>
  <Notes>0</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Technický</vt:lpstr>
      <vt:lpstr>Návrh nosné konstrukce vícepodlažního objektu  ze dřeva   &gt; bytový dům &lt;</vt:lpstr>
      <vt:lpstr>Snímek 2</vt:lpstr>
      <vt:lpstr>Snímek 3</vt:lpstr>
      <vt:lpstr>2) Cíl práce</vt:lpstr>
      <vt:lpstr>3) Návrh konstrukce</vt:lpstr>
      <vt:lpstr>3) Návrh konstrukce</vt:lpstr>
      <vt:lpstr>4) Postup výpočtu</vt:lpstr>
      <vt:lpstr>4) Postup výpočtu</vt:lpstr>
      <vt:lpstr>4) Postup výpočtu</vt:lpstr>
      <vt:lpstr>4) Postup výpočtu</vt:lpstr>
      <vt:lpstr>4) Postup výpočtu</vt:lpstr>
      <vt:lpstr>4) Postup výpočtu</vt:lpstr>
      <vt:lpstr>4) Postup výpočtu</vt:lpstr>
      <vt:lpstr>4) Postup výpočtu</vt:lpstr>
      <vt:lpstr>4) Postup výpočtu</vt:lpstr>
      <vt:lpstr>4) Postup výpočtu</vt:lpstr>
      <vt:lpstr>4) Postup výpočtu</vt:lpstr>
      <vt:lpstr>4) Postup výpočtu</vt:lpstr>
      <vt:lpstr>5) Použité programy</vt:lpstr>
      <vt:lpstr>6) Dosažené výsledky</vt:lpstr>
      <vt:lpstr>6) Dosažené výsledky</vt:lpstr>
      <vt:lpstr>6) Dosažené výsledky</vt:lpstr>
      <vt:lpstr>6) Dosažené výsledky</vt:lpstr>
      <vt:lpstr>6) Dosažené výsledky</vt:lpstr>
      <vt:lpstr>5) Závěr a doplňující dotazy</vt:lpstr>
      <vt:lpstr>5) Závěr a doplňující dotazy</vt:lpstr>
      <vt:lpstr>5) Závěr a doplňující dotazy</vt:lpstr>
      <vt:lpstr>5) Závěr a doplňující dotazy</vt:lpstr>
      <vt:lpstr>Snímek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Ondra K</dc:creator>
  <cp:lastModifiedBy>OndraLEN2</cp:lastModifiedBy>
  <cp:revision>244</cp:revision>
  <dcterms:created xsi:type="dcterms:W3CDTF">2014-11-06T15:58:46Z</dcterms:created>
  <dcterms:modified xsi:type="dcterms:W3CDTF">2017-06-14T12:51:15Z</dcterms:modified>
</cp:coreProperties>
</file>