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7" r:id="rId5"/>
    <p:sldId id="278" r:id="rId6"/>
    <p:sldId id="305" r:id="rId7"/>
    <p:sldId id="303" r:id="rId8"/>
    <p:sldId id="304" r:id="rId9"/>
    <p:sldId id="279" r:id="rId10"/>
    <p:sldId id="302" r:id="rId11"/>
    <p:sldId id="280" r:id="rId12"/>
    <p:sldId id="281" r:id="rId13"/>
    <p:sldId id="283" r:id="rId14"/>
    <p:sldId id="306" r:id="rId15"/>
    <p:sldId id="307" r:id="rId16"/>
    <p:sldId id="309" r:id="rId17"/>
    <p:sldId id="308" r:id="rId18"/>
    <p:sldId id="286" r:id="rId19"/>
    <p:sldId id="276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1" autoAdjust="0"/>
    <p:restoredTop sz="94660"/>
  </p:normalViewPr>
  <p:slideViewPr>
    <p:cSldViewPr>
      <p:cViewPr>
        <p:scale>
          <a:sx n="100" d="100"/>
          <a:sy n="100" d="100"/>
        </p:scale>
        <p:origin x="-21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2B7A72-2457-43C6-A5BF-5C9A85267A35}" type="datetimeFigureOut">
              <a:rPr lang="cs-CZ"/>
              <a:pPr>
                <a:defRPr/>
              </a:pPr>
              <a:t>13.06.2017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A2097A-E74C-4AA3-BC1D-6BB3DD3BFC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4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2331B3-05DE-483E-AA9C-0AC4183DB70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0D5B6-FEB8-4080-B0CE-B0B22171A9E4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95A61-1C8C-4FF8-AAB9-113F1E75C93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212B5-A961-4E3A-8FA6-0500E1E31F5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6E1D0-665C-49A7-8808-E9DEB2C9A5F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89031-DB38-4676-99F6-4607387F3650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23DA2-BF6D-4E61-B28E-55CC6D86EDB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FFA56-867E-4834-8CD8-CA0A6B7754D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B6CE-2F37-4581-A015-CC2E11341CFC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C6E3-1CF3-4C71-9C82-6E9B032F8C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2631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44D1-F9D8-42AF-87B0-1297EB6DB7BE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302C-040F-4C4B-BBFC-DDB2E9A87A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66146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82AE-6707-407B-9990-9AC4F6D2AE25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795F-DF32-49E1-B96D-7C8327270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0883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1F35-A7E2-4C7A-AF34-F0B2F9182517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9A8D-29D8-44C4-8750-5773CCE2D12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80320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052A-F3DD-4947-BAE0-BF407859E7CF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E436D-714E-481D-A4BB-46985E526B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6394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E116-F022-4F03-ACC5-EF769046E3A9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6C17-EA49-4D16-AE70-A3F3DF6827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0875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F6BB-6AB6-4AF7-BA11-2EBAFDD8D047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8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9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4E06-D7DC-4AE5-8677-B6C0B1C1877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3948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32D6-F437-4884-8D4D-E0B7016F849A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A2BA-36F6-42AE-B623-4B4C777BC7B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4322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5FAF-6309-4539-A589-F08293C9F434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3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4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AF1F-DB66-4090-85A6-DD67E95DB8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54835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60A3-291D-4086-9D6F-3C856207C1F7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FFA1-B820-44EE-80D8-5CC1C7E8ED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3788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21E2-F958-4961-BEA3-B30004A34235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4D02-A26A-4E05-911C-1237B20F36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3615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ED575865-7BC9-4C8F-8640-70D88A2EAD56}" type="datetime1">
              <a:rPr lang="cs-CZ"/>
              <a:pPr>
                <a:defRPr/>
              </a:pPr>
              <a:t>13.06.2017</a:t>
            </a:fld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t>Vysoká škola technická a ekonomická v Českých Budějovicích,  Kaňkovský Aleš, Červen 2015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D5C64CB0-7679-4B18-A4E0-41D34685D9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cs-CZ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cs-CZ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cs-CZ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cs-CZ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4"/>
          <p:cNvSpPr txBox="1">
            <a:spLocks noChangeArrowheads="1"/>
          </p:cNvSpPr>
          <p:nvPr/>
        </p:nvSpPr>
        <p:spPr bwMode="auto">
          <a:xfrm>
            <a:off x="755650" y="260350"/>
            <a:ext cx="77771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Vysoká škola technická a ekonomická v Českých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Budějovicích</a:t>
            </a: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87450"/>
            <a:ext cx="1355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Nadpis 1"/>
          <p:cNvSpPr txBox="1">
            <a:spLocks noGrp="1"/>
          </p:cNvSpPr>
          <p:nvPr>
            <p:ph type="ctrTitle"/>
          </p:nvPr>
        </p:nvSpPr>
        <p:spPr>
          <a:xfrm>
            <a:off x="755650" y="2781300"/>
            <a:ext cx="7772400" cy="1828800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novostavby vysokoškolských kolejí v rozsahu DPS</a:t>
            </a:r>
          </a:p>
        </p:txBody>
      </p:sp>
      <p:sp>
        <p:nvSpPr>
          <p:cNvPr id="2053" name="Podnadpis 2"/>
          <p:cNvSpPr txBox="1">
            <a:spLocks noGrp="1"/>
          </p:cNvSpPr>
          <p:nvPr>
            <p:ph type="subTitle" idx="1"/>
          </p:nvPr>
        </p:nvSpPr>
        <p:spPr>
          <a:xfrm>
            <a:off x="755650" y="5157192"/>
            <a:ext cx="7772400" cy="1200150"/>
          </a:xfrm>
        </p:spPr>
        <p:txBody>
          <a:bodyPr anchorCtr="0"/>
          <a:lstStyle/>
          <a:p>
            <a:pPr algn="l" eaLnBrk="1" hangingPunct="1">
              <a:spcBef>
                <a:spcPts val="500"/>
              </a:spcBef>
            </a:pP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diplomové práce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	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Aleš Kaňkovský</a:t>
            </a:r>
          </a:p>
          <a:p>
            <a:pPr algn="l" eaLnBrk="1" hangingPunct="1">
              <a:spcBef>
                <a:spcPts val="500"/>
              </a:spcBef>
            </a:pP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Vedoucí 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diplomové práce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		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Vladimír Nývlt, MBA, Ph.D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ts val="50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Oponent diplomové práce:		Ing. Tomáš Vrbka</a:t>
            </a:r>
            <a:endParaRPr altLang="cs-CZ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500"/>
              </a:spcBef>
            </a:pP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České Budějovice, </a:t>
            </a:r>
            <a:r>
              <a:rPr altLang="cs-CZ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červen 2017</a:t>
            </a:r>
            <a:endParaRPr altLang="cs-CZ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526102"/>
            <a:ext cx="9023350" cy="460942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II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323850" y="1268760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Půdorys 1.NP / část A</a:t>
            </a: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19" y="2060848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6: Půdorys 1.NP/A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129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" y="1700808"/>
            <a:ext cx="9144000" cy="4527302"/>
          </a:xfrm>
          <a:prstGeom prst="rect">
            <a:avLst/>
          </a:prstGeom>
        </p:spPr>
      </p:pic>
      <p:sp>
        <p:nvSpPr>
          <p:cNvPr id="921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III</a:t>
            </a:r>
          </a:p>
        </p:txBody>
      </p:sp>
      <p:sp>
        <p:nvSpPr>
          <p:cNvPr id="7" name="Zástupný symbol pro obsah 1"/>
          <p:cNvSpPr txBox="1">
            <a:spLocks noGrp="1"/>
          </p:cNvSpPr>
          <p:nvPr>
            <p:ph idx="1"/>
          </p:nvPr>
        </p:nvSpPr>
        <p:spPr>
          <a:xfrm>
            <a:off x="339589" y="1268760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Půdorys 1.NP / část B</a:t>
            </a: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9220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C28B0-8301-4D65-8E93-D5284AA9E78E}" type="slidenum">
              <a:rPr smtClean="0"/>
              <a:pPr>
                <a:defRPr/>
              </a:pPr>
              <a:t>11</a:t>
            </a:fld>
            <a:endParaRPr/>
          </a:p>
        </p:txBody>
      </p:sp>
      <p:sp>
        <p:nvSpPr>
          <p:cNvPr id="10" name="TextovéPole 9"/>
          <p:cNvSpPr txBox="1"/>
          <p:nvPr/>
        </p:nvSpPr>
        <p:spPr>
          <a:xfrm>
            <a:off x="6228184" y="2234087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7. : Půdorys 1.NP/ B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71244"/>
          </a:xfrm>
          <a:prstGeom prst="rect">
            <a:avLst/>
          </a:prstGeom>
        </p:spPr>
      </p:pic>
      <p:pic>
        <p:nvPicPr>
          <p:cNvPr id="10244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665BB-B7A4-4898-8E79-638AD05045E3}" type="slidenum">
              <a:rPr smtClean="0"/>
              <a:pPr>
                <a:defRPr/>
              </a:pPr>
              <a:t>12</a:t>
            </a:fld>
            <a:endParaRPr/>
          </a:p>
        </p:txBody>
      </p:sp>
      <p:sp>
        <p:nvSpPr>
          <p:cNvPr id="11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IV</a:t>
            </a:r>
          </a:p>
        </p:txBody>
      </p:sp>
      <p:sp>
        <p:nvSpPr>
          <p:cNvPr id="12" name="Zástupný symbol pro obsah 1"/>
          <p:cNvSpPr txBox="1">
            <a:spLocks noGrp="1"/>
          </p:cNvSpPr>
          <p:nvPr>
            <p:ph idx="1"/>
          </p:nvPr>
        </p:nvSpPr>
        <p:spPr>
          <a:xfrm>
            <a:off x="323850" y="1268413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Půdorys 2.NP / část A (typické podlaží)</a:t>
            </a: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2087944"/>
            <a:ext cx="269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8. : Půdorys 2.NP/A 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57"/>
            <a:ext cx="9144000" cy="4845864"/>
          </a:xfrm>
          <a:prstGeom prst="rect">
            <a:avLst/>
          </a:prstGeom>
        </p:spPr>
      </p:pic>
      <p:pic>
        <p:nvPicPr>
          <p:cNvPr id="11267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D7953-9DAC-49DE-A5E9-4F2A976A843C}" type="slidenum">
              <a:rPr smtClean="0"/>
              <a:pPr>
                <a:defRPr/>
              </a:pPr>
              <a:t>13</a:t>
            </a:fld>
            <a:endParaRPr/>
          </a:p>
        </p:txBody>
      </p:sp>
      <p:sp>
        <p:nvSpPr>
          <p:cNvPr id="11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IV</a:t>
            </a:r>
          </a:p>
        </p:txBody>
      </p:sp>
      <p:sp>
        <p:nvSpPr>
          <p:cNvPr id="12" name="Zástupný symbol pro obsah 1"/>
          <p:cNvSpPr txBox="1">
            <a:spLocks noGrp="1"/>
          </p:cNvSpPr>
          <p:nvPr>
            <p:ph idx="1"/>
          </p:nvPr>
        </p:nvSpPr>
        <p:spPr>
          <a:xfrm>
            <a:off x="323850" y="1268413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Půdorys 2.NP / část B </a:t>
            </a:r>
            <a:r>
              <a:rPr lang="cs-CZ" sz="2000" b="1" dirty="0">
                <a:latin typeface="Times New Roman" pitchFamily="18"/>
                <a:cs typeface="Times New Roman" pitchFamily="18"/>
              </a:rPr>
              <a:t>(typické podlaží</a:t>
            </a:r>
            <a:r>
              <a:rPr lang="cs-CZ" sz="2000" b="1" dirty="0" smtClean="0">
                <a:latin typeface="Times New Roman" pitchFamily="18"/>
                <a:cs typeface="Times New Roman" pitchFamily="18"/>
              </a:rPr>
              <a:t>)</a:t>
            </a: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234087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9. : Půdorys 2.NP/B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196432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V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8" y="1988840"/>
            <a:ext cx="8820472" cy="4131328"/>
          </a:xfrm>
          <a:prstGeom prst="rect">
            <a:avLst/>
          </a:prstGeom>
        </p:spPr>
      </p:pic>
      <p:sp>
        <p:nvSpPr>
          <p:cNvPr id="10" name="Zástupný symbol pro obsah 1"/>
          <p:cNvSpPr txBox="1">
            <a:spLocks noGrp="1"/>
          </p:cNvSpPr>
          <p:nvPr>
            <p:ph idx="1"/>
          </p:nvPr>
        </p:nvSpPr>
        <p:spPr>
          <a:xfrm>
            <a:off x="364964" y="1268760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200" b="1" dirty="0" smtClean="0">
                <a:latin typeface="Times New Roman" pitchFamily="18"/>
                <a:cs typeface="Times New Roman" pitchFamily="18"/>
              </a:rPr>
              <a:t>Pohledy</a:t>
            </a:r>
            <a:endParaRPr sz="2200" b="1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16154" y="1412875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10. : Pohledy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7687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35831" y="188913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Stavební fyzika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179388" y="1441450"/>
            <a:ext cx="8713787" cy="4724400"/>
          </a:xfrm>
          <a:extLst/>
        </p:spPr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Navrhované konstrukce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dpovídají </a:t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požadavkům dle ČSN 73 0540 – 2 (2011)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Podlaha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0,190 W/m2.K &lt; U,N = 0,45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W/m2.K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Obvodová stěna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0,104 W/m2.K &lt; U,N = 0,75 W/m2.K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Střecha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0,177 W/m2.K &lt; U,N = 0,24 W/m2.K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energetické náročnosti budovy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B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35" y="1556792"/>
            <a:ext cx="35528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03848" y="5648792"/>
            <a:ext cx="211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11. : En. štítek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459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200373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Dosažené výsledky a přínos práce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179512" y="1556792"/>
            <a:ext cx="8713787" cy="3384376"/>
          </a:xfrm>
          <a:extLst/>
        </p:spPr>
        <p:txBody>
          <a:bodyPr/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sz="2000" dirty="0" smtClean="0">
                <a:latin typeface="Times New Roman" pitchFamily="18"/>
                <a:cs typeface="Times New Roman" pitchFamily="18"/>
              </a:rPr>
              <a:t>Zpracování </a:t>
            </a:r>
            <a:r>
              <a:rPr lang="cs-CZ" sz="2000" dirty="0">
                <a:latin typeface="Times New Roman" pitchFamily="18"/>
                <a:cs typeface="Times New Roman" pitchFamily="18"/>
              </a:rPr>
              <a:t>čtyři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hlavních částí</a:t>
            </a:r>
            <a:r>
              <a:rPr sz="2000" dirty="0" smtClean="0">
                <a:latin typeface="Times New Roman" pitchFamily="18"/>
                <a:cs typeface="Times New Roman" pitchFamily="18"/>
              </a:rPr>
              <a:t> projektové dokumentace v rozsahu dokumentace pro provedení stavby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vyhlášky č. 499/2006 Sb. § 3 - Dokumentace pro provádění stavby v částech D.1.1 až D.1.4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Architektonickým a konstrukčním řešením zajištěno bezpečné a pohodlné užívání stavby pro daný účel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Návrh v souladu se všemi platnými právními předpisy, vyhláškami a normami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Rozšíření areálu VŠTE s ohledem na stávající zástavbu a budoucí rozvoj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723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35831" y="188913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Závěrečné shrnutí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179388" y="1441450"/>
            <a:ext cx="8713787" cy="443582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Cíl práce </a:t>
            </a:r>
            <a:r>
              <a:rPr sz="2200" b="1" dirty="0" smtClean="0">
                <a:latin typeface="Times New Roman" pitchFamily="18"/>
                <a:cs typeface="Times New Roman" pitchFamily="18"/>
              </a:rPr>
              <a:t>byl splněn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200" b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200" b="1" dirty="0" smtClean="0">
                <a:latin typeface="Times New Roman" pitchFamily="18"/>
                <a:cs typeface="Times New Roman" pitchFamily="18"/>
              </a:rPr>
              <a:t>Práce dále zahrnuje: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Dispoziční studii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A. Průvodní zprávu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B. Souhrnnou technickou zprávu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C. Situační výkresy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D.1.1 Architektonicko-stavební řešení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D.1.2 Stavebně konstrukční řešení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D.1.3. Požárně bezpečnostní řešení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D.1.4 Technika prostředí staveb</a:t>
            </a:r>
            <a:br>
              <a:rPr lang="cs-CZ" sz="2000" dirty="0" smtClean="0">
                <a:latin typeface="Times New Roman" pitchFamily="18"/>
                <a:cs typeface="Times New Roman" pitchFamily="18"/>
              </a:rPr>
            </a:br>
            <a:endParaRPr lang="cs-CZ"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b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endParaRPr sz="2200" b="1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1993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2"/>
          <p:cNvSpPr txBox="1">
            <a:spLocks noGrp="1"/>
          </p:cNvSpPr>
          <p:nvPr>
            <p:ph type="title"/>
          </p:nvPr>
        </p:nvSpPr>
        <p:spPr>
          <a:xfrm>
            <a:off x="463550" y="217686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  <a:br>
              <a:rPr altLang="cs-CZ" sz="3600" b="1" dirty="0" smtClean="0">
                <a:latin typeface="Times New Roman" pitchFamily="18" charset="0"/>
                <a:cs typeface="Times New Roman" pitchFamily="18" charset="0"/>
              </a:rPr>
            </a:br>
            <a:endParaRPr altLang="cs-C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88224" y="6379355"/>
            <a:ext cx="2133600" cy="365125"/>
          </a:xfrm>
        </p:spPr>
        <p:txBody>
          <a:bodyPr/>
          <a:lstStyle/>
          <a:p>
            <a:pPr>
              <a:defRPr/>
            </a:pPr>
            <a:fld id="{B93EBBA1-89D7-4F43-B8CA-D7A8381B43F0}" type="slidenum">
              <a:rPr smtClean="0"/>
              <a:pPr>
                <a:defRPr/>
              </a:pPr>
              <a:t>18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7145"/>
            <a:ext cx="8540441" cy="48039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3DAC4-1E09-4EDA-8B13-ECD0F454296B}" type="slidenum">
              <a:rPr smtClean="0"/>
              <a:pPr>
                <a:defRPr/>
              </a:pPr>
              <a:t>19</a:t>
            </a:fld>
            <a:endParaRPr/>
          </a:p>
        </p:txBody>
      </p:sp>
      <p:pic>
        <p:nvPicPr>
          <p:cNvPr id="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2"/>
          <p:cNvSpPr txBox="1">
            <a:spLocks noGrp="1"/>
          </p:cNvSpPr>
          <p:nvPr>
            <p:ph type="title"/>
          </p:nvPr>
        </p:nvSpPr>
        <p:spPr>
          <a:xfrm>
            <a:off x="463550" y="188913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Doplňující dotazy vedoucího a oponenta</a:t>
            </a:r>
            <a:endParaRPr altLang="cs-C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ástupný symbol pro obsah 1"/>
          <p:cNvSpPr txBox="1">
            <a:spLocks noGrp="1"/>
          </p:cNvSpPr>
          <p:nvPr>
            <p:ph idx="1"/>
          </p:nvPr>
        </p:nvSpPr>
        <p:spPr>
          <a:xfrm>
            <a:off x="179388" y="1441450"/>
            <a:ext cx="8713787" cy="4507830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200" b="1" dirty="0" smtClean="0">
                <a:latin typeface="Times New Roman" pitchFamily="18"/>
                <a:cs typeface="Times New Roman" pitchFamily="18"/>
              </a:rPr>
              <a:t>Doplňující dotazy oponenta diplomové práce</a:t>
            </a:r>
            <a:r>
              <a:rPr lang="cs-CZ" sz="2200" b="1" dirty="0" smtClean="0">
                <a:latin typeface="Times New Roman" pitchFamily="18"/>
                <a:cs typeface="Times New Roman" pitchFamily="18"/>
              </a:rPr>
              <a:t>: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cs-CZ" sz="2200" b="1" dirty="0"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i="1" dirty="0" smtClean="0">
                <a:latin typeface="Times New Roman" pitchFamily="18"/>
                <a:cs typeface="Times New Roman" pitchFamily="18"/>
              </a:rPr>
              <a:t>„Proč jsou všechny sloupy stejného průřezu?“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endParaRPr lang="cs-CZ" sz="2000" i="1" dirty="0"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i="1" dirty="0" smtClean="0">
                <a:latin typeface="Times New Roman" pitchFamily="18"/>
                <a:cs typeface="Times New Roman" pitchFamily="18"/>
              </a:rPr>
              <a:t>„Jaký jiný konstrukční systém by bylo možno použít?“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cs-CZ" sz="2200" b="1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sz="2200" b="1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Struktura prezentace</a:t>
            </a:r>
          </a:p>
        </p:txBody>
      </p:sp>
      <p:sp>
        <p:nvSpPr>
          <p:cNvPr id="3075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424335"/>
            <a:ext cx="8229600" cy="4968875"/>
          </a:xfrm>
        </p:spPr>
        <p:txBody>
          <a:bodyPr/>
          <a:lstStyle/>
          <a:p>
            <a:pPr eaLnBrk="1" hangingPunct="1">
              <a:spcBef>
                <a:spcPts val="500"/>
              </a:spcBef>
              <a:defRPr/>
            </a:pPr>
            <a:r>
              <a:rPr altLang="cs-CZ" sz="2000" dirty="0" smtClean="0">
                <a:latin typeface="Times New Roman" pitchFamily="18" charset="0"/>
                <a:cs typeface="Times New Roman" pitchFamily="18" charset="0"/>
              </a:rPr>
              <a:t>Cíl diplomové práce</a:t>
            </a:r>
            <a:endParaRPr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Motivace a důvody k řešení daného problému </a:t>
            </a:r>
            <a:endParaRPr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Výběr lokality</a:t>
            </a:r>
          </a:p>
          <a:p>
            <a:pPr marL="342900" lvl="1" indent="-342900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Architektonické a konstrukční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řešení</a:t>
            </a:r>
            <a:endParaRPr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altLang="cs-CZ" sz="2000" dirty="0" smtClean="0">
                <a:latin typeface="Times New Roman" pitchFamily="18" charset="0"/>
                <a:cs typeface="Times New Roman" pitchFamily="18" charset="0"/>
              </a:rPr>
              <a:t>Dispoziční a provozní řešení</a:t>
            </a:r>
          </a:p>
          <a:p>
            <a:pPr marL="342900" lvl="1" indent="-342900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Stavební fyzika</a:t>
            </a:r>
          </a:p>
          <a:p>
            <a:pPr marL="342900" lvl="1" indent="-342900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Dosažené výsledky a přínos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práce</a:t>
            </a:r>
          </a:p>
          <a:p>
            <a:pPr marL="342900" lvl="1" indent="-342900"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Závěrečné shrnutí</a:t>
            </a:r>
          </a:p>
          <a:p>
            <a:pPr marL="0" lvl="1" indent="0" eaLnBrk="1" hangingPunct="1">
              <a:spcBef>
                <a:spcPts val="500"/>
              </a:spcBef>
              <a:buNone/>
              <a:defRPr/>
            </a:pPr>
            <a:endParaRPr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4C04-8A0C-42BB-AD40-9C31A549F6CF}" type="slidenum">
              <a:rPr smtClean="0"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Cíl diplomové práce</a:t>
            </a:r>
            <a:endParaRPr altLang="cs-C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této diplomové práce je vypracování projektové dokumentace pro provedení stavby. Předmětem práce je vytvoření studie dispozičního řešení objektu a její následné rozpracování do projektové dokumentace dle vyhlášky č. 499/2006 Sb. § 3 - Dokumentace pro provádění stavby v částech D.1.1 až D.1.4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endParaRPr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5124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3BFFF-C4E5-4FE5-82B1-C9D744D98ADD}" type="slidenum">
              <a:rPr smtClean="0"/>
              <a:pPr>
                <a:defRPr/>
              </a:pPr>
              <a:t>3</a:t>
            </a:fld>
            <a:endParaRPr/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2"/>
          <p:cNvSpPr txBox="1">
            <a:spLocks noGrp="1"/>
          </p:cNvSpPr>
          <p:nvPr>
            <p:ph type="title"/>
          </p:nvPr>
        </p:nvSpPr>
        <p:spPr>
          <a:xfrm>
            <a:off x="463550" y="184150"/>
            <a:ext cx="7346950" cy="1228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Motivace a důvody k řešení daného problému</a:t>
            </a:r>
            <a:endParaRPr altLang="cs-C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1"/>
          <p:cNvSpPr txBox="1">
            <a:spLocks noGrp="1"/>
          </p:cNvSpPr>
          <p:nvPr>
            <p:ph idx="1"/>
          </p:nvPr>
        </p:nvSpPr>
        <p:spPr>
          <a:xfrm>
            <a:off x="272464" y="1628801"/>
            <a:ext cx="8839200" cy="4392488"/>
          </a:xfrm>
          <a:extLst/>
        </p:spPr>
        <p:txBody>
          <a:bodyPr/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Aktuálnost dané problematiky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Vhodné realizační podmínky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Rozšíření znalostí v oboru projektování pozemních staveb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Využití poznatků v praxi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Zpracování na základě vlastních zkušeností se studentským ubytováním</a:t>
            </a:r>
            <a:endParaRPr sz="2000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614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D8C5-9AD4-4EF0-AFA8-EAEDE11C9B9C}" type="slidenum">
              <a:rPr smtClean="0"/>
              <a:pPr>
                <a:defRPr/>
              </a:pPr>
              <a:t>4</a:t>
            </a:fld>
            <a:endParaRPr/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128792" cy="3390955"/>
          </a:xfrm>
          <a:prstGeom prst="rect">
            <a:avLst/>
          </a:prstGeom>
        </p:spPr>
      </p:pic>
      <p:pic>
        <p:nvPicPr>
          <p:cNvPr id="7170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28AB6-B0AD-4829-9E80-2038C9E765F8}" type="slidenum">
              <a:rPr smtClean="0"/>
              <a:pPr>
                <a:defRPr/>
              </a:pPr>
              <a:t>5</a:t>
            </a:fld>
            <a:endParaRPr/>
          </a:p>
        </p:txBody>
      </p:sp>
      <p:sp>
        <p:nvSpPr>
          <p:cNvPr id="7173" name="Nadpis 2"/>
          <p:cNvSpPr txBox="1">
            <a:spLocks noGrp="1"/>
          </p:cNvSpPr>
          <p:nvPr>
            <p:ph type="title"/>
          </p:nvPr>
        </p:nvSpPr>
        <p:spPr>
          <a:xfrm>
            <a:off x="463550" y="18415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Výběr lokality a územní řešení I</a:t>
            </a:r>
          </a:p>
        </p:txBody>
      </p:sp>
      <p:sp>
        <p:nvSpPr>
          <p:cNvPr id="11" name="Zástupný symbol pro obsah 1"/>
          <p:cNvSpPr txBox="1">
            <a:spLocks noGrp="1"/>
          </p:cNvSpPr>
          <p:nvPr>
            <p:ph idx="1"/>
          </p:nvPr>
        </p:nvSpPr>
        <p:spPr>
          <a:xfrm>
            <a:off x="323850" y="1377950"/>
            <a:ext cx="8839200" cy="1691010"/>
          </a:xfrm>
          <a:extLst/>
        </p:spPr>
        <p:txBody>
          <a:bodyPr/>
          <a:lstStyle/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sz="2000" dirty="0" smtClean="0">
                <a:latin typeface="Times New Roman" pitchFamily="18"/>
                <a:cs typeface="Times New Roman" pitchFamily="18"/>
              </a:rPr>
              <a:t>Areál Vysoké školy technické a ekonomické v Českých Budějovicích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 souladu s územně plánovací dokumentací města České Budějovice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Umístění na základě budoucí koncepce rozvoje areálu VŠTE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cs-CZ" sz="2000" dirty="0">
                <a:latin typeface="Times New Roman" pitchFamily="18"/>
                <a:cs typeface="Times New Roman" pitchFamily="18"/>
              </a:rPr>
              <a:t>Vymezení nových hranic areálu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5512" y="5733256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1: Situace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2"/>
          <p:cNvSpPr txBox="1">
            <a:spLocks noGrp="1"/>
          </p:cNvSpPr>
          <p:nvPr>
            <p:ph type="title"/>
          </p:nvPr>
        </p:nvSpPr>
        <p:spPr>
          <a:xfrm>
            <a:off x="463550" y="18415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Výběr lokality a územní řešení II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90001" y="1556792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2: Vizualizace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3682119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3: Vizualizace (2)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4655"/>
            <a:ext cx="4392486" cy="247077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7" y="3712579"/>
            <a:ext cx="4370759" cy="2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58253"/>
            <a:ext cx="4598246" cy="258651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Architektonické a konstrukční řešení I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295275" y="1310035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200" b="1" dirty="0" smtClean="0">
                <a:latin typeface="Times New Roman" pitchFamily="18"/>
                <a:cs typeface="Times New Roman" pitchFamily="18"/>
              </a:rPr>
              <a:t>Architektonické řešení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Půdorysný tvar písmene 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Čtvercový základ o rozměru hrany 50 m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Hloubka křídel 15,2 m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Šest nadzemních podlaží, nepodsklepený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1.NP zázemí pro personál a hosty, kavárna, posilovna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2.NP – 6.NP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ubytování,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imes New Roman" pitchFamily="18"/>
                <a:cs typeface="Times New Roman" pitchFamily="18"/>
              </a:rPr>
              <a:t>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    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společenské místnosti</a:t>
            </a: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Výška objektu +20,615 m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Střecha plochá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Bezbariérové užívání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99606" y="5559991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4: Vizualizace (3)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50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49" y="2056286"/>
            <a:ext cx="3535313" cy="418287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29A8D-29D8-44C4-8750-5773CCE2D12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Architektonické a konstrukční řešení II</a:t>
            </a: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295275" y="1418938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200" b="1" dirty="0" smtClean="0">
                <a:latin typeface="Times New Roman" pitchFamily="18"/>
                <a:cs typeface="Times New Roman" pitchFamily="18"/>
              </a:rPr>
              <a:t>Konstrukční řešení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Železobetonový monolitický deskový skelet se ztužujícími jádry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Založení na ŽB základové desce, ŽB základovém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      roštu a velko-průměrových pilotách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Výplňové obvodové zdivo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z broušených cihel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Vnitřní nenosné zdivo z broušených cihel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Stropy tvoří ŽB lokálně podepřená deska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Schodiště ŽB monolitická dvouramenná s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imes New Roman" pitchFamily="18"/>
                <a:cs typeface="Times New Roman" pitchFamily="18"/>
              </a:rPr>
              <a:t> </a:t>
            </a:r>
            <a:r>
              <a:rPr lang="cs-CZ" sz="2000" dirty="0" smtClean="0">
                <a:latin typeface="Times New Roman" pitchFamily="18"/>
                <a:cs typeface="Times New Roman" pitchFamily="18"/>
              </a:rPr>
              <a:t>     </a:t>
            </a:r>
            <a:r>
              <a:rPr lang="cs-CZ" sz="2000" dirty="0" err="1" smtClean="0">
                <a:latin typeface="Times New Roman" pitchFamily="18"/>
                <a:cs typeface="Times New Roman" pitchFamily="18"/>
              </a:rPr>
              <a:t>mezipodestou</a:t>
            </a: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Dva evakuační výtahy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000" dirty="0" smtClean="0">
                <a:latin typeface="Times New Roman" pitchFamily="18"/>
                <a:cs typeface="Times New Roman" pitchFamily="18"/>
              </a:rPr>
              <a:t>Zateplení TI z EPS, XPS a MW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lang="cs-CZ" sz="20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14425" y="5589240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č. 5: Řez</a:t>
            </a:r>
            <a:b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A346F-451E-428A-B7E3-9E7D0EC6BC1B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1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smtClean="0">
                <a:latin typeface="Times New Roman" pitchFamily="18" charset="0"/>
                <a:cs typeface="Times New Roman" pitchFamily="18" charset="0"/>
              </a:rPr>
              <a:t>Dispoziční a provozní řešení I</a:t>
            </a:r>
          </a:p>
        </p:txBody>
      </p:sp>
      <p:sp>
        <p:nvSpPr>
          <p:cNvPr id="11" name="Zástupný symbol pro obsah 1"/>
          <p:cNvSpPr txBox="1">
            <a:spLocks noGrp="1"/>
          </p:cNvSpPr>
          <p:nvPr>
            <p:ph idx="1"/>
          </p:nvPr>
        </p:nvSpPr>
        <p:spPr>
          <a:xfrm>
            <a:off x="323850" y="1268413"/>
            <a:ext cx="8496300" cy="4525962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200" b="1" dirty="0" smtClean="0">
                <a:latin typeface="Times New Roman" pitchFamily="18"/>
                <a:cs typeface="Times New Roman" pitchFamily="18"/>
              </a:rPr>
              <a:t>Navrhované kapacity stavby</a:t>
            </a:r>
          </a:p>
          <a:p>
            <a:r>
              <a:rPr lang="cs-CZ" sz="2000" dirty="0"/>
              <a:t>Zastavěna plocha:		1 296,37 m2	</a:t>
            </a:r>
          </a:p>
          <a:p>
            <a:r>
              <a:rPr lang="cs-CZ" sz="2000" dirty="0"/>
              <a:t>Obstavěný prostor:		26 724,7 m3	</a:t>
            </a:r>
          </a:p>
          <a:p>
            <a:r>
              <a:rPr lang="cs-CZ" sz="2000" dirty="0"/>
              <a:t>Užitná plocha 1.NP:		1 140,64 m2	</a:t>
            </a:r>
          </a:p>
          <a:p>
            <a:r>
              <a:rPr lang="cs-CZ" sz="2000" dirty="0"/>
              <a:t>Užitná plocha 2.NP – 6.NP:	5 x 1123,26 m2</a:t>
            </a:r>
          </a:p>
          <a:p>
            <a:r>
              <a:rPr lang="cs-CZ" sz="2000" dirty="0"/>
              <a:t>Užitná plocha celkem: 	</a:t>
            </a:r>
            <a:r>
              <a:rPr lang="cs-CZ" sz="2000" dirty="0" smtClean="0"/>
              <a:t>	6756,94 </a:t>
            </a:r>
            <a:r>
              <a:rPr lang="cs-CZ" sz="2000" dirty="0"/>
              <a:t>m2</a:t>
            </a:r>
          </a:p>
          <a:p>
            <a:r>
              <a:rPr lang="cs-CZ" sz="2000" dirty="0"/>
              <a:t>Počet ubytovacích buněk:	55 (z toho 5 pro ZTP)</a:t>
            </a:r>
          </a:p>
          <a:p>
            <a:r>
              <a:rPr lang="cs-CZ" sz="2000" dirty="0"/>
              <a:t>Počet ubytovacích pokojů:	110 (z toho 10 pro ZTP)</a:t>
            </a:r>
          </a:p>
          <a:p>
            <a:r>
              <a:rPr lang="cs-CZ" sz="2000" dirty="0"/>
              <a:t>Počet ubytovacích osob:	220 (z toho 10 pro ZTP)</a:t>
            </a:r>
          </a:p>
          <a:p>
            <a:r>
              <a:rPr lang="cs-CZ" sz="2000" dirty="0"/>
              <a:t>Počet pracovníků:		8-9</a:t>
            </a:r>
          </a:p>
          <a:p>
            <a:r>
              <a:rPr lang="cs-CZ" sz="2000" dirty="0"/>
              <a:t>Počet osob ostatní:		40 posilovna</a:t>
            </a:r>
          </a:p>
          <a:p>
            <a:pPr marL="0" indent="0">
              <a:buNone/>
            </a:pPr>
            <a:r>
              <a:rPr lang="cs-CZ" sz="2000" dirty="0"/>
              <a:t>				40 kavárna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28575" y="6237288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/>
              <a:t>Vysoká škola technická a ekonomická v Českých Budějovicích, </a:t>
            </a:r>
          </a:p>
          <a:p>
            <a:pPr>
              <a:defRPr/>
            </a:pPr>
            <a:r>
              <a:rPr dirty="0" smtClean="0"/>
              <a:t>Bc. Kaňkovský </a:t>
            </a:r>
            <a:r>
              <a:rPr dirty="0"/>
              <a:t>Aleš, </a:t>
            </a:r>
            <a:r>
              <a:rPr dirty="0" smtClean="0"/>
              <a:t>Červen 2017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OC_PREZENTACE_Kankovsky_Ales(9819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SVOC_PREZENTACE_Kankovsky_Ales(9819)</Template>
  <TotalTime>1935</TotalTime>
  <Words>899</Words>
  <Application>Microsoft Office PowerPoint</Application>
  <PresentationFormat>Předvádění na obrazovce (4:3)</PresentationFormat>
  <Paragraphs>206</Paragraphs>
  <Slides>19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SVOC_PREZENTACE_Kankovsky_Ales(9819)</vt:lpstr>
      <vt:lpstr>Projekt novostavby vysokoškolských kolejí v rozsahu DPS</vt:lpstr>
      <vt:lpstr>Struktura prezentace</vt:lpstr>
      <vt:lpstr>Cíl diplomové práce</vt:lpstr>
      <vt:lpstr>Motivace a důvody k řešení daného problému</vt:lpstr>
      <vt:lpstr>Výběr lokality a územní řešení I</vt:lpstr>
      <vt:lpstr>Výběr lokality a územní řešení II</vt:lpstr>
      <vt:lpstr>Architektonické a konstrukční řešení I</vt:lpstr>
      <vt:lpstr>Architektonické a konstrukční řešení II</vt:lpstr>
      <vt:lpstr>Dispoziční a provozní řešení I</vt:lpstr>
      <vt:lpstr>Dispoziční a provozní řešení II</vt:lpstr>
      <vt:lpstr>Dispoziční a provozní řešení III</vt:lpstr>
      <vt:lpstr>Dispoziční a provozní řešení IV</vt:lpstr>
      <vt:lpstr>Dispoziční a provozní řešení IV</vt:lpstr>
      <vt:lpstr>Dispoziční a provozní řešení V </vt:lpstr>
      <vt:lpstr>Stavební fyzika</vt:lpstr>
      <vt:lpstr>Dosažené výsledky a přínos práce</vt:lpstr>
      <vt:lpstr>Závěrečné shrnutí</vt:lpstr>
      <vt:lpstr>Děkuji za pozornost </vt:lpstr>
      <vt:lpstr>Doplňující dotazy vedoucího a oponenta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Studentská vědecká a odborná činnost Projekt novostavby vysokoškolských kolejí v rozsahu DPS</dc:title>
  <dc:creator>Als</dc:creator>
  <cp:lastModifiedBy>Als</cp:lastModifiedBy>
  <cp:revision>14</cp:revision>
  <dcterms:created xsi:type="dcterms:W3CDTF">2017-06-13T10:00:00Z</dcterms:created>
  <dcterms:modified xsi:type="dcterms:W3CDTF">2017-06-14T18:15:32Z</dcterms:modified>
</cp:coreProperties>
</file>