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61" r:id="rId4"/>
    <p:sldId id="258" r:id="rId5"/>
    <p:sldId id="262" r:id="rId6"/>
    <p:sldId id="267" r:id="rId7"/>
    <p:sldId id="263" r:id="rId8"/>
    <p:sldId id="284" r:id="rId9"/>
    <p:sldId id="264" r:id="rId10"/>
    <p:sldId id="273" r:id="rId11"/>
    <p:sldId id="279" r:id="rId12"/>
    <p:sldId id="280" r:id="rId13"/>
    <p:sldId id="281" r:id="rId14"/>
    <p:sldId id="265" r:id="rId15"/>
    <p:sldId id="283" r:id="rId16"/>
    <p:sldId id="276" r:id="rId17"/>
    <p:sldId id="285" r:id="rId18"/>
    <p:sldId id="274" r:id="rId19"/>
    <p:sldId id="275" r:id="rId20"/>
    <p:sldId id="259" r:id="rId21"/>
    <p:sldId id="260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D72C-A675-4E78-B0C2-23173E4CE699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7951-3D7F-4C66-AD37-7696D1AB9D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0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4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829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6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7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3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24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7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97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49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06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FB14CB-6086-45DD-90B6-23DA9034E282}" type="datetimeFigureOut">
              <a:rPr lang="cs-CZ" smtClean="0"/>
              <a:t>11. 6. 2017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D8F92A-AA12-4F58-9A7B-D8DDED1D635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3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1977358"/>
            <a:ext cx="10058400" cy="2379934"/>
          </a:xfrm>
        </p:spPr>
        <p:txBody>
          <a:bodyPr>
            <a:normAutofit/>
          </a:bodyPr>
          <a:lstStyle/>
          <a:p>
            <a:pPr algn="ctr"/>
            <a:r>
              <a:rPr lang="cs-CZ" sz="4900" b="1" dirty="0">
                <a:solidFill>
                  <a:schemeClr val="tx1"/>
                </a:solidFill>
              </a:rPr>
              <a:t>Využití nových stavebních materiálů a postupů v památkově chráněných </a:t>
            </a:r>
            <a:r>
              <a:rPr lang="cs-CZ" sz="4900" b="1" dirty="0" smtClean="0">
                <a:solidFill>
                  <a:schemeClr val="tx1"/>
                </a:solidFill>
              </a:rPr>
              <a:t>stavbách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7280" y="4580311"/>
            <a:ext cx="10058400" cy="11430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AUTOR: BC. </a:t>
            </a:r>
            <a:r>
              <a:rPr lang="cs-CZ" dirty="0" smtClean="0"/>
              <a:t>LENKA JIRÁČKOVÁ</a:t>
            </a:r>
          </a:p>
          <a:p>
            <a:r>
              <a:rPr lang="cs-CZ" dirty="0" smtClean="0"/>
              <a:t>KONZULTANT</a:t>
            </a:r>
            <a:r>
              <a:rPr lang="cs-CZ" dirty="0"/>
              <a:t>: ING</a:t>
            </a:r>
            <a:r>
              <a:rPr lang="cs-CZ" dirty="0" smtClean="0"/>
              <a:t>. arch. Filip </a:t>
            </a:r>
            <a:r>
              <a:rPr lang="cs-CZ" dirty="0" err="1" smtClean="0"/>
              <a:t>landa</a:t>
            </a:r>
            <a:endParaRPr lang="cs-CZ" dirty="0" smtClean="0"/>
          </a:p>
          <a:p>
            <a:r>
              <a:rPr lang="cs-CZ" dirty="0" smtClean="0"/>
              <a:t>OPONENT</a:t>
            </a:r>
            <a:r>
              <a:rPr lang="cs-CZ" dirty="0"/>
              <a:t>: </a:t>
            </a:r>
            <a:r>
              <a:rPr lang="cs-CZ" dirty="0" smtClean="0"/>
              <a:t>prof. Ing. </a:t>
            </a:r>
            <a:r>
              <a:rPr lang="cs-CZ" dirty="0" err="1" smtClean="0"/>
              <a:t>věra</a:t>
            </a:r>
            <a:r>
              <a:rPr lang="cs-CZ" dirty="0" smtClean="0"/>
              <a:t> Voštová, </a:t>
            </a:r>
            <a:r>
              <a:rPr lang="cs-CZ" dirty="0" err="1" smtClean="0"/>
              <a:t>cs.c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8" y="190839"/>
            <a:ext cx="1235595" cy="12434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14197" y="140923"/>
            <a:ext cx="678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</a:t>
            </a:r>
          </a:p>
          <a:p>
            <a:pPr algn="just"/>
            <a:r>
              <a:rPr lang="cs-CZ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</a:t>
            </a:r>
            <a:r>
              <a:rPr lang="cs-CZ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</a:t>
            </a:r>
            <a:r>
              <a:rPr lang="cs-CZ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technologický</a:t>
            </a:r>
            <a:endParaRPr lang="cs-CZ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15340"/>
            <a:ext cx="10058400" cy="1450757"/>
          </a:xfrm>
        </p:spPr>
        <p:txBody>
          <a:bodyPr/>
          <a:lstStyle/>
          <a:p>
            <a:r>
              <a:rPr lang="cs-CZ" dirty="0" smtClean="0"/>
              <a:t>LANDFRASOVA VILA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6084570" cy="4374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Dispozice domu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částečně podsklepená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dvoupodlažní </a:t>
            </a:r>
            <a:r>
              <a:rPr lang="cs-CZ" dirty="0"/>
              <a:t>budovu zastřešenou valbovou </a:t>
            </a:r>
            <a:r>
              <a:rPr lang="cs-CZ" dirty="0" smtClean="0"/>
              <a:t>střechou s dvěma úrovni hřebene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Půdorys </a:t>
            </a:r>
            <a:r>
              <a:rPr lang="cs-CZ" dirty="0"/>
              <a:t>objektu je ve tvaru nepravidelného písmene </a:t>
            </a:r>
            <a:r>
              <a:rPr lang="cs-CZ" dirty="0" smtClean="0"/>
              <a:t>L</a:t>
            </a:r>
          </a:p>
          <a:p>
            <a:pPr marL="0" indent="0">
              <a:buNone/>
            </a:pPr>
            <a:r>
              <a:rPr lang="cs-CZ" u="sng" dirty="0"/>
              <a:t>Zahrada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Hlavním architektem Josef </a:t>
            </a:r>
            <a:r>
              <a:rPr lang="cs-CZ" dirty="0" err="1"/>
              <a:t>Schaffer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několik teras různých výškových úrovní.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tři stavby  - antický pavilon, gotický pavilon a </a:t>
            </a:r>
            <a:r>
              <a:rPr lang="cs-CZ" dirty="0" err="1"/>
              <a:t>salla</a:t>
            </a:r>
            <a:r>
              <a:rPr lang="cs-CZ" dirty="0"/>
              <a:t> </a:t>
            </a:r>
            <a:r>
              <a:rPr lang="cs-CZ" dirty="0" err="1"/>
              <a:t>terena</a:t>
            </a:r>
            <a:r>
              <a:rPr lang="cs-CZ" dirty="0"/>
              <a:t>.</a:t>
            </a:r>
            <a:endParaRPr lang="cs-CZ" u="sng" dirty="0"/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Obrázek 8"/>
          <p:cNvPicPr/>
          <p:nvPr/>
        </p:nvPicPr>
        <p:blipFill rotWithShape="1">
          <a:blip r:embed="rId2"/>
          <a:srcRect l="35012" t="19249" r="29176" b="8896"/>
          <a:stretch/>
        </p:blipFill>
        <p:spPr bwMode="auto">
          <a:xfrm>
            <a:off x="7572626" y="1761024"/>
            <a:ext cx="3952874" cy="445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823110" y="6481375"/>
            <a:ext cx="2935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</a:t>
            </a:r>
            <a:r>
              <a:rPr lang="cs-CZ" sz="1200" dirty="0" smtClean="0">
                <a:ea typeface="Calibri" panose="020F0502020204030204" pitchFamily="34" charset="0"/>
              </a:rPr>
              <a:t>Jindřichohradecký vlastivědný sborník</a:t>
            </a:r>
            <a:endParaRPr lang="cs-CZ" sz="1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15340"/>
            <a:ext cx="10058400" cy="1450757"/>
          </a:xfrm>
        </p:spPr>
        <p:txBody>
          <a:bodyPr/>
          <a:lstStyle/>
          <a:p>
            <a:r>
              <a:rPr lang="cs-CZ" dirty="0" smtClean="0"/>
              <a:t>LANDFRASOVA VILA - ZAHRADA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2"/>
            <a:ext cx="10494645" cy="445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První terasa – gotický pavilon</a:t>
            </a:r>
            <a:r>
              <a:rPr lang="cs-CZ" dirty="0" smtClean="0"/>
              <a:t>				</a:t>
            </a:r>
            <a:r>
              <a:rPr lang="cs-CZ" u="sng" dirty="0" smtClean="0"/>
              <a:t>Druhá terasa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r="17644"/>
          <a:stretch/>
        </p:blipFill>
        <p:spPr bwMode="auto">
          <a:xfrm rot="5400000">
            <a:off x="709392" y="2945189"/>
            <a:ext cx="3183694" cy="24079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r="31505"/>
          <a:stretch/>
        </p:blipFill>
        <p:spPr bwMode="auto">
          <a:xfrm rot="5400000">
            <a:off x="3730892" y="2430204"/>
            <a:ext cx="3235425" cy="3437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25"/>
          <a:stretch/>
        </p:blipFill>
        <p:spPr bwMode="auto">
          <a:xfrm rot="5400000">
            <a:off x="7233407" y="2860245"/>
            <a:ext cx="3239526" cy="2581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97278" y="6452567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1966133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15340"/>
            <a:ext cx="10058400" cy="1450757"/>
          </a:xfrm>
        </p:spPr>
        <p:txBody>
          <a:bodyPr/>
          <a:lstStyle/>
          <a:p>
            <a:r>
              <a:rPr lang="cs-CZ" dirty="0" smtClean="0"/>
              <a:t>LANDFRASOVA VILA - ZAHRADA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2"/>
            <a:ext cx="10494645" cy="445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Třetí terasa – dřevěný altán, bazén</a:t>
            </a:r>
            <a:r>
              <a:rPr lang="cs-CZ" dirty="0" smtClean="0"/>
              <a:t>		</a:t>
            </a:r>
            <a:r>
              <a:rPr lang="cs-CZ" u="sng" dirty="0" smtClean="0"/>
              <a:t>Čtvrtá terasa - zřícenina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8" y="2236152"/>
            <a:ext cx="3525556" cy="1982899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8" y="4316561"/>
            <a:ext cx="3525556" cy="1982900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14595" r="21360" b="8779"/>
          <a:stretch/>
        </p:blipFill>
        <p:spPr bwMode="auto">
          <a:xfrm>
            <a:off x="5659454" y="2236151"/>
            <a:ext cx="5890702" cy="3983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0034" y="6412882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330666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15340"/>
            <a:ext cx="10058400" cy="1450757"/>
          </a:xfrm>
        </p:spPr>
        <p:txBody>
          <a:bodyPr/>
          <a:lstStyle/>
          <a:p>
            <a:r>
              <a:rPr lang="cs-CZ" dirty="0" smtClean="0"/>
              <a:t>LANDFRASOVA VILA - ZAHRADA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2"/>
            <a:ext cx="10494645" cy="4453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 smtClean="0"/>
              <a:t>Pátá terasa </a:t>
            </a:r>
            <a:r>
              <a:rPr lang="cs-CZ" dirty="0" smtClean="0"/>
              <a:t>				</a:t>
            </a:r>
            <a:r>
              <a:rPr lang="cs-CZ" u="sng" dirty="0" smtClean="0"/>
              <a:t>Šestá terasa – antický pavilon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u="sng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/>
          <a:stretch/>
        </p:blipFill>
        <p:spPr>
          <a:xfrm>
            <a:off x="1011554" y="2453640"/>
            <a:ext cx="4549646" cy="3243802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 t="11835" r="17801"/>
          <a:stretch/>
        </p:blipFill>
        <p:spPr bwMode="auto">
          <a:xfrm>
            <a:off x="5715000" y="2386965"/>
            <a:ext cx="3571875" cy="3317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r="15856"/>
          <a:stretch/>
        </p:blipFill>
        <p:spPr bwMode="auto">
          <a:xfrm rot="5400000">
            <a:off x="9006326" y="2759419"/>
            <a:ext cx="3310477" cy="25655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11554" y="6411692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253000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SHP LANFRASOVY VILY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Účel průzkumu</a:t>
            </a:r>
            <a:endParaRPr lang="cs-CZ" u="sng" dirty="0" smtClean="0"/>
          </a:p>
          <a:p>
            <a:r>
              <a:rPr lang="cs-CZ" dirty="0"/>
              <a:t>Stavebnětechnický průzkum má zhodnotit současný stav objektu a jeho stavebních konstrukcí. Cílem průzkumu je zajistit splnění požadavků pro bydlení k budoucímu užívání objektu na přání majitele. </a:t>
            </a:r>
            <a:endParaRPr lang="cs-CZ" dirty="0" smtClean="0"/>
          </a:p>
          <a:p>
            <a:endParaRPr lang="cs-CZ" u="sng" dirty="0"/>
          </a:p>
          <a:p>
            <a:r>
              <a:rPr lang="cs-CZ" u="sng" dirty="0" smtClean="0"/>
              <a:t>Nedestruktivní prohlídka</a:t>
            </a:r>
            <a:endParaRPr lang="cs-CZ" u="sng" dirty="0"/>
          </a:p>
          <a:p>
            <a:r>
              <a:rPr lang="cs-CZ" dirty="0"/>
              <a:t>Na objektu byla provedena předběžná prohlídka s účelem zjistit dané poruchy a jejich příčiny. Po prohlídce je jasná vlhkost zdiva na svislých nosných konstrukcích a porucha dřevěného krovu.</a:t>
            </a:r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SHP LANFRASOVY VILY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u="sng" dirty="0" smtClean="0"/>
              <a:t>Materiály a konstrukce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Svislé </a:t>
            </a:r>
            <a:r>
              <a:rPr lang="cs-CZ" dirty="0"/>
              <a:t>konstrukce </a:t>
            </a:r>
            <a:r>
              <a:rPr lang="cs-CZ" dirty="0" smtClean="0"/>
              <a:t> - z</a:t>
            </a:r>
            <a:r>
              <a:rPr lang="cs-CZ" dirty="0"/>
              <a:t> cihelného zdiva zděného na </a:t>
            </a:r>
            <a:r>
              <a:rPr lang="cs-CZ" dirty="0" smtClean="0"/>
              <a:t>vápenocementovou </a:t>
            </a:r>
            <a:r>
              <a:rPr lang="cs-CZ" dirty="0"/>
              <a:t>maltu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Stropy </a:t>
            </a:r>
            <a:r>
              <a:rPr lang="cs-CZ" dirty="0"/>
              <a:t>a </a:t>
            </a:r>
            <a:r>
              <a:rPr lang="cs-CZ" dirty="0" smtClean="0"/>
              <a:t>klenby - pruské klenby a strop </a:t>
            </a:r>
            <a:r>
              <a:rPr lang="cs-CZ" dirty="0"/>
              <a:t>z keramických nosníků a </a:t>
            </a:r>
            <a:r>
              <a:rPr lang="cs-CZ" dirty="0" smtClean="0"/>
              <a:t>vložek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Podlahy - </a:t>
            </a:r>
            <a:r>
              <a:rPr lang="cs-CZ" dirty="0"/>
              <a:t> </a:t>
            </a:r>
            <a:r>
              <a:rPr lang="cs-CZ" dirty="0" smtClean="0"/>
              <a:t>dřevěné parketové, maltová mazanina, kamenná dlažba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Krov - dřevěný</a:t>
            </a:r>
            <a:r>
              <a:rPr lang="cs-CZ" dirty="0"/>
              <a:t>, vaznicové </a:t>
            </a:r>
            <a:r>
              <a:rPr lang="cs-CZ" dirty="0" smtClean="0"/>
              <a:t>soustavy,  střecha s</a:t>
            </a:r>
            <a:r>
              <a:rPr lang="cs-CZ" dirty="0"/>
              <a:t> keramickou krytinou (</a:t>
            </a:r>
            <a:r>
              <a:rPr lang="cs-CZ" dirty="0" smtClean="0"/>
              <a:t>bobrovky), čtyři </a:t>
            </a:r>
            <a:r>
              <a:rPr lang="cs-CZ" dirty="0"/>
              <a:t>komínová </a:t>
            </a:r>
            <a:r>
              <a:rPr lang="cs-CZ" dirty="0" smtClean="0"/>
              <a:t>tělesa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Schodiště – dvouramenné schodiště s dřevěnými stupni s </a:t>
            </a:r>
            <a:r>
              <a:rPr lang="cs-CZ" dirty="0" err="1" smtClean="0"/>
              <a:t>povrchvou</a:t>
            </a:r>
            <a:r>
              <a:rPr lang="cs-CZ" dirty="0" smtClean="0"/>
              <a:t> úpravou, kamenné schodiště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Otvory – špaletová okna, jednokřídlé a dvoukřídlé dřevěné dveře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Úpravy </a:t>
            </a:r>
            <a:r>
              <a:rPr lang="cs-CZ" dirty="0"/>
              <a:t>povrchu stěn </a:t>
            </a:r>
            <a:r>
              <a:rPr lang="cs-CZ" dirty="0" smtClean="0"/>
              <a:t> - exteriérové </a:t>
            </a:r>
            <a:r>
              <a:rPr lang="cs-CZ" dirty="0"/>
              <a:t>omítky </a:t>
            </a:r>
            <a:r>
              <a:rPr lang="cs-CZ" dirty="0" smtClean="0"/>
              <a:t>vápenopískové,  v interiéru </a:t>
            </a:r>
            <a:r>
              <a:rPr lang="cs-CZ" dirty="0"/>
              <a:t>je jednovrstvá vápenná </a:t>
            </a:r>
            <a:r>
              <a:rPr lang="cs-CZ" dirty="0" smtClean="0"/>
              <a:t>omítka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3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SHP LANFRASOVY VILY -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0522"/>
            <a:ext cx="10058400" cy="4023360"/>
          </a:xfrm>
        </p:spPr>
        <p:txBody>
          <a:bodyPr/>
          <a:lstStyle/>
          <a:p>
            <a:r>
              <a:rPr lang="cs-CZ" u="sng" dirty="0" smtClean="0"/>
              <a:t>Vlhkost zdiva</a:t>
            </a:r>
            <a:r>
              <a:rPr lang="cs-CZ" dirty="0" smtClean="0"/>
              <a:t>						</a:t>
            </a:r>
            <a:r>
              <a:rPr lang="cs-CZ" u="sng" dirty="0" smtClean="0"/>
              <a:t>Poruchy krovu</a:t>
            </a:r>
            <a:endParaRPr lang="cs-CZ" u="sng" dirty="0"/>
          </a:p>
        </p:txBody>
      </p:sp>
      <p:pic>
        <p:nvPicPr>
          <p:cNvPr id="4" name="Obrázek 3" descr="IMG_029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3" y="2220679"/>
            <a:ext cx="2987675" cy="222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IMG_029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5274"/>
          <a:stretch>
            <a:fillRect/>
          </a:stretch>
        </p:blipFill>
        <p:spPr bwMode="auto">
          <a:xfrm>
            <a:off x="1129823" y="4525480"/>
            <a:ext cx="2987675" cy="160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IMG_029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5" b="8249"/>
          <a:stretch>
            <a:fillRect/>
          </a:stretch>
        </p:blipFill>
        <p:spPr bwMode="auto">
          <a:xfrm>
            <a:off x="4245291" y="1832874"/>
            <a:ext cx="2851609" cy="182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t="26552" r="42445" b="51009"/>
          <a:stretch>
            <a:fillRect/>
          </a:stretch>
        </p:blipFill>
        <p:spPr bwMode="auto">
          <a:xfrm>
            <a:off x="7472504" y="2202086"/>
            <a:ext cx="2696307" cy="81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IMG_039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5" b="28011"/>
          <a:stretch>
            <a:fillRect/>
          </a:stretch>
        </p:blipFill>
        <p:spPr bwMode="auto">
          <a:xfrm>
            <a:off x="7472503" y="3150839"/>
            <a:ext cx="2696307" cy="307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IMG_030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70"/>
          <a:stretch/>
        </p:blipFill>
        <p:spPr bwMode="auto">
          <a:xfrm>
            <a:off x="4245291" y="3754515"/>
            <a:ext cx="2851609" cy="245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1097280" y="6406634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35358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SHP LANFRASOVY VILY -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50521"/>
            <a:ext cx="10058400" cy="5065668"/>
          </a:xfrm>
        </p:spPr>
        <p:txBody>
          <a:bodyPr>
            <a:normAutofit fontScale="70000" lnSpcReduction="20000"/>
          </a:bodyPr>
          <a:lstStyle/>
          <a:p>
            <a:r>
              <a:rPr lang="cs-CZ" sz="3200" u="sng" dirty="0" smtClean="0"/>
              <a:t>Architektonické závady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/>
              <a:t>Opadání exteriérové omítky v místě soklu </a:t>
            </a:r>
            <a:endParaRPr lang="cs-CZ" sz="32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Zatékání </a:t>
            </a:r>
            <a:r>
              <a:rPr lang="cs-CZ" sz="3200" dirty="0"/>
              <a:t>do stavby v místě styku budovy s </a:t>
            </a:r>
            <a:r>
              <a:rPr lang="cs-CZ" sz="3200" dirty="0" smtClean="0"/>
              <a:t>terénem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Rozpad </a:t>
            </a:r>
            <a:r>
              <a:rPr lang="cs-CZ" sz="3200" dirty="0"/>
              <a:t>ozdobného ostění </a:t>
            </a:r>
            <a:r>
              <a:rPr lang="cs-CZ" sz="3200" dirty="0" smtClean="0"/>
              <a:t>otvorů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Zatékání </a:t>
            </a:r>
            <a:r>
              <a:rPr lang="cs-CZ" sz="3200" dirty="0"/>
              <a:t>v rohové části ploché střechy nad </a:t>
            </a:r>
            <a:r>
              <a:rPr lang="cs-CZ" sz="3200" dirty="0" smtClean="0"/>
              <a:t>přístavbou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Narušení </a:t>
            </a:r>
            <a:r>
              <a:rPr lang="cs-CZ" sz="3200" dirty="0"/>
              <a:t>komínového </a:t>
            </a:r>
            <a:r>
              <a:rPr lang="cs-CZ" sz="3200" dirty="0" smtClean="0"/>
              <a:t>tělesa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Koroze </a:t>
            </a:r>
            <a:r>
              <a:rPr lang="cs-CZ" sz="3200" dirty="0"/>
              <a:t>zábradlí na balkoně a </a:t>
            </a:r>
            <a:r>
              <a:rPr lang="cs-CZ" sz="3200" dirty="0" smtClean="0"/>
              <a:t>zahradě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Rozpad </a:t>
            </a:r>
            <a:r>
              <a:rPr lang="cs-CZ" sz="3200" dirty="0"/>
              <a:t>kamenných schodišť na </a:t>
            </a:r>
            <a:r>
              <a:rPr lang="cs-CZ" sz="3200" dirty="0" smtClean="0"/>
              <a:t>zahradě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Poškození </a:t>
            </a:r>
            <a:r>
              <a:rPr lang="cs-CZ" sz="3200" dirty="0"/>
              <a:t>skleněných výplní antického </a:t>
            </a:r>
            <a:r>
              <a:rPr lang="cs-CZ" sz="3200" dirty="0" smtClean="0"/>
              <a:t>pavilonu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Rozpad </a:t>
            </a:r>
            <a:r>
              <a:rPr lang="cs-CZ" sz="3200" dirty="0"/>
              <a:t>dřevěných rámů otvorů antického a gotického </a:t>
            </a:r>
            <a:r>
              <a:rPr lang="cs-CZ" sz="3200" dirty="0" smtClean="0"/>
              <a:t>pavilonu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cs-CZ" sz="3200" dirty="0" smtClean="0"/>
              <a:t>Úplné </a:t>
            </a:r>
            <a:r>
              <a:rPr lang="cs-CZ" sz="3200" dirty="0"/>
              <a:t>opadání omítky objektu na čtvrté terase</a:t>
            </a:r>
          </a:p>
          <a:p>
            <a:r>
              <a:rPr lang="cs-CZ" dirty="0" smtClean="0"/>
              <a:t>					</a:t>
            </a:r>
            <a:endParaRPr lang="cs-CZ" u="sng" dirty="0"/>
          </a:p>
        </p:txBody>
      </p:sp>
      <p:sp>
        <p:nvSpPr>
          <p:cNvPr id="10" name="Obdélník 9"/>
          <p:cNvSpPr/>
          <p:nvPr/>
        </p:nvSpPr>
        <p:spPr>
          <a:xfrm>
            <a:off x="1097280" y="6406634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112669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 VYBRANÝCH ČÁSTÍ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2534" y="1764899"/>
            <a:ext cx="10780395" cy="4383616"/>
          </a:xfrm>
        </p:spPr>
        <p:txBody>
          <a:bodyPr/>
          <a:lstStyle/>
          <a:p>
            <a:r>
              <a:rPr lang="cs-CZ" u="sng" dirty="0" smtClean="0"/>
              <a:t>Rekonstrukce spodní stavby </a:t>
            </a:r>
            <a:r>
              <a:rPr lang="cs-CZ" dirty="0" smtClean="0"/>
              <a:t>	</a:t>
            </a: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u="sng" dirty="0" smtClean="0"/>
              <a:t>Rekonstrukce střechy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/>
          <a:stretch/>
        </p:blipFill>
        <p:spPr bwMode="auto">
          <a:xfrm rot="5400000">
            <a:off x="710311" y="2745534"/>
            <a:ext cx="4105781" cy="2855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39" y="2120442"/>
            <a:ext cx="3499485" cy="1968414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4225291"/>
            <a:ext cx="3499484" cy="196870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335403" y="6397099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115746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REKONSTRUKCE VYBRANÝCH ČÁSTÍ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2534" y="1764899"/>
            <a:ext cx="10780395" cy="4383616"/>
          </a:xfrm>
        </p:spPr>
        <p:txBody>
          <a:bodyPr/>
          <a:lstStyle/>
          <a:p>
            <a:r>
              <a:rPr lang="cs-CZ" u="sng" dirty="0" smtClean="0"/>
              <a:t>Rekonstrukce špaletových oken</a:t>
            </a:r>
            <a:r>
              <a:rPr lang="cs-CZ" dirty="0" smtClean="0"/>
              <a:t>	</a:t>
            </a: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u="sng" dirty="0" smtClean="0"/>
              <a:t>Rekonstrukce balkónu a zábradlí</a:t>
            </a:r>
          </a:p>
          <a:p>
            <a:endParaRPr lang="cs-CZ" dirty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31" y="2098734"/>
            <a:ext cx="2744801" cy="2058794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31" y="4242217"/>
            <a:ext cx="2744801" cy="2058698"/>
          </a:xfrm>
          <a:prstGeom prst="rect">
            <a:avLst/>
          </a:prstGeom>
        </p:spPr>
      </p:pic>
      <p:pic>
        <p:nvPicPr>
          <p:cNvPr id="10" name="Obrázek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1" b="38768"/>
          <a:stretch/>
        </p:blipFill>
        <p:spPr bwMode="auto">
          <a:xfrm>
            <a:off x="5309118" y="2103142"/>
            <a:ext cx="3418957" cy="4045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Obráze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381" y="2098733"/>
            <a:ext cx="2969154" cy="404978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232534" y="6385604"/>
            <a:ext cx="1630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>
                <a:ea typeface="Calibri" panose="020F0502020204030204" pitchFamily="34" charset="0"/>
              </a:rPr>
              <a:t>Zdroj: vlastní fotografie</a:t>
            </a:r>
          </a:p>
        </p:txBody>
      </p:sp>
    </p:spTree>
    <p:extLst>
      <p:ext uri="{BB962C8B-B14F-4D97-AF65-F5344CB8AC3E}">
        <p14:creationId xmlns:p14="http://schemas.microsoft.com/office/powerpoint/2010/main" val="256048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Zadání diplomové práce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Úvod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Stavebně historický průzkum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Stavební památky a péče o ně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err="1" smtClean="0"/>
              <a:t>Landfrasova</a:t>
            </a:r>
            <a:r>
              <a:rPr lang="cs-CZ" sz="2400" dirty="0" smtClean="0"/>
              <a:t> vila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Stavebně historický průzkum </a:t>
            </a:r>
            <a:r>
              <a:rPr lang="cs-CZ" sz="2400" dirty="0" err="1" smtClean="0"/>
              <a:t>Landfrasovy</a:t>
            </a:r>
            <a:r>
              <a:rPr lang="cs-CZ" sz="2400" dirty="0" smtClean="0"/>
              <a:t> vily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Rekonstrukce vybraných částí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Závěr </a:t>
            </a:r>
          </a:p>
        </p:txBody>
      </p:sp>
    </p:spTree>
    <p:extLst>
      <p:ext uri="{BB962C8B-B14F-4D97-AF65-F5344CB8AC3E}">
        <p14:creationId xmlns:p14="http://schemas.microsoft.com/office/powerpoint/2010/main" val="1870773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 diplomové práci jsem se zaměřila na používané metody v historických průzkumech. V dnešní době na některé památkové objekty neberou lidi zřetel a stavby tak chátrají.  V budoucnu by bylo lepší, kdyby památkové orgány vlastníkům takových staveb vycházeli lépe vstříc a majiteli tak pomoci při formulaci požadavků a usměrnit jeho návrhy na obnovu objektu. </a:t>
            </a:r>
          </a:p>
          <a:p>
            <a:r>
              <a:rPr lang="cs-CZ" dirty="0"/>
              <a:t>Pro praktickou část své diplomové práce jsem si vybrala  </a:t>
            </a:r>
            <a:r>
              <a:rPr lang="cs-CZ" dirty="0" err="1"/>
              <a:t>Landfrasovu</a:t>
            </a:r>
            <a:r>
              <a:rPr lang="cs-CZ" dirty="0"/>
              <a:t> vilu se zahradou, protože ji vybudovali mí předci a má rodina zde dodnes žije. Ke stavbě mám už od mala citovou vazbu a chtěla jsem si obohatit své znalosti o tomto domě se zahradou.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98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3175771"/>
            <a:ext cx="9343505" cy="963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Jak byste postupovala při rekonstrukci daného objektu, kdybyste nebyla limitována cenou rekonstrukce? </a:t>
            </a:r>
          </a:p>
        </p:txBody>
      </p:sp>
    </p:spTree>
    <p:extLst>
      <p:ext uri="{BB962C8B-B14F-4D97-AF65-F5344CB8AC3E}">
        <p14:creationId xmlns:p14="http://schemas.microsoft.com/office/powerpoint/2010/main" val="3307599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0408" y="286603"/>
            <a:ext cx="10058400" cy="1450757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5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DIPLOMOVÉ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294621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/>
              <a:t>Diplomová práce se bude zabývat problematikou stavebních úprav, sanace a tepelně izolačních systémů památkově chráněných staveb. Bude provedena analýza používaných metod a vyhodnocení specifik při provádění rekonstrukcí historicky hodnotných staveb. Poznatky budou aplikovány při zpracování stavebně historického průzkumu konkrétní vybrané stavby a návrhu její rekonstrukce v návaznosti na praxi orgánů památkové péče v ČR.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4025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263535"/>
            <a:ext cx="10058400" cy="5419897"/>
          </a:xfrm>
        </p:spPr>
        <p:txBody>
          <a:bodyPr>
            <a:noAutofit/>
          </a:bodyPr>
          <a:lstStyle/>
          <a:p>
            <a:r>
              <a:rPr lang="cs-CZ" sz="2800" dirty="0"/>
              <a:t> </a:t>
            </a:r>
          </a:p>
          <a:p>
            <a:pPr marL="0" indent="0" algn="just">
              <a:buNone/>
            </a:pPr>
            <a:r>
              <a:rPr lang="cs-CZ" sz="2800" dirty="0" smtClean="0"/>
              <a:t>V diplomové práci jsem uvedla nejznámější metody a způsoby rekonstrukcí celých objektů, nebo jejich částí. Samotné metody jsem poté aplikovala na mnou vybraný objekt, kde jsem nejdříve popsala všechny jeho části i s poruchami. Dále jsem si vybrala některé porušené části a u těch jsem popsala, jak by se mohlo postupovat při rekonstrukci. </a:t>
            </a: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8513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STAVEBNĚ HITORICKÝ PRŮZKUM (SHP)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07782" cy="4006426"/>
          </a:xfrm>
        </p:spPr>
        <p:txBody>
          <a:bodyPr>
            <a:normAutofit/>
          </a:bodyPr>
          <a:lstStyle/>
          <a:p>
            <a:pPr algn="just"/>
            <a:r>
              <a:rPr lang="cs-CZ" sz="2800" u="sng" dirty="0" smtClean="0"/>
              <a:t>Definice:</a:t>
            </a:r>
          </a:p>
          <a:p>
            <a:pPr algn="just"/>
            <a:r>
              <a:rPr lang="cs-CZ" sz="2800" i="1" dirty="0"/>
              <a:t>„Stavebně-historický průzkum je vědeckou metodou, jejímž cílem je komplexní poznání stavby. Výsledky slouží jako jeden ze základních podkladů pro kvalitní a efektivní památkovou péči, zejména při určování optimálních podmínek péče o nemovité památky. Současně přináší soubor informací využitelných pro řadu vědních oborů i osvětovou činnost. „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0412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STAVEBNĚ HITORICKÝ PRŮZKUM (SHP)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07782" cy="4006426"/>
          </a:xfrm>
        </p:spPr>
        <p:txBody>
          <a:bodyPr>
            <a:normAutofit/>
          </a:bodyPr>
          <a:lstStyle/>
          <a:p>
            <a:pPr algn="just"/>
            <a:r>
              <a:rPr lang="cs-CZ" sz="2800" u="sng" dirty="0" smtClean="0"/>
              <a:t>Tři fáze SHP: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i="1" dirty="0"/>
              <a:t>První fáze</a:t>
            </a:r>
            <a:r>
              <a:rPr lang="cs-CZ" sz="2800" dirty="0"/>
              <a:t> </a:t>
            </a:r>
            <a:r>
              <a:rPr lang="cs-CZ" sz="2800" dirty="0" smtClean="0"/>
              <a:t>–nedestruktivní SHP, </a:t>
            </a:r>
            <a:r>
              <a:rPr lang="cs-CZ" sz="2800" dirty="0" err="1" smtClean="0"/>
              <a:t>zpracovanýv</a:t>
            </a:r>
            <a:r>
              <a:rPr lang="cs-CZ" sz="2800" dirty="0" smtClean="0"/>
              <a:t> </a:t>
            </a:r>
            <a:r>
              <a:rPr lang="cs-CZ" sz="2800" dirty="0"/>
              <a:t> dostatečné </a:t>
            </a:r>
            <a:r>
              <a:rPr lang="cs-CZ" sz="2800" dirty="0" smtClean="0"/>
              <a:t>předstihu </a:t>
            </a:r>
            <a:r>
              <a:rPr lang="cs-CZ" sz="2800" dirty="0"/>
              <a:t>před </a:t>
            </a:r>
            <a:r>
              <a:rPr lang="cs-CZ" sz="2800" dirty="0" smtClean="0"/>
              <a:t>projektováním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i="1" dirty="0" smtClean="0"/>
              <a:t>Druhá </a:t>
            </a:r>
            <a:r>
              <a:rPr lang="cs-CZ" sz="2800" i="1" dirty="0"/>
              <a:t>fáze </a:t>
            </a:r>
            <a:r>
              <a:rPr lang="cs-CZ" sz="2800" dirty="0"/>
              <a:t>– </a:t>
            </a:r>
            <a:r>
              <a:rPr lang="cs-CZ" sz="2800" dirty="0" smtClean="0"/>
              <a:t>dělí se na stavební </a:t>
            </a:r>
            <a:r>
              <a:rPr lang="cs-CZ" sz="2800" dirty="0"/>
              <a:t>fázi a projekční </a:t>
            </a:r>
            <a:r>
              <a:rPr lang="cs-CZ" sz="2800" dirty="0" smtClean="0"/>
              <a:t>fázi, běží </a:t>
            </a:r>
            <a:r>
              <a:rPr lang="cs-CZ" sz="2800" dirty="0"/>
              <a:t>v průběhu stavebních </a:t>
            </a:r>
            <a:r>
              <a:rPr lang="cs-CZ" sz="2800" dirty="0" smtClean="0"/>
              <a:t>prací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2800" i="1" dirty="0" smtClean="0"/>
              <a:t>Třetí </a:t>
            </a:r>
            <a:r>
              <a:rPr lang="cs-CZ" sz="2800" i="1" dirty="0"/>
              <a:t>fáze</a:t>
            </a:r>
            <a:r>
              <a:rPr lang="cs-CZ" sz="2800" dirty="0"/>
              <a:t> </a:t>
            </a:r>
            <a:r>
              <a:rPr lang="cs-CZ" sz="2800" dirty="0" smtClean="0"/>
              <a:t>– po </a:t>
            </a:r>
            <a:r>
              <a:rPr lang="cs-CZ" sz="2800" dirty="0"/>
              <a:t>skončení stavebních úprav, </a:t>
            </a:r>
            <a:r>
              <a:rPr lang="cs-CZ" sz="2800" dirty="0" smtClean="0"/>
              <a:t>spojení všech výsledků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8424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STAVEBNÍ PAMÁTKY A PÉČE O 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u="sng" dirty="0"/>
              <a:t>Cyklus obnovy stavební památky:</a:t>
            </a:r>
            <a:endParaRPr lang="cs-CZ" sz="2800" dirty="0"/>
          </a:p>
          <a:p>
            <a:pPr marL="457200" lvl="0" indent="-457200">
              <a:buFont typeface="+mj-lt"/>
              <a:buAutoNum type="arabicPeriod"/>
            </a:pPr>
            <a:r>
              <a:rPr lang="cs-CZ" sz="2800" dirty="0"/>
              <a:t>Identifikace </a:t>
            </a:r>
            <a:r>
              <a:rPr lang="cs-CZ" sz="2800" dirty="0" smtClean="0"/>
              <a:t>potřeby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800" dirty="0" smtClean="0"/>
              <a:t>Příprava projektu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800" dirty="0" smtClean="0"/>
              <a:t>Realizace projektu</a:t>
            </a:r>
          </a:p>
          <a:p>
            <a:pPr marL="457200" lvl="0" indent="-457200">
              <a:buFont typeface="+mj-lt"/>
              <a:buAutoNum type="arabicPeriod"/>
            </a:pPr>
            <a:r>
              <a:rPr lang="cs-CZ" sz="2800" dirty="0" smtClean="0"/>
              <a:t>Užívání</a:t>
            </a:r>
            <a:endParaRPr lang="cs-CZ" sz="2800" dirty="0"/>
          </a:p>
          <a:p>
            <a:pPr marL="457200" lvl="0" indent="-457200">
              <a:buFont typeface="+mj-lt"/>
              <a:buAutoNum type="arabicPeriod"/>
            </a:pPr>
            <a:r>
              <a:rPr lang="cs-CZ" sz="2800" dirty="0" smtClean="0"/>
              <a:t>Vyhodnocení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57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ČÁST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17565" r="47694" b="6390"/>
          <a:stretch/>
        </p:blipFill>
        <p:spPr bwMode="auto">
          <a:xfrm rot="16200000">
            <a:off x="3817233" y="64041"/>
            <a:ext cx="4355874" cy="79020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346662" y="1837112"/>
            <a:ext cx="1837113" cy="689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767455" y="3466407"/>
            <a:ext cx="357447" cy="257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652953" y="2231965"/>
            <a:ext cx="357447" cy="257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200698" y="1924395"/>
            <a:ext cx="357447" cy="257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15340"/>
            <a:ext cx="10058400" cy="1450757"/>
          </a:xfrm>
        </p:spPr>
        <p:txBody>
          <a:bodyPr/>
          <a:lstStyle/>
          <a:p>
            <a:r>
              <a:rPr lang="cs-CZ" dirty="0" smtClean="0"/>
              <a:t>LANDFRASOVA VILA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Stavba vznikla na počátku 19. století pro rodinu Aloise </a:t>
            </a:r>
            <a:r>
              <a:rPr lang="cs-CZ" dirty="0" err="1" smtClean="0"/>
              <a:t>Landfrase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součástí vily je i několikapatrová zahrada.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Hlavním architektem vily byl Josef </a:t>
            </a:r>
            <a:r>
              <a:rPr lang="cs-CZ" dirty="0" err="1" smtClean="0"/>
              <a:t>Schaffer</a:t>
            </a:r>
            <a:r>
              <a:rPr lang="cs-CZ" dirty="0" smtClean="0"/>
              <a:t>. </a:t>
            </a:r>
          </a:p>
          <a:p>
            <a:r>
              <a:rPr lang="cs-CZ" u="sng" dirty="0" smtClean="0"/>
              <a:t>Identifikační </a:t>
            </a:r>
            <a:r>
              <a:rPr lang="cs-CZ" u="sng" dirty="0"/>
              <a:t>údaje:</a:t>
            </a:r>
            <a:endParaRPr lang="cs-CZ" dirty="0"/>
          </a:p>
          <a:p>
            <a:r>
              <a:rPr lang="cs-CZ" dirty="0"/>
              <a:t>Název stavby: </a:t>
            </a:r>
            <a:r>
              <a:rPr lang="cs-CZ" dirty="0" err="1"/>
              <a:t>Landfrasova</a:t>
            </a:r>
            <a:r>
              <a:rPr lang="cs-CZ" dirty="0"/>
              <a:t> klasicistní vila </a:t>
            </a:r>
          </a:p>
          <a:p>
            <a:r>
              <a:rPr lang="cs-CZ" dirty="0"/>
              <a:t>Místo stavby: Karlov 151/IV, 377 01 Jindřichův Hradec </a:t>
            </a:r>
          </a:p>
          <a:p>
            <a:r>
              <a:rPr lang="cs-CZ" dirty="0"/>
              <a:t>Obec a katastrální území: Jindřichův Hradec</a:t>
            </a:r>
          </a:p>
          <a:p>
            <a:r>
              <a:rPr lang="cs-CZ" dirty="0"/>
              <a:t>Kraj: Jihočeský </a:t>
            </a:r>
          </a:p>
          <a:p>
            <a:r>
              <a:rPr lang="cs-CZ" dirty="0"/>
              <a:t>Parcelní číslo: </a:t>
            </a:r>
            <a:r>
              <a:rPr lang="cs-CZ" dirty="0" smtClean="0"/>
              <a:t>1016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49" y="1845734"/>
            <a:ext cx="3583426" cy="2015274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49" y="3940645"/>
            <a:ext cx="3583426" cy="201553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875149" y="642803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cs-CZ" sz="1200" dirty="0" smtClean="0">
                <a:ea typeface="Calibri" panose="020F0502020204030204" pitchFamily="34" charset="0"/>
              </a:rPr>
              <a:t>Zdroj: vlastní fotografie</a:t>
            </a:r>
            <a:endParaRPr lang="cs-CZ" sz="12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</TotalTime>
  <Words>485</Words>
  <Application>Microsoft Office PowerPoint</Application>
  <PresentationFormat>Širokoúhlá obrazovka</PresentationFormat>
  <Paragraphs>129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Tahoma</vt:lpstr>
      <vt:lpstr>Wingdings</vt:lpstr>
      <vt:lpstr>Retrospektiva</vt:lpstr>
      <vt:lpstr>Využití nových stavebních materiálů a postupů v památkově chráněných stavbách</vt:lpstr>
      <vt:lpstr>OBSAH:</vt:lpstr>
      <vt:lpstr>ZADÁNÍ DIPLOMOVÉ PRÁCE</vt:lpstr>
      <vt:lpstr>ÚVOD</vt:lpstr>
      <vt:lpstr>STAVEBNĚ HITORICKÝ PRŮZKUM (SHP)</vt:lpstr>
      <vt:lpstr>STAVEBNĚ HITORICKÝ PRŮZKUM (SHP)</vt:lpstr>
      <vt:lpstr>STAVEBNÍ PAMÁTKY A PÉČE O NĚ</vt:lpstr>
      <vt:lpstr>APLIKAČNÍ ČÁST</vt:lpstr>
      <vt:lpstr>LANDFRASOVA VILA</vt:lpstr>
      <vt:lpstr>LANDFRASOVA VILA</vt:lpstr>
      <vt:lpstr>LANDFRASOVA VILA - ZAHRADA</vt:lpstr>
      <vt:lpstr>LANDFRASOVA VILA - ZAHRADA</vt:lpstr>
      <vt:lpstr>LANDFRASOVA VILA - ZAHRADA</vt:lpstr>
      <vt:lpstr>SHP LANFRASOVY VILY</vt:lpstr>
      <vt:lpstr>SHP LANFRASOVY VILY</vt:lpstr>
      <vt:lpstr>SHP LANFRASOVY VILY - PORUCHY</vt:lpstr>
      <vt:lpstr>SHP LANFRASOVY VILY - PORUCHY</vt:lpstr>
      <vt:lpstr>REKONSTRUKCE VYBRANÝCH ČÁSTÍ</vt:lpstr>
      <vt:lpstr>REKONSTRUKCE VYBRANÝCH ČÁSTÍ</vt:lpstr>
      <vt:lpstr>ZÁVĚR</vt:lpstr>
      <vt:lpstr>DOPLŇUJÍCÍ DOTAZY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nových stavebních materiálů a postupů v památkově chráněných stavbách</dc:title>
  <dc:creator>Lenča</dc:creator>
  <cp:lastModifiedBy>Lenča</cp:lastModifiedBy>
  <cp:revision>25</cp:revision>
  <dcterms:created xsi:type="dcterms:W3CDTF">2017-06-11T08:42:06Z</dcterms:created>
  <dcterms:modified xsi:type="dcterms:W3CDTF">2017-06-11T15:14:36Z</dcterms:modified>
</cp:coreProperties>
</file>