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6" r:id="rId25"/>
    <p:sldId id="287" r:id="rId26"/>
    <p:sldId id="288" r:id="rId27"/>
    <p:sldId id="28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80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7A62-F8C1-4805-ADAE-C6EF0F84EF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B0F093-7733-495C-9006-911672B0910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7A62-F8C1-4805-ADAE-C6EF0F84EF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F093-7733-495C-9006-911672B091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7A62-F8C1-4805-ADAE-C6EF0F84EF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F093-7733-495C-9006-911672B091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7A62-F8C1-4805-ADAE-C6EF0F84EF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F093-7733-495C-9006-911672B091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7A62-F8C1-4805-ADAE-C6EF0F84EF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F093-7733-495C-9006-911672B0910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7A62-F8C1-4805-ADAE-C6EF0F84EF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F093-7733-495C-9006-911672B0910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7A62-F8C1-4805-ADAE-C6EF0F84EF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F093-7733-495C-9006-911672B0910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7A62-F8C1-4805-ADAE-C6EF0F84EF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F093-7733-495C-9006-911672B091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7A62-F8C1-4805-ADAE-C6EF0F84EF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F093-7733-495C-9006-911672B091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7A62-F8C1-4805-ADAE-C6EF0F84EF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F093-7733-495C-9006-911672B091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7A62-F8C1-4805-ADAE-C6EF0F84EF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F093-7733-495C-9006-911672B091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3137A62-F8C1-4805-ADAE-C6EF0F84EF5F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B0F093-7733-495C-9006-911672B0910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747391"/>
          </a:xfrm>
        </p:spPr>
        <p:txBody>
          <a:bodyPr/>
          <a:lstStyle/>
          <a:p>
            <a:r>
              <a:rPr lang="cs-CZ" sz="4000" b="1" dirty="0">
                <a:solidFill>
                  <a:schemeClr val="tx1"/>
                </a:solidFill>
                <a:effectLst/>
              </a:rPr>
              <a:t>Udržitelný návrh zadané budovy a jejího </a:t>
            </a:r>
            <a:r>
              <a:rPr lang="cs-CZ" sz="4000" b="1" dirty="0" smtClean="0">
                <a:solidFill>
                  <a:schemeClr val="tx1"/>
                </a:solidFill>
                <a:effectLst/>
              </a:rPr>
              <a:t>prostředí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653136"/>
            <a:ext cx="8568952" cy="1440160"/>
          </a:xfrm>
        </p:spPr>
        <p:txBody>
          <a:bodyPr>
            <a:noAutofit/>
          </a:bodyPr>
          <a:lstStyle/>
          <a:p>
            <a:pPr algn="l"/>
            <a:r>
              <a:rPr lang="cs-CZ" sz="1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Autor diplomové práce:		Bc. David </a:t>
            </a:r>
            <a:r>
              <a:rPr lang="cs-CZ" sz="18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Pajma</a:t>
            </a:r>
            <a:endParaRPr lang="cs-CZ" sz="18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algn="l"/>
            <a:r>
              <a:rPr lang="cs-CZ" sz="1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Vedoucí diplomové práce:	</a:t>
            </a:r>
            <a:r>
              <a:rPr lang="cs-CZ" sz="18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	prof</a:t>
            </a:r>
            <a:r>
              <a:rPr lang="cs-CZ" sz="1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. Ing. Ingrid </a:t>
            </a:r>
            <a:r>
              <a:rPr lang="cs-CZ" sz="18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Juhásová</a:t>
            </a:r>
            <a:r>
              <a:rPr lang="cs-CZ" sz="1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Šenitková</a:t>
            </a:r>
            <a:r>
              <a:rPr lang="cs-CZ" sz="1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, CSc.</a:t>
            </a:r>
          </a:p>
          <a:p>
            <a:pPr algn="l"/>
            <a:r>
              <a:rPr lang="cs-CZ" sz="1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Oponent diplomové práce:	</a:t>
            </a:r>
            <a:r>
              <a:rPr lang="cs-CZ" sz="18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	Ing</a:t>
            </a:r>
            <a:r>
              <a:rPr lang="cs-CZ" sz="1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. Tomáš </a:t>
            </a:r>
            <a:r>
              <a:rPr lang="cs-CZ" sz="18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Hrdlička</a:t>
            </a:r>
            <a:endParaRPr lang="cs-CZ" sz="18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algn="r"/>
            <a:endParaRPr lang="cs-CZ" sz="1800" dirty="0" smtClean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algn="r"/>
            <a:r>
              <a:rPr lang="cs-CZ" sz="18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České Budějovice 06/2017</a:t>
            </a:r>
          </a:p>
          <a:p>
            <a:pPr algn="l"/>
            <a:endParaRPr lang="cs-CZ" sz="18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algn="l"/>
            <a:r>
              <a:rPr lang="cs-CZ" sz="18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								</a:t>
            </a:r>
            <a:endParaRPr lang="cs-CZ" sz="18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Konstrukční řešení budovy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929120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Ekologické materiály, obnovitelné a recyklovatelné</a:t>
            </a:r>
          </a:p>
          <a:p>
            <a:endParaRPr lang="cs-CZ" dirty="0" smtClean="0"/>
          </a:p>
          <a:p>
            <a:r>
              <a:rPr lang="cs-CZ" dirty="0" smtClean="0"/>
              <a:t>Základová konstrukce: 	ŽB deska na pěnovém sklu A-</a:t>
            </a:r>
            <a:r>
              <a:rPr lang="cs-CZ" dirty="0" err="1" smtClean="0"/>
              <a:t>glass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Svislé konstrukce: 	100% ekologické vápenopískové tvárnice VAPIS</a:t>
            </a:r>
          </a:p>
          <a:p>
            <a:endParaRPr lang="cs-CZ" dirty="0"/>
          </a:p>
          <a:p>
            <a:r>
              <a:rPr lang="cs-CZ" dirty="0" smtClean="0"/>
              <a:t>Vodorovné konstrukce:	Filigránové stropní desky</a:t>
            </a:r>
          </a:p>
          <a:p>
            <a:endParaRPr lang="cs-CZ" dirty="0" smtClean="0"/>
          </a:p>
          <a:p>
            <a:r>
              <a:rPr lang="cs-CZ" dirty="0" smtClean="0"/>
              <a:t>Izolace: 			Konopná izolace s jutou</a:t>
            </a:r>
          </a:p>
          <a:p>
            <a:endParaRPr lang="cs-CZ" dirty="0" smtClean="0"/>
          </a:p>
          <a:p>
            <a:r>
              <a:rPr lang="cs-CZ" dirty="0" smtClean="0"/>
              <a:t>Fasáda: 			Provětrávaná dřevěný obklad, minerální omítka</a:t>
            </a:r>
          </a:p>
          <a:p>
            <a:endParaRPr lang="cs-CZ" dirty="0" smtClean="0"/>
          </a:p>
          <a:p>
            <a:r>
              <a:rPr lang="cs-CZ" dirty="0" smtClean="0"/>
              <a:t>Střešní krytina: 		</a:t>
            </a:r>
            <a:r>
              <a:rPr lang="cs-CZ" dirty="0" err="1" smtClean="0"/>
              <a:t>Pochozí</a:t>
            </a:r>
            <a:r>
              <a:rPr lang="cs-CZ" dirty="0" smtClean="0"/>
              <a:t> zelená střecha přírodní </a:t>
            </a:r>
            <a:r>
              <a:rPr lang="cs-CZ" dirty="0" err="1" smtClean="0"/>
              <a:t>Optigreen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Okenní výplně: 		Dřevěná </a:t>
            </a:r>
            <a:r>
              <a:rPr lang="cs-CZ" dirty="0" err="1" smtClean="0"/>
              <a:t>eurookna</a:t>
            </a:r>
            <a:r>
              <a:rPr lang="cs-CZ" dirty="0" smtClean="0"/>
              <a:t> s izolačním trojsklem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53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Konstrukční řešení budovy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929120"/>
            <a:ext cx="799288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Pěnové sklo A- </a:t>
            </a:r>
            <a:r>
              <a:rPr lang="cs-CZ" dirty="0" err="1" smtClean="0"/>
              <a:t>glass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Nulové tepelné mosty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Tepelný odpor konstrukce R=5,000 m2K/W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C:\Users\Davii\Desktop\prezentace diplomová práce\28ac9c4273-ea840232dddc73fb08e86110aa3b3f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337132"/>
            <a:ext cx="2520280" cy="114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vii\Desktop\prezentace diplomová práce\a-glass-zakladova-de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48607"/>
            <a:ext cx="3706490" cy="315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0034"/>
            <a:ext cx="3910764" cy="31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1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Konstrukční řešení budovy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929120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Svislé konstrukce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100% ekologické vápenopískové ECO tvárnice VAPIS QUADRO E pro strojní zdění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Složení: 92% jemný křemičitý písek, 5% nehašené vápno a voda bez dalších příměsí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Jednoduché vedení elektroinstalace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66" y="3645024"/>
            <a:ext cx="371738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Výsledek obrázku pro vap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2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Konstrukční řešení budovy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929120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Vodorovné konstrukce, tepelné izolace, okenní výplně</a:t>
            </a:r>
          </a:p>
          <a:p>
            <a:pPr>
              <a:lnSpc>
                <a:spcPct val="150000"/>
              </a:lnSpc>
            </a:pPr>
            <a:r>
              <a:rPr lang="cs-CZ" dirty="0"/>
              <a:t>Prostup tepla oknem </a:t>
            </a:r>
            <a:r>
              <a:rPr lang="cs-CZ" dirty="0" err="1"/>
              <a:t>Uw</a:t>
            </a:r>
            <a:r>
              <a:rPr lang="cs-CZ" dirty="0"/>
              <a:t>: 0,70 W/m2k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65-70% konopné vlákno, 30-35% jutové vlákno 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Prefa</a:t>
            </a:r>
            <a:r>
              <a:rPr lang="cs-CZ" dirty="0" smtClean="0"/>
              <a:t>-monolitická stropní deska filigrán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 descr="Výsledek obrázku pro filigránové stropní desk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 t="17455" r="6679" b="17132"/>
          <a:stretch/>
        </p:blipFill>
        <p:spPr bwMode="auto">
          <a:xfrm>
            <a:off x="5868144" y="5226550"/>
            <a:ext cx="2840854" cy="147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rirodnistavba.cz/galerie/4377/6375/konopna-izolace-s-jutou-termo-konopi-duo-rohoz-80x580x1200-m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18" y="3677949"/>
            <a:ext cx="2025372" cy="305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eurookna s izolačním trojskl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64016"/>
            <a:ext cx="2714434" cy="307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32856"/>
            <a:ext cx="2369564" cy="273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Konstrukční řešení budovy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929120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Střešní krytina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smtClean="0"/>
              <a:t>Zelená </a:t>
            </a:r>
            <a:r>
              <a:rPr lang="cs-CZ" dirty="0" err="1" smtClean="0"/>
              <a:t>pochozí</a:t>
            </a:r>
            <a:r>
              <a:rPr lang="cs-CZ" dirty="0" smtClean="0"/>
              <a:t> střecha </a:t>
            </a:r>
            <a:r>
              <a:rPr lang="cs-CZ" dirty="0" err="1" smtClean="0"/>
              <a:t>Optigreen</a:t>
            </a:r>
            <a:r>
              <a:rPr lang="cs-CZ" dirty="0" smtClean="0"/>
              <a:t> z extenzivního substrátu o tloušťce 100mm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smtClean="0"/>
              <a:t>Prostředí pro více druhů flory a fauny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Ekologická hodnota střechy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Estetické, recyklovatelné, obnovitelné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100-250 kg/m2 (1,0-3,0 </a:t>
            </a:r>
            <a:r>
              <a:rPr lang="cs-CZ" dirty="0" err="1" smtClean="0"/>
              <a:t>kN</a:t>
            </a:r>
            <a:r>
              <a:rPr lang="cs-CZ" dirty="0" smtClean="0"/>
              <a:t>/m2)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4" name="Picture 4" descr="http://www.optigreen.cz/References/img/ND1-2_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38" y="2758343"/>
            <a:ext cx="42862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28108"/>
            <a:ext cx="5210150" cy="217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Technické zařízení budovy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929120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Minimalizace energetické náročnosti za pomocí technologického zařízení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Šetrnost k životnímu prostředí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err="1" smtClean="0"/>
              <a:t>Fotovoltaická</a:t>
            </a:r>
            <a:r>
              <a:rPr lang="cs-CZ" dirty="0" smtClean="0"/>
              <a:t> výrobna energie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Hospodaření s dešťovou vodou (užitková voda)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Rekuperační jednotka pro vnitřní mikroklima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Vytápění pomocí tepelného čerpadla s kolektorem ve vodní ploše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Studniční vrt na vlastním pozemku</a:t>
            </a:r>
          </a:p>
          <a:p>
            <a:pPr>
              <a:lnSpc>
                <a:spcPct val="150000"/>
              </a:lnSpc>
            </a:pPr>
            <a:r>
              <a:rPr lang="cs-CZ" dirty="0"/>
              <a:t>Domovní čistírna odpadních vod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Technické zařízení budovy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929120"/>
            <a:ext cx="871296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err="1" smtClean="0"/>
              <a:t>Fotovoltaická</a:t>
            </a:r>
            <a:r>
              <a:rPr lang="cs-CZ" dirty="0" smtClean="0"/>
              <a:t> výrobna energie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22 ks </a:t>
            </a:r>
            <a:r>
              <a:rPr lang="cs-CZ" dirty="0" err="1" smtClean="0"/>
              <a:t>fotovoltaických</a:t>
            </a:r>
            <a:r>
              <a:rPr lang="cs-CZ" dirty="0" smtClean="0"/>
              <a:t> panelů na nosném roštu se sklonem 35° jižním směrem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Výkon 240Wp jednoho panelu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Celkový výkon FVE 5,28 </a:t>
            </a:r>
            <a:r>
              <a:rPr lang="cs-CZ" dirty="0" err="1" smtClean="0"/>
              <a:t>kWp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Orientační pořizovací cena FVE 186 000 ,- Kč</a:t>
            </a:r>
          </a:p>
          <a:p>
            <a:pPr>
              <a:lnSpc>
                <a:spcPct val="150000"/>
              </a:lnSpc>
            </a:pP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3"/>
          <a:stretch/>
        </p:blipFill>
        <p:spPr bwMode="auto">
          <a:xfrm>
            <a:off x="5079029" y="2840899"/>
            <a:ext cx="3813451" cy="184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888793"/>
              </p:ext>
            </p:extLst>
          </p:nvPr>
        </p:nvGraphicFramePr>
        <p:xfrm>
          <a:off x="1403648" y="4772744"/>
          <a:ext cx="6408712" cy="1752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750556"/>
                <a:gridCol w="2658156"/>
              </a:tblGrid>
              <a:tr h="0">
                <a:tc>
                  <a:txBody>
                    <a:bodyPr/>
                    <a:lstStyle/>
                    <a:p>
                      <a:r>
                        <a:rPr lang="cs-CZ" sz="1800" kern="1200" dirty="0"/>
                        <a:t>Roční výroba elektřiny</a:t>
                      </a:r>
                      <a:endParaRPr lang="cs-C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800" kern="1200"/>
                        <a:t>5.5 MWh</a:t>
                      </a:r>
                      <a:endParaRPr lang="cs-CZ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800" kern="1200"/>
                        <a:t>Předpokládáný průměrný roční příjem za období 20 let</a:t>
                      </a:r>
                      <a:endParaRPr lang="cs-CZ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r>
                        <a:rPr lang="pl-PL" sz="1800" kern="1200"/>
                        <a:t>35 971,- Kč (bez DPH)</a:t>
                      </a:r>
                      <a:endParaRPr lang="pl-PL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1800" kern="1200" dirty="0"/>
                        <a:t>Výnos za 20 let provozu</a:t>
                      </a:r>
                      <a:endParaRPr lang="pl-P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r>
                        <a:rPr lang="pl-PL" sz="1800" kern="1200"/>
                        <a:t>719 421,- Kč (bez DPH)</a:t>
                      </a:r>
                      <a:endParaRPr lang="pl-PL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7625" marB="47625" anchor="ctr"/>
                </a:tc>
              </a:tr>
              <a:tr h="323289">
                <a:tc>
                  <a:txBody>
                    <a:bodyPr/>
                    <a:lstStyle/>
                    <a:p>
                      <a:r>
                        <a:rPr lang="cs-CZ" sz="1800" kern="1200" dirty="0"/>
                        <a:t>Orientační návratnost investice</a:t>
                      </a:r>
                      <a:endParaRPr lang="cs-C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800" kern="1200" dirty="0"/>
                        <a:t>5.2 let</a:t>
                      </a:r>
                      <a:endParaRPr lang="cs-C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2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Technické zařízení budovy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929120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Hospodaření s dešťovou vodou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Šetrné k životnímu prostředí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Úspora pitné vody až 113 m3/rok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Ochrana přetížení kanalizačních sítí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Využívání dešťových vod splachování toalet,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zavlažování zahrady atp.</a:t>
            </a:r>
          </a:p>
          <a:p>
            <a:pPr>
              <a:lnSpc>
                <a:spcPct val="150000"/>
              </a:lnSpc>
            </a:pP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 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042225"/>
              </p:ext>
            </p:extLst>
          </p:nvPr>
        </p:nvGraphicFramePr>
        <p:xfrm>
          <a:off x="446856" y="4797152"/>
          <a:ext cx="8229600" cy="1580134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3145353"/>
                <a:gridCol w="1181771"/>
                <a:gridCol w="2868838"/>
                <a:gridCol w="1033638"/>
              </a:tblGrid>
              <a:tr h="3505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Položka (podle druhu povrchu)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Plocha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Koeficient </a:t>
                      </a:r>
                      <a:r>
                        <a:rPr lang="cs-CZ" sz="1000" dirty="0" smtClean="0">
                          <a:effectLst/>
                        </a:rPr>
                        <a:t>odtoku Plzeňský kraj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Množství zadržené vody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</a:rPr>
                        <a:t>A</a:t>
                      </a:r>
                      <a:r>
                        <a:rPr lang="cs-CZ" sz="1000" b="1" baseline="-25000">
                          <a:effectLst/>
                        </a:rPr>
                        <a:t>i</a:t>
                      </a:r>
                      <a:r>
                        <a:rPr lang="cs-CZ" sz="1000" b="1">
                          <a:effectLst/>
                        </a:rPr>
                        <a:t> (m</a:t>
                      </a:r>
                      <a:r>
                        <a:rPr lang="cs-CZ" sz="1000" b="1" baseline="30000">
                          <a:effectLst/>
                        </a:rPr>
                        <a:t>2</a:t>
                      </a:r>
                      <a:r>
                        <a:rPr lang="cs-CZ" sz="1000" b="1">
                          <a:effectLst/>
                        </a:rPr>
                        <a:t>)</a:t>
                      </a:r>
                      <a:endParaRPr lang="cs-CZ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</a:rPr>
                        <a:t>f (-)</a:t>
                      </a:r>
                      <a:endParaRPr lang="cs-CZ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err="1">
                          <a:effectLst/>
                        </a:rPr>
                        <a:t>Q</a:t>
                      </a:r>
                      <a:r>
                        <a:rPr lang="cs-CZ" sz="1000" b="1" baseline="-25000" dirty="0" err="1">
                          <a:effectLst/>
                        </a:rPr>
                        <a:t>s,j</a:t>
                      </a:r>
                      <a:r>
                        <a:rPr lang="cs-CZ" sz="1000" b="1" dirty="0">
                          <a:effectLst/>
                        </a:rPr>
                        <a:t> (m</a:t>
                      </a:r>
                      <a:r>
                        <a:rPr lang="cs-CZ" sz="1000" b="1" baseline="30000" dirty="0">
                          <a:effectLst/>
                        </a:rPr>
                        <a:t>3</a:t>
                      </a:r>
                      <a:r>
                        <a:rPr lang="cs-CZ" sz="1000" b="1" dirty="0">
                          <a:effectLst/>
                        </a:rPr>
                        <a:t>/rok)</a:t>
                      </a:r>
                      <a:endParaRPr lang="cs-CZ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zelená střecha (vrstva půdy &gt; 10cm)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213,59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0,50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71,66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1927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</a:rPr>
                        <a:t>štěrk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13,70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0,30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6,43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pozinkovaný plech (sklon do 3°)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8,39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1,00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0,00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terasa </a:t>
                      </a:r>
                      <a:r>
                        <a:rPr lang="cs-CZ" sz="1000" dirty="0" smtClean="0">
                          <a:effectLst/>
                        </a:rPr>
                        <a:t>plocha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104,10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0,50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34,93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1927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Celkem</a:t>
                      </a:r>
                      <a:endParaRPr lang="cs-CZ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339,78</a:t>
                      </a:r>
                      <a:endParaRPr lang="cs-CZ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800" b="1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113,02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10" name="Picture 2" descr="nádrž na dešťovou vodu AS-REWA KOMBI + AS-RAINMA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012223"/>
            <a:ext cx="4045817" cy="242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Technické zařízení budovy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929120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Rekuperační jednotka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Rekuperátor NIBE ERS 10-500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Účinnost zpětného získávání tepla z odpadního vzduchu až 92%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Příhřev v zimních měsících z tepelného čerpadla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Zajištění stálého a zdravého mikroklimatu budovy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9218" name="Picture 2" descr="Výsledek obrázku pro NIBE ERS 10-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92864"/>
            <a:ext cx="5544616" cy="29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5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14" y="1948110"/>
            <a:ext cx="6516216" cy="340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Technické zařízení budovy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929120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err="1" smtClean="0"/>
              <a:t>Výtápění</a:t>
            </a:r>
            <a:r>
              <a:rPr lang="cs-CZ" dirty="0" smtClean="0"/>
              <a:t> tepelné čerpadlo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Tepelné čerpadlo NIBE F1345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Akumulační nádrž NIBE UKV 300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Zásobník TUV NIBE VPA 300/200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Příhřev rekuperační jednotky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062418"/>
              </p:ext>
            </p:extLst>
          </p:nvPr>
        </p:nvGraphicFramePr>
        <p:xfrm>
          <a:off x="493204" y="5445224"/>
          <a:ext cx="8229600" cy="12268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650858"/>
                <a:gridCol w="901964"/>
                <a:gridCol w="905256"/>
                <a:gridCol w="985906"/>
                <a:gridCol w="985906"/>
                <a:gridCol w="989198"/>
                <a:gridCol w="901964"/>
                <a:gridCol w="9085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Místnost</a:t>
                      </a:r>
                      <a:endParaRPr lang="cs-CZ" sz="900" dirty="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Návrhová teplota v místnosti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[°C]</a:t>
                      </a:r>
                      <a:endParaRPr lang="cs-CZ" sz="9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Objem vzduchu v místnosti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[m3]</a:t>
                      </a:r>
                      <a:endParaRPr lang="cs-CZ" sz="9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Podlahová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plocha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místnosti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[m2]</a:t>
                      </a:r>
                      <a:endParaRPr lang="cs-CZ" sz="9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Návrhová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tepelná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ztráta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prostupem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[W]</a:t>
                      </a:r>
                      <a:endParaRPr lang="cs-CZ" sz="9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Návrhová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tepelná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ztráta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větráním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[W]</a:t>
                      </a:r>
                      <a:endParaRPr lang="cs-CZ" sz="9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Zátopový tepelný výkon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[W]</a:t>
                      </a:r>
                      <a:endParaRPr lang="cs-CZ" sz="9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Návrhový tepelný výkon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[W]</a:t>
                      </a:r>
                      <a:endParaRPr lang="cs-CZ" sz="9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 1 - Rodinný dům</a:t>
                      </a:r>
                      <a:endParaRPr lang="cs-CZ" sz="9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none" strike="noStrike" spc="0">
                          <a:effectLst/>
                        </a:rPr>
                        <a:t>20</a:t>
                      </a:r>
                      <a:endParaRPr lang="cs-CZ" sz="9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none" strike="noStrike" spc="0">
                          <a:effectLst/>
                        </a:rPr>
                        <a:t>1013,91</a:t>
                      </a:r>
                      <a:endParaRPr lang="cs-CZ" sz="9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none" strike="noStrike" spc="0">
                          <a:effectLst/>
                        </a:rPr>
                        <a:t>312,16</a:t>
                      </a:r>
                      <a:endParaRPr lang="cs-CZ" sz="9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none" strike="noStrike" spc="0">
                          <a:effectLst/>
                        </a:rPr>
                        <a:t>4 387,9</a:t>
                      </a:r>
                      <a:endParaRPr lang="cs-CZ" sz="9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none" strike="noStrike" spc="0">
                          <a:effectLst/>
                        </a:rPr>
                        <a:t>5 515,7</a:t>
                      </a:r>
                      <a:endParaRPr lang="cs-CZ" sz="9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none" strike="noStrike" spc="0">
                          <a:effectLst/>
                        </a:rPr>
                        <a:t>0,0</a:t>
                      </a:r>
                      <a:endParaRPr lang="cs-CZ" sz="9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none" strike="noStrike" spc="0">
                          <a:effectLst/>
                        </a:rPr>
                        <a:t>9 903,6</a:t>
                      </a:r>
                      <a:endParaRPr lang="cs-CZ" sz="9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Celkem za zadané místnosti</a:t>
                      </a:r>
                      <a:endParaRPr lang="cs-CZ" sz="9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none" strike="noStrike" spc="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none" strike="noStrike" spc="0">
                          <a:effectLst/>
                        </a:rPr>
                        <a:t>1013,91</a:t>
                      </a:r>
                      <a:endParaRPr lang="cs-CZ" sz="9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none" strike="noStrike" spc="0">
                          <a:effectLst/>
                        </a:rPr>
                        <a:t>312,16</a:t>
                      </a:r>
                      <a:endParaRPr lang="cs-CZ" sz="9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none" strike="noStrike" spc="0">
                          <a:effectLst/>
                        </a:rPr>
                        <a:t>4 387,9</a:t>
                      </a:r>
                      <a:endParaRPr lang="cs-CZ" sz="9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none" strike="noStrike" spc="0">
                          <a:effectLst/>
                        </a:rPr>
                        <a:t>5 515,7</a:t>
                      </a:r>
                      <a:endParaRPr lang="cs-CZ" sz="9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u="none" strike="noStrike" spc="0">
                          <a:effectLst/>
                        </a:rPr>
                        <a:t>0,0</a:t>
                      </a:r>
                      <a:endParaRPr lang="cs-CZ" sz="90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u="none" strike="noStrike" spc="0" dirty="0">
                          <a:effectLst/>
                        </a:rPr>
                        <a:t>9 903,6</a:t>
                      </a:r>
                      <a:endParaRPr lang="cs-CZ" sz="900" b="1" dirty="0">
                        <a:effectLst/>
                        <a:latin typeface="Lucida Sans Unicode"/>
                        <a:ea typeface="Lucida Sans Unicode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5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Cíl práce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568952" cy="4176464"/>
          </a:xfrm>
        </p:spPr>
        <p:txBody>
          <a:bodyPr>
            <a:noAutofit/>
          </a:bodyPr>
          <a:lstStyle/>
          <a:p>
            <a:endParaRPr lang="cs-CZ" sz="18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algn="just"/>
            <a:r>
              <a:rPr lang="cs-CZ" sz="18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Cílem </a:t>
            </a:r>
            <a:r>
              <a:rPr lang="cs-CZ" sz="1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Diplomové práce je udržitelný návrh zadané budovy a jejího prostředí. Analyzovat a posoudit možnosti architektonicko-konstrukčního řešení zadané budovy v souladu s koncepcí udržitelného navrhování budov a jejich prostředí. Respektovat základní principy integrovaného navrhování, koncepčního řešení a optimalizace budovy z hlediska konstrukčního, materiálového, energetického a environmentálního. Vypracovat návrh koncepce techniky prostředí a posoudit kvalitu vnitřního prostředí budovy z hlediska komfortu, hygieny a bezpečnosti prostředí. Vypracovat projektovou dokumentaci stavebně-architektonického řešení v rozsahu projektu pro stavební povolení. Zpracovat souhrnnou technickou zprávu budovy a technickou zprávu pro stavebně-architektonické řešení.</a:t>
            </a:r>
          </a:p>
          <a:p>
            <a:pPr algn="l"/>
            <a:endParaRPr lang="cs-CZ" sz="18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algn="l"/>
            <a:r>
              <a:rPr lang="cs-CZ" sz="18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								</a:t>
            </a:r>
            <a:endParaRPr lang="cs-CZ" sz="18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Technické zařízení budovy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806" y="3221781"/>
            <a:ext cx="5261682" cy="346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929120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Vytápění tepelné čerpadlo</a:t>
            </a:r>
          </a:p>
          <a:p>
            <a:pPr>
              <a:lnSpc>
                <a:spcPct val="150000"/>
              </a:lnSpc>
            </a:pPr>
            <a:r>
              <a:rPr lang="cs-CZ" dirty="0"/>
              <a:t>Vynikající účinnost díky kladné teplotě vody celoročně</a:t>
            </a:r>
          </a:p>
          <a:p>
            <a:pPr>
              <a:lnSpc>
                <a:spcPct val="150000"/>
              </a:lnSpc>
            </a:pPr>
            <a:r>
              <a:rPr lang="cs-CZ" dirty="0"/>
              <a:t>Úspora 1/3 kolektoru oproti klasickému </a:t>
            </a:r>
            <a:r>
              <a:rPr lang="cs-CZ" dirty="0" smtClean="0"/>
              <a:t>zemnímu (30-40W/m2)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Zemní kolektor na dně vodní plochy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Nejúspornější zemní kolektory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1266" name="Picture 2" descr="Výsledek obrázku pro zemní kolektor vodní ploch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3"/>
          <a:stretch/>
        </p:blipFill>
        <p:spPr bwMode="auto">
          <a:xfrm>
            <a:off x="107504" y="4725144"/>
            <a:ext cx="3987033" cy="16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Technické zařízení budovy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929120"/>
            <a:ext cx="8712968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r="4950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2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PENB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Davii\Desktop\diplomka\jpg\grafika-penb-165418\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25" y="2421368"/>
            <a:ext cx="3054467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Davii\Desktop\diplomka\jpg\grafika-penb-165418\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08" y="2421368"/>
            <a:ext cx="3054468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7544" y="1774557"/>
            <a:ext cx="7273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Budova se hodnotí </a:t>
            </a:r>
            <a:r>
              <a:rPr lang="cs-CZ" dirty="0"/>
              <a:t>jako mimořádně úsporná se spotřebou </a:t>
            </a:r>
            <a:endParaRPr lang="cs-CZ" dirty="0" smtClean="0"/>
          </a:p>
          <a:p>
            <a:r>
              <a:rPr lang="cs-CZ" dirty="0" smtClean="0"/>
              <a:t>měrné </a:t>
            </a:r>
            <a:r>
              <a:rPr lang="cs-CZ" dirty="0"/>
              <a:t>hodnoty 47,2 </a:t>
            </a:r>
            <a:r>
              <a:rPr lang="cs-CZ" dirty="0" err="1" smtClean="0"/>
              <a:t>Kw</a:t>
            </a:r>
            <a:r>
              <a:rPr lang="cs-CZ" dirty="0" smtClean="0"/>
              <a:t>/m2*rok. Kategorie nízkoenergetická budova.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2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Vyhodnocení SBTOOLCZ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929120"/>
            <a:ext cx="8712968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4">
              <a:lnSpc>
                <a:spcPct val="150000"/>
              </a:lnSpc>
            </a:pPr>
            <a:r>
              <a:rPr lang="cs-CZ" dirty="0" smtClean="0"/>
              <a:t>Stupeň kvality budovy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406752"/>
              </p:ext>
            </p:extLst>
          </p:nvPr>
        </p:nvGraphicFramePr>
        <p:xfrm>
          <a:off x="493204" y="2483352"/>
          <a:ext cx="8229600" cy="122682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5266944"/>
                <a:gridCol w="982614"/>
                <a:gridCol w="1094537"/>
                <a:gridCol w="88550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Skupina kritérií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Váha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Vážené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body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Finální skóre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E - Environmentální kritéria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9652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50 %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8,08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4,0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 - Sociální kritéria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9652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35 %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8,16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2,9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 - Ekonomika a management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9652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15 %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8,78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1,3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 - Lokalita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9652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0 %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7,44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0,0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Celkem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9652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100 %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8,2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668596"/>
              </p:ext>
            </p:extLst>
          </p:nvPr>
        </p:nvGraphicFramePr>
        <p:xfrm>
          <a:off x="493204" y="3789040"/>
          <a:ext cx="8229600" cy="87630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4111508"/>
                <a:gridCol w="411809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Certifikát kvality budovy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Body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certifikát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0 - 3,9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bronzový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4 - 5,9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stříbrný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6 - 7,9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zlatý</a:t>
                      </a:r>
                      <a:endParaRPr lang="cs-CZ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8 - 10</a:t>
                      </a:r>
                      <a:endParaRPr lang="cs-CZ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pic>
        <p:nvPicPr>
          <p:cNvPr id="7" name="Obrázek 6" descr="http://www.sbtool.cz/img/certifikaty_kvalit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7"/>
          <a:stretch/>
        </p:blipFill>
        <p:spPr bwMode="auto">
          <a:xfrm>
            <a:off x="6444208" y="4797152"/>
            <a:ext cx="1940107" cy="19511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467544" y="5013176"/>
            <a:ext cx="5643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Posuzovaná budova dosáhla zlatého certifikátu.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6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Vizualizace navrhované budovy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avii\Desktop\diplomka\obr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912492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0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Vizualizace navrhované budovy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avii\Desktop\diplomka\obr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57400"/>
            <a:ext cx="69124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2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Vizualizace navrhované budovy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avii\Desktop\diplomka\obr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36564"/>
            <a:ext cx="69124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Vizualizace navrhované budovy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avii\Desktop\diplomka\obr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57400"/>
            <a:ext cx="69124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8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tx1"/>
                </a:solidFill>
                <a:effectLst/>
              </a:rPr>
              <a:t>Doplňující dotazy vedoucího práce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772816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4">
              <a:lnSpc>
                <a:spcPct val="150000"/>
              </a:lnSpc>
            </a:pPr>
            <a:r>
              <a:rPr lang="cs-CZ" b="1" dirty="0"/>
              <a:t>Vyjádřete se k faktorům vnímané kvality vnitřního prostředí</a:t>
            </a:r>
            <a:r>
              <a:rPr lang="cs-CZ" b="1" dirty="0" smtClean="0"/>
              <a:t>.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Teplota vzduchu – konstantní teplota </a:t>
            </a:r>
            <a:r>
              <a:rPr lang="en-US" dirty="0" smtClean="0"/>
              <a:t>&lt;</a:t>
            </a:r>
            <a:r>
              <a:rPr lang="cs-CZ" dirty="0" smtClean="0"/>
              <a:t> 3°C (léto 20-28°C, zima 18-24°C)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Vlhkost vzduchu – konstantní vlhkost </a:t>
            </a:r>
            <a:r>
              <a:rPr lang="cs-CZ" dirty="0" err="1" smtClean="0"/>
              <a:t>vzuchu</a:t>
            </a:r>
            <a:r>
              <a:rPr lang="cs-CZ" dirty="0" smtClean="0"/>
              <a:t> (40-60%)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Rychlost proudění vzduchu – bez průvanu </a:t>
            </a:r>
            <a:r>
              <a:rPr lang="en-US" dirty="0" smtClean="0"/>
              <a:t>&lt;</a:t>
            </a:r>
            <a:r>
              <a:rPr lang="cs-CZ" dirty="0" smtClean="0"/>
              <a:t> 0,1-0,2 m/s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Mikrobi – ovlivňuje vlhkost vzduchu (plísně, roztoči, pyly) - větrání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Prašnost – biologické částice, domovní prach, astma = filtr třídy G3 </a:t>
            </a:r>
            <a:r>
              <a:rPr lang="en-US" dirty="0" smtClean="0"/>
              <a:t>&gt;</a:t>
            </a:r>
            <a:r>
              <a:rPr lang="cs-CZ" dirty="0" smtClean="0"/>
              <a:t>3 mikrony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Vůně a zápachy – CO2, aceton, benzen, formaldehyd - výměna vzduchu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Toxické plyny – síra SO, dusík NO, CO, smog atp. – výměna vzduchu, eliminace materiálů s těmito složkami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Akustická složka prostředí hluk a vibrace – eliminace vnějšího hluku do vnitřního, vnitřní vibrace a otřesy chůze, slyšitelnost z místností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Osvětlení – zrakové vnímání, duševní pohoda, optimalizace osvětlení</a:t>
            </a:r>
          </a:p>
        </p:txBody>
      </p:sp>
    </p:spTree>
    <p:extLst>
      <p:ext uri="{BB962C8B-B14F-4D97-AF65-F5344CB8AC3E}">
        <p14:creationId xmlns:p14="http://schemas.microsoft.com/office/powerpoint/2010/main" val="40476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tx1"/>
                </a:solidFill>
                <a:effectLst/>
              </a:rPr>
              <a:t>Doplňující dotazy oponenta práce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772816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4">
              <a:lnSpc>
                <a:spcPct val="150000"/>
              </a:lnSpc>
            </a:pPr>
            <a:r>
              <a:rPr lang="cs-CZ" b="1" dirty="0"/>
              <a:t>Myslíte si, že v 1 PP je vhodně provedený návrh sloupků mezi otvorovými výplněmi? Nebylo by lepší zvolit např. </a:t>
            </a:r>
            <a:r>
              <a:rPr lang="cs-CZ" b="1" dirty="0" smtClean="0"/>
              <a:t>ocelové prvky?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Odpadá vnitřní obložení ocelových sloupků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Jednotný systém, včetně tepelně izolačních vlastností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Možnost vyztužení zděných sloupků VAPIS</a:t>
            </a:r>
          </a:p>
          <a:p>
            <a:pPr marL="266700" lvl="4">
              <a:lnSpc>
                <a:spcPct val="150000"/>
              </a:lnSpc>
            </a:pPr>
            <a:r>
              <a:rPr lang="cs-CZ" dirty="0" smtClean="0"/>
              <a:t>ocelovými dráty a cementovou zálivkou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90" y="3501008"/>
            <a:ext cx="3270350" cy="302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Úvod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568952" cy="4176464"/>
          </a:xfrm>
        </p:spPr>
        <p:txBody>
          <a:bodyPr>
            <a:noAutofit/>
          </a:bodyPr>
          <a:lstStyle/>
          <a:p>
            <a:endParaRPr lang="cs-CZ" sz="18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algn="just"/>
            <a:r>
              <a:rPr lang="cs-CZ" sz="1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Tato diplomová práce navrhuje rodinný dům, který je </a:t>
            </a:r>
          </a:p>
          <a:p>
            <a:pPr algn="just"/>
            <a:r>
              <a:rPr lang="cs-CZ" sz="1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energeticky nenáročný a svojí skladbou konstrukcí, umístěním, použitých materiálů a technologií koresponduje se zásadami trvale udržitelného rozvoje. </a:t>
            </a:r>
          </a:p>
          <a:p>
            <a:pPr algn="just"/>
            <a:r>
              <a:rPr lang="cs-CZ" sz="1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Jedná se o architektonický návrh a projekt pro stavební povolení dle vyhlášky 499/2006 Sb. a pozdější změny 62/2013 Sb. o dokumentaci staveb.</a:t>
            </a:r>
          </a:p>
          <a:p>
            <a:pPr algn="just"/>
            <a:r>
              <a:rPr lang="cs-CZ" sz="1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Součástí této práce je </a:t>
            </a:r>
            <a:r>
              <a:rPr lang="cs-CZ" sz="18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průkaz </a:t>
            </a:r>
            <a:r>
              <a:rPr lang="cs-CZ" sz="1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energetické náročnosti budovy.</a:t>
            </a:r>
          </a:p>
          <a:p>
            <a:pPr algn="just"/>
            <a:r>
              <a:rPr lang="cs-CZ" sz="18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Dále je práce zhodnocena certifikačním nástrojem k zhodnocení úrovně kvality budovy SBTOLLCZ.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								</a:t>
            </a:r>
            <a:endParaRPr lang="cs-CZ" sz="18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tx1"/>
                </a:solidFill>
                <a:effectLst/>
              </a:rPr>
              <a:t>Doplňující dotazy oponenta práce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772816"/>
            <a:ext cx="871296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4">
              <a:lnSpc>
                <a:spcPct val="150000"/>
              </a:lnSpc>
            </a:pPr>
            <a:r>
              <a:rPr lang="cs-CZ" b="1" dirty="0"/>
              <a:t>Jak je zajištěno větrání ve vzduchové mezeře, která odděluje rostlý terén a skladbu fasády z konopné izolace? Neobáváte se nebezpečí navlhání této izolace</a:t>
            </a:r>
            <a:r>
              <a:rPr lang="cs-CZ" b="1" dirty="0" smtClean="0"/>
              <a:t>?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Pěno sklo A-</a:t>
            </a:r>
            <a:r>
              <a:rPr lang="cs-CZ" dirty="0" err="1" smtClean="0"/>
              <a:t>glass</a:t>
            </a:r>
            <a:r>
              <a:rPr lang="cs-CZ" dirty="0" smtClean="0"/>
              <a:t> přesahuje před samotnou konstrukci pláště budovy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Kontaktní izolace s terénem STYRODUR XPS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Ochráněno nopovou folií 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Drenážní systém pod povrchem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Provětrávání fasádními mřížkami ve stejném odstínu obkladu</a:t>
            </a:r>
          </a:p>
          <a:p>
            <a:pPr marL="266700" lvl="4"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50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tx1"/>
                </a:solidFill>
                <a:effectLst/>
              </a:rPr>
              <a:t>Doplňující dotazy oponenta práce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Výsledek obrázku pro větrací mřížky fasá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36" y="4166964"/>
            <a:ext cx="3726160" cy="23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08" y="1916832"/>
            <a:ext cx="5492949" cy="29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8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tx1"/>
                </a:solidFill>
                <a:effectLst/>
              </a:rPr>
              <a:t>Doplňující dotazy oponenta práce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772816"/>
            <a:ext cx="8712968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4">
              <a:lnSpc>
                <a:spcPct val="150000"/>
              </a:lnSpc>
            </a:pPr>
            <a:r>
              <a:rPr lang="cs-CZ" b="1" dirty="0"/>
              <a:t>Dokážete odhadnout o kolik by bylo dražší realizovat tuto budovu, oproti řešení obvyklému (bez konopné izolace, zelené střechy, využití obnovitelných zdrojů energie atd.) </a:t>
            </a:r>
            <a:endParaRPr lang="cs-CZ" b="1" dirty="0" smtClean="0"/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sz="1600" dirty="0" smtClean="0"/>
              <a:t>Založení </a:t>
            </a:r>
            <a:r>
              <a:rPr lang="cs-CZ" sz="1600" dirty="0" smtClean="0"/>
              <a:t>stavby </a:t>
            </a:r>
            <a:r>
              <a:rPr lang="cs-CZ" sz="1600" dirty="0" smtClean="0"/>
              <a:t>20</a:t>
            </a:r>
            <a:r>
              <a:rPr lang="cs-CZ" sz="1600" dirty="0" smtClean="0"/>
              <a:t>%			úspora	135.940,-</a:t>
            </a:r>
            <a:endParaRPr lang="cs-CZ" sz="1600" dirty="0" smtClean="0"/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sz="1600" dirty="0" smtClean="0"/>
              <a:t>Střešní krytina </a:t>
            </a:r>
            <a:r>
              <a:rPr lang="cs-CZ" sz="1600" dirty="0" smtClean="0"/>
              <a:t>50%			úspora	357.800,-</a:t>
            </a:r>
            <a:endParaRPr lang="cs-CZ" sz="1600" dirty="0" smtClean="0"/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sz="1600" dirty="0" smtClean="0"/>
              <a:t>Izolace tepelná 50 %			úspora	253.750,-</a:t>
            </a:r>
            <a:endParaRPr lang="cs-CZ" sz="1600" dirty="0" smtClean="0"/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sz="1600" dirty="0" smtClean="0"/>
              <a:t>FVE </a:t>
            </a:r>
            <a:r>
              <a:rPr lang="cs-CZ" sz="1600" dirty="0" smtClean="0"/>
              <a:t>investice 200 tis			úspora	200.000,-</a:t>
            </a:r>
            <a:endParaRPr lang="cs-CZ" sz="1600" dirty="0" smtClean="0"/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sz="1600" dirty="0" smtClean="0"/>
              <a:t>Rekuperace investice </a:t>
            </a:r>
            <a:r>
              <a:rPr lang="cs-CZ" sz="1600" dirty="0" smtClean="0"/>
              <a:t>180 tis		úspora	180.000,-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sz="1600" dirty="0" smtClean="0"/>
              <a:t>Vytápění 60%				úspora	300.000,-</a:t>
            </a:r>
            <a:endParaRPr lang="cs-CZ" sz="1600" dirty="0" smtClean="0"/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sz="1600" dirty="0" smtClean="0"/>
              <a:t>Hospodaření s </a:t>
            </a:r>
            <a:r>
              <a:rPr lang="cs-CZ" sz="1600" dirty="0" err="1" smtClean="0"/>
              <a:t>děšť</a:t>
            </a:r>
            <a:r>
              <a:rPr lang="cs-CZ" sz="1600" dirty="0" smtClean="0"/>
              <a:t>. vodou		úspora	189.900,-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sz="1600" dirty="0" smtClean="0"/>
              <a:t>Ostatní (vnitřní materiály, omítky)		úspora 	250.000,-	</a:t>
            </a:r>
            <a:endParaRPr lang="cs-CZ" sz="1600" dirty="0" smtClean="0"/>
          </a:p>
          <a:p>
            <a:pPr marL="266700" lvl="4">
              <a:lnSpc>
                <a:spcPct val="150000"/>
              </a:lnSpc>
            </a:pPr>
            <a:r>
              <a:rPr lang="cs-CZ" sz="1600" dirty="0" smtClean="0"/>
              <a:t>Celkem úspora					1.867.390,-</a:t>
            </a:r>
            <a:endParaRPr lang="cs-CZ" sz="1600" dirty="0" smtClean="0"/>
          </a:p>
          <a:p>
            <a:pPr marL="266700" lvl="4">
              <a:lnSpc>
                <a:spcPct val="150000"/>
              </a:lnSpc>
            </a:pPr>
            <a:r>
              <a:rPr lang="cs-CZ" sz="1600" dirty="0" smtClean="0"/>
              <a:t>Obvyklé řešení této budovy 			6.879.810,-</a:t>
            </a:r>
            <a:endParaRPr lang="cs-CZ" sz="1600" dirty="0"/>
          </a:p>
          <a:p>
            <a:pPr marL="266700" lvl="4">
              <a:lnSpc>
                <a:spcPct val="150000"/>
              </a:lnSpc>
            </a:pPr>
            <a:endParaRPr lang="cs-CZ" dirty="0" smtClean="0"/>
          </a:p>
          <a:p>
            <a:pPr marL="266700" lvl="4">
              <a:lnSpc>
                <a:spcPct val="150000"/>
              </a:lnSpc>
            </a:pPr>
            <a:endParaRPr lang="cs-CZ" dirty="0"/>
          </a:p>
          <a:p>
            <a:pPr marL="266700" lvl="4">
              <a:lnSpc>
                <a:spcPct val="150000"/>
              </a:lnSpc>
            </a:pPr>
            <a:endParaRPr lang="cs-CZ" dirty="0" smtClean="0"/>
          </a:p>
          <a:p>
            <a:pPr marL="266700" lvl="4">
              <a:lnSpc>
                <a:spcPct val="150000"/>
              </a:lnSpc>
            </a:pPr>
            <a:endParaRPr lang="cs-CZ" dirty="0"/>
          </a:p>
          <a:p>
            <a:pPr marL="266700" lvl="4"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8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tx1"/>
                </a:solidFill>
                <a:effectLst/>
              </a:rPr>
              <a:t>Doplňující dotazy oponenta práce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772816"/>
            <a:ext cx="8712968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4">
              <a:lnSpc>
                <a:spcPct val="150000"/>
              </a:lnSpc>
            </a:pPr>
            <a:r>
              <a:rPr lang="cs-CZ" b="1" dirty="0"/>
              <a:t>Nemáte obavu z přehřívání interiéru díky krbové vložce? </a:t>
            </a:r>
            <a:endParaRPr lang="cs-CZ" b="1" dirty="0" smtClean="0"/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Nutné volit vložku s velmi nízkým regulovatelným výkonem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Venkovní přívod spalovacího vzduchu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Zděná budova má dobré vlastnosti akumulace tepla, do určité míry vyrovná teplené výkyvy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Možnost zvolit vložku s výměníkem a předávat teplo do akumulační nádrže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Možnost instalace teplovzdušných rozvodů či napojení na rekuperaci</a:t>
            </a:r>
          </a:p>
          <a:p>
            <a:pPr marL="552450" lvl="4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Vložka je navržena k zlepšení vnímané pohody uvnitř budovy, nikoliv pro primární vytápění</a:t>
            </a:r>
          </a:p>
          <a:p>
            <a:pPr marL="266700" lvl="4">
              <a:lnSpc>
                <a:spcPct val="150000"/>
              </a:lnSpc>
            </a:pPr>
            <a:endParaRPr lang="cs-CZ" dirty="0"/>
          </a:p>
          <a:p>
            <a:pPr marL="266700" lvl="4">
              <a:lnSpc>
                <a:spcPct val="150000"/>
              </a:lnSpc>
            </a:pPr>
            <a:endParaRPr lang="cs-CZ" dirty="0" smtClean="0"/>
          </a:p>
          <a:p>
            <a:pPr marL="266700" lvl="4">
              <a:lnSpc>
                <a:spcPct val="150000"/>
              </a:lnSpc>
            </a:pPr>
            <a:endParaRPr lang="cs-CZ" dirty="0"/>
          </a:p>
          <a:p>
            <a:pPr marL="266700" lvl="4">
              <a:lnSpc>
                <a:spcPct val="150000"/>
              </a:lnSpc>
            </a:pPr>
            <a:endParaRPr lang="cs-CZ" dirty="0" smtClean="0"/>
          </a:p>
          <a:p>
            <a:pPr marL="266700" lvl="4">
              <a:lnSpc>
                <a:spcPct val="150000"/>
              </a:lnSpc>
            </a:pPr>
            <a:endParaRPr lang="cs-CZ" dirty="0"/>
          </a:p>
          <a:p>
            <a:pPr marL="266700" lvl="4"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7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Umístění stavby a lokalita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avii\Desktop\prezentace diplomová práce\ma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848872" cy="452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3815916" y="4509120"/>
            <a:ext cx="648072" cy="648072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cs-CZ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5148064" y="3122953"/>
            <a:ext cx="1152128" cy="6776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rot="12000000" flipV="1">
            <a:off x="1031760" y="3767845"/>
            <a:ext cx="1152128" cy="6776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rot="6000000" flipV="1">
            <a:off x="5148064" y="5356008"/>
            <a:ext cx="1152128" cy="6776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3970529" y="3591254"/>
            <a:ext cx="338845" cy="576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724128" y="3535002"/>
            <a:ext cx="2218749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PRAHA D5 – 97 km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8398" y="4518365"/>
            <a:ext cx="3058851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NĚMECKO HR. PŘECHOD</a:t>
            </a:r>
          </a:p>
          <a:p>
            <a:r>
              <a:rPr lang="cs-CZ" dirty="0" smtClean="0"/>
              <a:t>ROZVADOV D5 – 100 km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868144" y="5229200"/>
            <a:ext cx="3353803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ČESKÉ BUDĚJOVICE - 129 km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451668" y="3814612"/>
            <a:ext cx="1688283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PLZEŇ – 4 km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62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Umístění stavby a lokalita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70088" y="1811055"/>
            <a:ext cx="2520280" cy="4616883"/>
          </a:xfrm>
        </p:spPr>
        <p:txBody>
          <a:bodyPr>
            <a:noAutofit/>
          </a:bodyPr>
          <a:lstStyle/>
          <a:p>
            <a:pPr algn="l"/>
            <a:r>
              <a:rPr lang="cs-CZ" sz="1600" dirty="0" err="1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parc</a:t>
            </a:r>
            <a:r>
              <a:rPr lang="cs-CZ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. č. 923 a 924</a:t>
            </a:r>
          </a:p>
          <a:p>
            <a:pPr algn="l"/>
            <a:r>
              <a:rPr lang="cs-CZ" sz="1600" dirty="0" err="1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k.ú</a:t>
            </a:r>
            <a:r>
              <a:rPr lang="cs-CZ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. Štěnovice</a:t>
            </a:r>
          </a:p>
          <a:p>
            <a:pPr algn="l"/>
            <a:r>
              <a:rPr lang="cs-CZ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výměra 1,3 ha</a:t>
            </a:r>
          </a:p>
          <a:p>
            <a:pPr algn="l"/>
            <a:endParaRPr lang="cs-CZ" sz="1000" dirty="0" smtClean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algn="l"/>
            <a:r>
              <a:rPr lang="cs-CZ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způsob využití</a:t>
            </a:r>
          </a:p>
          <a:p>
            <a:pPr marL="285750" indent="-285750" algn="l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Ostatní </a:t>
            </a:r>
            <a:r>
              <a:rPr lang="cs-CZ" sz="1600" dirty="0" err="1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pl</a:t>
            </a:r>
            <a:r>
              <a:rPr lang="cs-CZ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., jiná plocha</a:t>
            </a:r>
          </a:p>
          <a:p>
            <a:pPr algn="l"/>
            <a:endParaRPr lang="cs-CZ" sz="1000" dirty="0" smtClean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algn="l"/>
            <a:r>
              <a:rPr lang="cs-CZ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ÚP	</a:t>
            </a:r>
          </a:p>
          <a:p>
            <a:pPr algn="l"/>
            <a:r>
              <a:rPr lang="cs-CZ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SX smíšené obytné plochy specifické		</a:t>
            </a:r>
            <a:endParaRPr lang="cs-CZ" sz="16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avii\Desktop\prezentace diplomová práce\ku map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36453"/>
            <a:ext cx="646258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3230314" cy="19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4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Umístění stavby a lokalita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70088" y="1811055"/>
            <a:ext cx="2520280" cy="4616883"/>
          </a:xfrm>
        </p:spPr>
        <p:txBody>
          <a:bodyPr>
            <a:noAutofit/>
          </a:bodyPr>
          <a:lstStyle/>
          <a:p>
            <a:pPr algn="l"/>
            <a:r>
              <a:rPr lang="cs-CZ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	</a:t>
            </a:r>
            <a:endParaRPr lang="cs-CZ" sz="16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9853"/>
            <a:ext cx="6840760" cy="481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 rot="5400000" flipH="1" flipV="1">
            <a:off x="1897015" y="2539497"/>
            <a:ext cx="338845" cy="576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79512" y="2924944"/>
            <a:ext cx="152477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PŘÍVOD NN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rot="10800000" flipH="1" flipV="1">
            <a:off x="3297051" y="3861048"/>
            <a:ext cx="338845" cy="576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627784" y="3429000"/>
            <a:ext cx="620683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FVE</a:t>
            </a:r>
          </a:p>
        </p:txBody>
      </p:sp>
      <p:cxnSp>
        <p:nvCxnSpPr>
          <p:cNvPr id="15" name="Přímá spojnice se šipkou 14"/>
          <p:cNvCxnSpPr/>
          <p:nvPr/>
        </p:nvCxnSpPr>
        <p:spPr>
          <a:xfrm rot="16200000" flipV="1">
            <a:off x="4366573" y="4606534"/>
            <a:ext cx="338845" cy="576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963918" y="4938305"/>
            <a:ext cx="2284600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ZELENÁ STŘECHA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 rot="16200000" flipV="1">
            <a:off x="4714138" y="4433341"/>
            <a:ext cx="338845" cy="576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5292080" y="4555720"/>
            <a:ext cx="2232984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VRTANÁ STUDNA</a:t>
            </a:r>
          </a:p>
        </p:txBody>
      </p:sp>
      <p:cxnSp>
        <p:nvCxnSpPr>
          <p:cNvPr id="20" name="Přímá spojnice se šipkou 19"/>
          <p:cNvCxnSpPr/>
          <p:nvPr/>
        </p:nvCxnSpPr>
        <p:spPr>
          <a:xfrm rot="5400000" flipH="1" flipV="1">
            <a:off x="3079044" y="5254607"/>
            <a:ext cx="338845" cy="576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2051720" y="5712061"/>
            <a:ext cx="837089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 smtClean="0"/>
              <a:t>dČOV</a:t>
            </a:r>
            <a:endParaRPr lang="cs-CZ" dirty="0" smtClean="0"/>
          </a:p>
        </p:txBody>
      </p:sp>
      <p:cxnSp>
        <p:nvCxnSpPr>
          <p:cNvPr id="22" name="Přímá spojnice se šipkou 21"/>
          <p:cNvCxnSpPr/>
          <p:nvPr/>
        </p:nvCxnSpPr>
        <p:spPr>
          <a:xfrm rot="5400000" flipH="1" flipV="1">
            <a:off x="2674386" y="4771746"/>
            <a:ext cx="338845" cy="576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64516" y="4799805"/>
            <a:ext cx="2419252" cy="64633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HOSPODAŘENÍ S</a:t>
            </a:r>
          </a:p>
          <a:p>
            <a:r>
              <a:rPr lang="cs-CZ" dirty="0" smtClean="0"/>
              <a:t>DEŠŤOVOU VODOU</a:t>
            </a:r>
          </a:p>
        </p:txBody>
      </p:sp>
      <p:cxnSp>
        <p:nvCxnSpPr>
          <p:cNvPr id="24" name="Přímá spojnice se šipkou 23"/>
          <p:cNvCxnSpPr/>
          <p:nvPr/>
        </p:nvCxnSpPr>
        <p:spPr>
          <a:xfrm rot="5400000" flipH="1" flipV="1">
            <a:off x="4834626" y="6046695"/>
            <a:ext cx="338845" cy="576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1851384" y="6381328"/>
            <a:ext cx="2792624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VODNÍ PLOCHA 0,25 ha</a:t>
            </a:r>
          </a:p>
        </p:txBody>
      </p:sp>
    </p:spTree>
    <p:extLst>
      <p:ext uri="{BB962C8B-B14F-4D97-AF65-F5344CB8AC3E}">
        <p14:creationId xmlns:p14="http://schemas.microsoft.com/office/powerpoint/2010/main" val="9913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Dispoziční řešení 1 PP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70088" y="1811055"/>
            <a:ext cx="2520280" cy="4616883"/>
          </a:xfrm>
        </p:spPr>
        <p:txBody>
          <a:bodyPr>
            <a:noAutofit/>
          </a:bodyPr>
          <a:lstStyle/>
          <a:p>
            <a:pPr algn="l"/>
            <a:r>
              <a:rPr lang="cs-CZ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	</a:t>
            </a:r>
            <a:endParaRPr lang="cs-CZ" sz="16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3" y="1931713"/>
            <a:ext cx="8739002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179512" y="3040602"/>
            <a:ext cx="1879745" cy="369332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Pokoj – 16,04 m2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79512" y="4437112"/>
            <a:ext cx="1879745" cy="369332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Pokoj – 18,02 m2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6948264" y="4808832"/>
            <a:ext cx="2109873" cy="369332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Ložnice – 22,71 m2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7164288" y="2924944"/>
            <a:ext cx="1874231" cy="369332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Šatna – 11,24 m2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779912" y="3934797"/>
            <a:ext cx="2060179" cy="646331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Obývací pokoj</a:t>
            </a:r>
          </a:p>
          <a:p>
            <a:r>
              <a:rPr lang="cs-CZ" dirty="0" smtClean="0"/>
              <a:t>chodba – 66,75 m2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220072" y="2122663"/>
            <a:ext cx="2198038" cy="369332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Koupelna – 9,24 m2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1653882" y="2123564"/>
            <a:ext cx="2662588" cy="369332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Tech</a:t>
            </a:r>
            <a:r>
              <a:rPr lang="cs-CZ" dirty="0" smtClean="0"/>
              <a:t>. místnost – 8,04 m2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755576" y="6444044"/>
            <a:ext cx="7600157" cy="369332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Celkem plocha užitná: 152,04 m2;	Celkem plocha zastavěná: 183,73 m2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7148960" y="5805264"/>
            <a:ext cx="1909177" cy="369332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Terasa– 52,05 m2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3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Dispoziční řešení 1 NP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616624" cy="496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55576" y="6441901"/>
            <a:ext cx="7600157" cy="369332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Celkem plocha užitná: 160,12 m2;	Celkem plocha zastavěná: 218,45 m2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5496" y="2276872"/>
            <a:ext cx="2564998" cy="369332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Garáž 2xOA – 34,89 m2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850816" y="3717032"/>
            <a:ext cx="2454518" cy="646331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Obývací pokoj,</a:t>
            </a:r>
          </a:p>
          <a:p>
            <a:r>
              <a:rPr lang="cs-CZ" dirty="0"/>
              <a:t>c</a:t>
            </a:r>
            <a:r>
              <a:rPr lang="cs-CZ" dirty="0" smtClean="0"/>
              <a:t>hodba, KK– 73,68 m2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5496" y="3645024"/>
            <a:ext cx="2604880" cy="369332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Tech</a:t>
            </a:r>
            <a:r>
              <a:rPr lang="cs-CZ" dirty="0" smtClean="0"/>
              <a:t>. místnost– 9,04 m2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5496" y="4437112"/>
            <a:ext cx="2209259" cy="369332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Pracovna– 17,43 m2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5496" y="5445224"/>
            <a:ext cx="2255746" cy="369332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Koupelna– 14,52 m2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767279" y="4725144"/>
            <a:ext cx="1909177" cy="369332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Terasa– 52,05 m2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617411" y="4508212"/>
            <a:ext cx="1532792" cy="369332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WC– 2,52 m2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067944" y="2924944"/>
            <a:ext cx="1943994" cy="369332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Zádveří– 8,04 m2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34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947191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effectLst/>
              </a:rPr>
              <a:t>Dispoziční řešení budovy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426"/>
            <a:ext cx="5120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929120"/>
            <a:ext cx="8712968" cy="2958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4">
              <a:lnSpc>
                <a:spcPct val="150000"/>
              </a:lnSpc>
            </a:pPr>
            <a:r>
              <a:rPr lang="cs-CZ" dirty="0" smtClean="0"/>
              <a:t>Základní bilance objektu:</a:t>
            </a:r>
          </a:p>
          <a:p>
            <a:pPr lvl="4">
              <a:lnSpc>
                <a:spcPct val="150000"/>
              </a:lnSpc>
            </a:pPr>
            <a:r>
              <a:rPr lang="cs-CZ" dirty="0" smtClean="0"/>
              <a:t>Zastavěná </a:t>
            </a:r>
            <a:r>
              <a:rPr lang="cs-CZ" dirty="0"/>
              <a:t>plocha :		218. 45 m</a:t>
            </a:r>
            <a:r>
              <a:rPr lang="cs-CZ" baseline="30000" dirty="0"/>
              <a:t>2</a:t>
            </a:r>
            <a:endParaRPr lang="cs-CZ" dirty="0"/>
          </a:p>
          <a:p>
            <a:pPr lvl="4">
              <a:lnSpc>
                <a:spcPct val="150000"/>
              </a:lnSpc>
            </a:pPr>
            <a:r>
              <a:rPr lang="cs-CZ" dirty="0"/>
              <a:t>Obestavěný prostor :		1.708. 28 m</a:t>
            </a:r>
            <a:r>
              <a:rPr lang="cs-CZ" baseline="30000" dirty="0"/>
              <a:t>3</a:t>
            </a:r>
            <a:endParaRPr lang="cs-CZ" dirty="0"/>
          </a:p>
          <a:p>
            <a:pPr lvl="4">
              <a:lnSpc>
                <a:spcPct val="150000"/>
              </a:lnSpc>
            </a:pPr>
            <a:r>
              <a:rPr lang="cs-CZ" dirty="0"/>
              <a:t>Užitkové plochy  : </a:t>
            </a:r>
          </a:p>
          <a:p>
            <a:pPr lvl="4">
              <a:lnSpc>
                <a:spcPct val="150000"/>
              </a:lnSpc>
            </a:pPr>
            <a:r>
              <a:rPr lang="cs-CZ" dirty="0"/>
              <a:t>Plocha místností 1. PP :	</a:t>
            </a:r>
            <a:r>
              <a:rPr lang="cs-CZ" dirty="0" smtClean="0"/>
              <a:t>	198</a:t>
            </a:r>
            <a:r>
              <a:rPr lang="cs-CZ" dirty="0"/>
              <a:t>. 88 m²</a:t>
            </a:r>
          </a:p>
          <a:p>
            <a:pPr lvl="4">
              <a:lnSpc>
                <a:spcPct val="150000"/>
              </a:lnSpc>
            </a:pPr>
            <a:r>
              <a:rPr lang="cs-CZ" dirty="0"/>
              <a:t>Plocha místností 1. NP :	</a:t>
            </a:r>
            <a:r>
              <a:rPr lang="cs-CZ" dirty="0" smtClean="0"/>
              <a:t>	152</a:t>
            </a:r>
            <a:r>
              <a:rPr lang="cs-CZ" dirty="0"/>
              <a:t>. 04 m²</a:t>
            </a:r>
          </a:p>
          <a:p>
            <a:pPr lvl="4">
              <a:lnSpc>
                <a:spcPct val="150000"/>
              </a:lnSpc>
            </a:pPr>
            <a:r>
              <a:rPr lang="cs-CZ" dirty="0"/>
              <a:t>Plocha místností celkem :	</a:t>
            </a:r>
            <a:r>
              <a:rPr lang="cs-CZ" dirty="0" smtClean="0"/>
              <a:t>	350</a:t>
            </a:r>
            <a:r>
              <a:rPr lang="cs-CZ" dirty="0"/>
              <a:t>. 92 </a:t>
            </a:r>
            <a:r>
              <a:rPr lang="cs-CZ" dirty="0" smtClean="0"/>
              <a:t>m²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0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1334</Words>
  <Application>Microsoft Office PowerPoint</Application>
  <PresentationFormat>Předvádění na obrazovce (4:3)</PresentationFormat>
  <Paragraphs>342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Exekutivní</vt:lpstr>
      <vt:lpstr>Udržitelný návrh zadané budovy a jejího prostředí</vt:lpstr>
      <vt:lpstr>Cíl práce</vt:lpstr>
      <vt:lpstr>Úvod</vt:lpstr>
      <vt:lpstr>Umístění stavby a lokalita</vt:lpstr>
      <vt:lpstr>Umístění stavby a lokalita</vt:lpstr>
      <vt:lpstr>Umístění stavby a lokalita</vt:lpstr>
      <vt:lpstr>Dispoziční řešení 1 PP</vt:lpstr>
      <vt:lpstr>Dispoziční řešení 1 NP</vt:lpstr>
      <vt:lpstr>Dispoziční řešení budovy</vt:lpstr>
      <vt:lpstr>Konstrukční řešení budovy</vt:lpstr>
      <vt:lpstr>Konstrukční řešení budovy</vt:lpstr>
      <vt:lpstr>Konstrukční řešení budovy</vt:lpstr>
      <vt:lpstr>Konstrukční řešení budovy</vt:lpstr>
      <vt:lpstr>Konstrukční řešení budovy</vt:lpstr>
      <vt:lpstr>Technické zařízení budovy</vt:lpstr>
      <vt:lpstr>Technické zařízení budovy</vt:lpstr>
      <vt:lpstr>Technické zařízení budovy</vt:lpstr>
      <vt:lpstr>Technické zařízení budovy</vt:lpstr>
      <vt:lpstr>Technické zařízení budovy</vt:lpstr>
      <vt:lpstr>Technické zařízení budovy</vt:lpstr>
      <vt:lpstr>Technické zařízení budovy</vt:lpstr>
      <vt:lpstr>PENB</vt:lpstr>
      <vt:lpstr>Vyhodnocení SBTOOLCZ</vt:lpstr>
      <vt:lpstr>Vizualizace navrhované budovy</vt:lpstr>
      <vt:lpstr>Vizualizace navrhované budovy</vt:lpstr>
      <vt:lpstr>Vizualizace navrhované budovy</vt:lpstr>
      <vt:lpstr>Vizualizace navrhované budovy</vt:lpstr>
      <vt:lpstr>Doplňující dotazy vedoucího práce</vt:lpstr>
      <vt:lpstr>Doplňující dotazy oponenta práce</vt:lpstr>
      <vt:lpstr>Doplňující dotazy oponenta práce</vt:lpstr>
      <vt:lpstr>Doplňující dotazy oponenta práce</vt:lpstr>
      <vt:lpstr>Doplňující dotazy oponenta práce</vt:lpstr>
      <vt:lpstr>Doplňující dotazy oponenta práce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Udržitelný návrh zadané budovy a jejího prostředí</dc:title>
  <dc:creator>Davii</dc:creator>
  <cp:lastModifiedBy>Davii</cp:lastModifiedBy>
  <cp:revision>52</cp:revision>
  <dcterms:created xsi:type="dcterms:W3CDTF">2017-06-11T19:54:19Z</dcterms:created>
  <dcterms:modified xsi:type="dcterms:W3CDTF">2017-06-12T16:31:34Z</dcterms:modified>
</cp:coreProperties>
</file>