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6" r:id="rId9"/>
    <p:sldId id="267" r:id="rId10"/>
    <p:sldId id="268" r:id="rId11"/>
    <p:sldId id="263" r:id="rId12"/>
    <p:sldId id="262" r:id="rId13"/>
    <p:sldId id="269" r:id="rId14"/>
    <p:sldId id="261" r:id="rId15"/>
    <p:sldId id="270" r:id="rId16"/>
    <p:sldId id="271" r:id="rId17"/>
    <p:sldId id="272" r:id="rId18"/>
    <p:sldId id="276" r:id="rId19"/>
    <p:sldId id="277" r:id="rId20"/>
    <p:sldId id="273" r:id="rId21"/>
    <p:sldId id="278" r:id="rId22"/>
    <p:sldId id="274" r:id="rId23"/>
    <p:sldId id="275" r:id="rId24"/>
    <p:sldId id="279" r:id="rId25"/>
    <p:sldId id="280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32E7-C80E-4721-B05B-C89E7728E15F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BC5-4835-499C-A891-81174238323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32E7-C80E-4721-B05B-C89E7728E15F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BC5-4835-499C-A891-8117423832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32E7-C80E-4721-B05B-C89E7728E15F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BC5-4835-499C-A891-8117423832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32E7-C80E-4721-B05B-C89E7728E15F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BC5-4835-499C-A891-8117423832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32E7-C80E-4721-B05B-C89E7728E15F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E5D4BC5-4835-499C-A891-81174238323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32E7-C80E-4721-B05B-C89E7728E15F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BC5-4835-499C-A891-8117423832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32E7-C80E-4721-B05B-C89E7728E15F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BC5-4835-499C-A891-8117423832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32E7-C80E-4721-B05B-C89E7728E15F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BC5-4835-499C-A891-8117423832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32E7-C80E-4721-B05B-C89E7728E15F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BC5-4835-499C-A891-8117423832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32E7-C80E-4721-B05B-C89E7728E15F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BC5-4835-499C-A891-8117423832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32E7-C80E-4721-B05B-C89E7728E15F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BC5-4835-499C-A891-8117423832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2632E7-C80E-4721-B05B-C89E7728E15F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5D4BC5-4835-499C-A891-81174238323C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060848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ZDRAVOTNÍ RIZIKO PŘI UŽÍVÁNÍ PLASTOVÝCH OKEN V DOMECH PRO SENIORY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509120"/>
            <a:ext cx="8604448" cy="1752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cs-CZ" dirty="0" smtClean="0"/>
              <a:t>Autor diplomové práce: Bc. Lenka </a:t>
            </a:r>
            <a:r>
              <a:rPr lang="cs-CZ" dirty="0" err="1" smtClean="0"/>
              <a:t>Cábová</a:t>
            </a:r>
            <a:r>
              <a:rPr lang="cs-CZ" dirty="0" smtClean="0"/>
              <a:t>, </a:t>
            </a:r>
            <a:r>
              <a:rPr lang="cs-CZ" dirty="0" err="1" smtClean="0"/>
              <a:t>DiS</a:t>
            </a:r>
            <a:r>
              <a:rPr lang="cs-CZ" dirty="0" smtClean="0"/>
              <a:t>.</a:t>
            </a:r>
          </a:p>
          <a:p>
            <a:pPr algn="l"/>
            <a:r>
              <a:rPr lang="cs-CZ" dirty="0" smtClean="0"/>
              <a:t>Vedoucí diplomové práce: doc. Ing. Václav Kupilík, CSc.</a:t>
            </a:r>
          </a:p>
          <a:p>
            <a:pPr algn="l"/>
            <a:r>
              <a:rPr lang="cs-CZ" dirty="0" smtClean="0"/>
              <a:t>Oponent diplomové práce: Mgr. Jana </a:t>
            </a:r>
            <a:r>
              <a:rPr lang="cs-CZ" dirty="0" err="1" smtClean="0"/>
              <a:t>Hlebová</a:t>
            </a:r>
            <a:endParaRPr lang="cs-CZ" dirty="0" smtClean="0"/>
          </a:p>
          <a:p>
            <a:pPr algn="l"/>
            <a:endParaRPr lang="cs-CZ" dirty="0" smtClean="0"/>
          </a:p>
          <a:p>
            <a:pPr algn="r"/>
            <a:r>
              <a:rPr lang="cs-CZ" dirty="0" smtClean="0"/>
              <a:t>červen 2017</a:t>
            </a:r>
            <a:endParaRPr lang="cs-CZ" dirty="0"/>
          </a:p>
        </p:txBody>
      </p:sp>
      <p:pic>
        <p:nvPicPr>
          <p:cNvPr id="1031" name="Picture 7" descr="Vysoká škola technická a ekonomická v &amp;Ccaron;eských Bud&amp;ecaron;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63724" cy="86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6368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Vysoká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škola technická a ekonomická v Českých Budějovicích</a:t>
            </a:r>
          </a:p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Ústav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technicko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technologický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0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ZÁSADY NÁVRHU PBŘ DOMŮ PRO SENIORY</a:t>
            </a:r>
            <a:b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sz="2800" b="0" dirty="0" smtClean="0">
                <a:solidFill>
                  <a:schemeClr val="accent3">
                    <a:lumMod val="75000"/>
                  </a:schemeClr>
                </a:solidFill>
              </a:rPr>
              <a:t>Návrh</a:t>
            </a:r>
            <a:endParaRPr lang="cs-CZ" sz="2800" b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484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600" b="1" dirty="0" smtClean="0"/>
              <a:t>Vymezení požárních úseků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6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600" b="1" dirty="0" smtClean="0"/>
              <a:t>Zásady používání stavebních výrobků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6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600" b="1" dirty="0" smtClean="0"/>
              <a:t>Dimenzování únikových cest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6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600" b="1" dirty="0" smtClean="0"/>
              <a:t>Návrh požárně bezpečnostních zařízení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3200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sz="3600" dirty="0"/>
          </a:p>
        </p:txBody>
      </p:sp>
      <p:pic>
        <p:nvPicPr>
          <p:cNvPr id="4" name="Picture 7" descr="Vysoká škola technická a ekonomická v &amp;Ccaron;eských Bud&amp;ecaron;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6021288"/>
            <a:ext cx="719708" cy="71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71600" y="6021288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Zdravotní riziko při užívání plastových oken v domech pro seniory</a:t>
            </a: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Bc. Lenka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Cábová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DiS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., 6466</a:t>
            </a:r>
            <a:endParaRPr lang="cs-CZ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Vysoká škola technická a ekonomická v Českých Budějovicích</a:t>
            </a:r>
          </a:p>
        </p:txBody>
      </p:sp>
    </p:spTree>
    <p:extLst>
      <p:ext uri="{BB962C8B-B14F-4D97-AF65-F5344CB8AC3E}">
        <p14:creationId xmlns:p14="http://schemas.microsoft.com/office/powerpoint/2010/main" val="2338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AKTIVNÍ A PASIVNÍ PRVKY POŽÁRNÍ OCHRANY</a:t>
            </a:r>
            <a:endParaRPr lang="cs-CZ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085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Aktivní a pasivní požární ochrana</a:t>
            </a:r>
          </a:p>
          <a:p>
            <a:pPr marL="137160" indent="0">
              <a:buNone/>
            </a:pPr>
            <a:endParaRPr lang="cs-CZ" dirty="0"/>
          </a:p>
        </p:txBody>
      </p:sp>
      <p:pic>
        <p:nvPicPr>
          <p:cNvPr id="4" name="Picture 7" descr="Vysoká škola technická a ekonomická v &amp;Ccaron;eských Bud&amp;ecaron;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6021288"/>
            <a:ext cx="719708" cy="71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71600" y="6021288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Zdravotní riziko při užívání plastových oken v domech pro seniory</a:t>
            </a: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Bc. Lenka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Cábová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DiS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., 6466</a:t>
            </a:r>
            <a:endParaRPr lang="cs-CZ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Vysoká škola technická a ekonomická v Českých Budějovicích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3"/>
          <a:srcRect l="26968" t="27353" r="28032" b="31471"/>
          <a:stretch/>
        </p:blipFill>
        <p:spPr bwMode="auto">
          <a:xfrm>
            <a:off x="1115617" y="1772816"/>
            <a:ext cx="6624736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140971" y="5513002"/>
            <a:ext cx="2393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Zdroj: WALD, F. a kol.,2005</a:t>
            </a:r>
          </a:p>
        </p:txBody>
      </p:sp>
    </p:spTree>
    <p:extLst>
      <p:ext uri="{BB962C8B-B14F-4D97-AF65-F5344CB8AC3E}">
        <p14:creationId xmlns:p14="http://schemas.microsoft.com/office/powerpoint/2010/main" val="11530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ŘEŠENÝ OBJEKT</a:t>
            </a:r>
            <a:endParaRPr lang="cs-CZ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363" y="908720"/>
            <a:ext cx="8229600" cy="46085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Schéma bytové jednotky</a:t>
            </a:r>
            <a:endParaRPr lang="cs-CZ" sz="2400" dirty="0"/>
          </a:p>
        </p:txBody>
      </p:sp>
      <p:pic>
        <p:nvPicPr>
          <p:cNvPr id="4" name="Picture 7" descr="Vysoká škola technická a ekonomická v &amp;Ccaron;eských Bud&amp;ecaron;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6021288"/>
            <a:ext cx="719708" cy="71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71600" y="6021288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Zdravotní riziko při užívání plastových oken v domech pro seniory</a:t>
            </a: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Bc. Lenka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Cábová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DiS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., 6466</a:t>
            </a:r>
            <a:endParaRPr lang="cs-CZ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Vysoká škola technická a ekonomická v Českých Budějovicích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3"/>
          <a:srcRect l="27722" t="7177" r="42403" b="14354"/>
          <a:stretch/>
        </p:blipFill>
        <p:spPr bwMode="auto">
          <a:xfrm>
            <a:off x="1259632" y="1386069"/>
            <a:ext cx="2932382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259632" y="5517232"/>
            <a:ext cx="1276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20098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ŘEŠENÝ OBJEKT</a:t>
            </a:r>
            <a:endParaRPr lang="cs-CZ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363" y="908720"/>
            <a:ext cx="8229600" cy="46085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Schéma společenské místnosti</a:t>
            </a:r>
            <a:endParaRPr lang="cs-CZ" sz="2400" dirty="0"/>
          </a:p>
        </p:txBody>
      </p:sp>
      <p:pic>
        <p:nvPicPr>
          <p:cNvPr id="4" name="Picture 7" descr="Vysoká škola technická a ekonomická v &amp;Ccaron;eských Bud&amp;ecaron;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6021288"/>
            <a:ext cx="719708" cy="71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71600" y="6021288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Zdravotní riziko při užívání plastových oken v domech pro seniory</a:t>
            </a: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Bc. Lenka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Cábová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DiS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., 6466</a:t>
            </a:r>
            <a:endParaRPr lang="cs-CZ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Vysoká škola technická a ekonomická v Českých Budějovicích</a:t>
            </a:r>
          </a:p>
        </p:txBody>
      </p:sp>
      <p:sp>
        <p:nvSpPr>
          <p:cNvPr id="7" name="Obdélník 6"/>
          <p:cNvSpPr/>
          <p:nvPr/>
        </p:nvSpPr>
        <p:spPr>
          <a:xfrm>
            <a:off x="1259632" y="5671119"/>
            <a:ext cx="1276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Zdroj: Vlastní</a:t>
            </a:r>
          </a:p>
        </p:txBody>
      </p:sp>
      <p:pic>
        <p:nvPicPr>
          <p:cNvPr id="8" name="Obrázek 7"/>
          <p:cNvPicPr/>
          <p:nvPr/>
        </p:nvPicPr>
        <p:blipFill rotWithShape="1">
          <a:blip r:embed="rId3"/>
          <a:srcRect l="22339" t="7177" r="28138" b="13398"/>
          <a:stretch/>
        </p:blipFill>
        <p:spPr bwMode="auto">
          <a:xfrm>
            <a:off x="1115616" y="1354698"/>
            <a:ext cx="5040559" cy="43164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83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Plasty nejčastěji užívané ve stavebnictví</a:t>
            </a:r>
            <a:endParaRPr lang="cs-CZ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085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Látky uvolňované z polyvinylchloridu</a:t>
            </a:r>
            <a:endParaRPr lang="cs-CZ" sz="2400" dirty="0"/>
          </a:p>
        </p:txBody>
      </p:sp>
      <p:pic>
        <p:nvPicPr>
          <p:cNvPr id="4" name="Picture 7" descr="Vysoká škola technická a ekonomická v &amp;Ccaron;eských Bud&amp;ecaron;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6021288"/>
            <a:ext cx="719708" cy="71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71600" y="6021288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Zdravotní riziko při užívání plastových oken v domech pro seniory</a:t>
            </a: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Bc. Lenka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Cábová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DiS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., 6466</a:t>
            </a:r>
            <a:endParaRPr lang="cs-CZ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Vysoká škola technická a ekonomická v Českých Budějovicích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595441"/>
              </p:ext>
            </p:extLst>
          </p:nvPr>
        </p:nvGraphicFramePr>
        <p:xfrm>
          <a:off x="875217" y="1700808"/>
          <a:ext cx="6217063" cy="4071825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3542280"/>
                <a:gridCol w="2674783"/>
              </a:tblGrid>
              <a:tr h="5429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Látky uvolňované z PVC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Koncentrace ve vzorku (</a:t>
                      </a:r>
                      <a:r>
                        <a:rPr lang="cs-CZ" sz="1200" dirty="0" smtClean="0">
                          <a:effectLst/>
                        </a:rPr>
                        <a:t>mg/g)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14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Oxid uhličitý CO</a:t>
                      </a:r>
                      <a:r>
                        <a:rPr lang="cs-CZ" sz="1200" baseline="-25000">
                          <a:effectLst/>
                        </a:rPr>
                        <a:t>2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861,20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14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Clorovodík HCl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580,00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14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Oxid uhelnatý CO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357,00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14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Benzen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35,00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14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Methan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6,70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14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Ethan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2,60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429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Ostatní nasycené a nenasycené uhlovodíky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1,60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14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Toluen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1,50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14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Propan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1,30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14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Propylen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0,80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14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Ethylen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0,76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14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Vinylchlorid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0,51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7092280" y="5634136"/>
            <a:ext cx="19479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Zdroj: KUPILÍK, V.(1981) </a:t>
            </a:r>
          </a:p>
        </p:txBody>
      </p:sp>
    </p:spTree>
    <p:extLst>
      <p:ext uri="{BB962C8B-B14F-4D97-AF65-F5344CB8AC3E}">
        <p14:creationId xmlns:p14="http://schemas.microsoft.com/office/powerpoint/2010/main" val="320927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Plasty nejčastěji užívané ve stavebnictví</a:t>
            </a:r>
            <a:endParaRPr lang="cs-CZ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3064" y="1268760"/>
            <a:ext cx="8229600" cy="93610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Koncentrace chlorovodíku a příznaky na zdraví člověka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4" name="Picture 7" descr="Vysoká škola technická a ekonomická v &amp;Ccaron;eských Bud&amp;ecaron;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6021288"/>
            <a:ext cx="719708" cy="71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71600" y="6021288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Zdravotní riziko při užívání plastových oken v domech pro seniory</a:t>
            </a: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Bc. Lenka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Cábová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DiS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., 6466</a:t>
            </a:r>
            <a:endParaRPr lang="cs-CZ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Vysoká škola technická a ekonomická v Českých Budějovicích</a:t>
            </a:r>
          </a:p>
        </p:txBody>
      </p:sp>
      <p:sp>
        <p:nvSpPr>
          <p:cNvPr id="7" name="Obdélník 6"/>
          <p:cNvSpPr/>
          <p:nvPr/>
        </p:nvSpPr>
        <p:spPr>
          <a:xfrm>
            <a:off x="1115615" y="5464698"/>
            <a:ext cx="1276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Zdroj: </a:t>
            </a:r>
            <a:r>
              <a:rPr lang="cs-CZ" sz="1400" dirty="0" smtClean="0"/>
              <a:t>Vlastní</a:t>
            </a:r>
            <a:endParaRPr lang="cs-CZ" sz="1400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470521"/>
              </p:ext>
            </p:extLst>
          </p:nvPr>
        </p:nvGraphicFramePr>
        <p:xfrm>
          <a:off x="1115616" y="2348880"/>
          <a:ext cx="6552728" cy="2952327"/>
        </p:xfrm>
        <a:graphic>
          <a:graphicData uri="http://schemas.openxmlformats.org/drawingml/2006/table">
            <a:tbl>
              <a:tblPr firstRow="1" firstCol="1" bandRow="1"/>
              <a:tblGrid>
                <a:gridCol w="3168352"/>
                <a:gridCol w="1440160"/>
                <a:gridCol w="1944216"/>
              </a:tblGrid>
              <a:tr h="84352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Účinek na lidský organismus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Koncentrace HCl (g/m</a:t>
                      </a:r>
                      <a:r>
                        <a:rPr lang="cs-CZ" sz="1600" baseline="30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3)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Objem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HCl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(%)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Mírné dráždění sliznice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0,008 - 0,015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0,0004 - 0,0009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 krátké době dráždí v krku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0,052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0,003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Těžko snesitelný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0,074 - 0,147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0,004 - 0,009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Nebezpečí otoku plic po krátké době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1,47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0,009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Smrt v průběhu několika minut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2 - 3,2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0,13 - 0,2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1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Vlastnosti profilů plastových oken</a:t>
            </a:r>
            <a:endParaRPr lang="cs-CZ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3192" y="980728"/>
            <a:ext cx="7835552" cy="72008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cs-CZ" sz="2000" dirty="0" smtClean="0"/>
              <a:t>Průběh tepla konstrukcí při povrchové teplotě první vrstvy okna 147°C v čase 16,92 s – čas evakuace 1 osoby z bytové jednotky</a:t>
            </a:r>
            <a:endParaRPr lang="cs-CZ" sz="2000" dirty="0"/>
          </a:p>
        </p:txBody>
      </p:sp>
      <p:pic>
        <p:nvPicPr>
          <p:cNvPr id="4" name="Picture 7" descr="Vysoká škola technická a ekonomická v &amp;Ccaron;eských Bud&amp;ecaron;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6021288"/>
            <a:ext cx="719708" cy="71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71600" y="6021288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Zdravotní riziko při užívání plastových oken v domech pro seniory</a:t>
            </a: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Bc. Lenka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Cábová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DiS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., 6466</a:t>
            </a:r>
            <a:endParaRPr lang="cs-CZ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Vysoká škola technická a ekonomická v Českých Budějovicích</a:t>
            </a:r>
          </a:p>
        </p:txBody>
      </p:sp>
      <p:sp>
        <p:nvSpPr>
          <p:cNvPr id="9" name="Obdélník 8"/>
          <p:cNvSpPr/>
          <p:nvPr/>
        </p:nvSpPr>
        <p:spPr>
          <a:xfrm>
            <a:off x="155509" y="5394173"/>
            <a:ext cx="1276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Zdroj: Vlastní</a:t>
            </a:r>
          </a:p>
        </p:txBody>
      </p:sp>
      <p:pic>
        <p:nvPicPr>
          <p:cNvPr id="10" name="Obrázek 9"/>
          <p:cNvPicPr/>
          <p:nvPr/>
        </p:nvPicPr>
        <p:blipFill rotWithShape="1">
          <a:blip r:embed="rId3"/>
          <a:srcRect l="4302" t="33529" r="54172" b="21471"/>
          <a:stretch/>
        </p:blipFill>
        <p:spPr bwMode="auto">
          <a:xfrm>
            <a:off x="5940152" y="3068960"/>
            <a:ext cx="3096344" cy="22939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5921559" y="227687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Graf průběhu teplot profilem okna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5886265" y="5394173"/>
            <a:ext cx="1276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Zdroj: Vlastní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2" t="34484" r="36777" b="29399"/>
          <a:stretch/>
        </p:blipFill>
        <p:spPr bwMode="auto">
          <a:xfrm>
            <a:off x="155509" y="1700808"/>
            <a:ext cx="5698371" cy="36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54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Evakuace</a:t>
            </a:r>
            <a:endParaRPr lang="cs-CZ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4531" y="1988840"/>
            <a:ext cx="8229600" cy="230425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000" dirty="0" smtClean="0"/>
              <a:t>Doba evakuace z bytové jednotky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/>
              <a:t>1 osoba – 16,95 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/>
              <a:t>3 osoby – 21,45 </a:t>
            </a:r>
            <a:r>
              <a:rPr lang="cs-CZ" sz="2200" dirty="0" smtClean="0"/>
              <a:t>s</a:t>
            </a:r>
          </a:p>
          <a:p>
            <a:pPr marL="585216" lvl="1" indent="0">
              <a:buNone/>
            </a:pPr>
            <a:endParaRPr lang="cs-CZ" sz="3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3000" dirty="0" smtClean="0"/>
              <a:t>Doba evakuace ze společenské místnosti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120 osob – 45 s</a:t>
            </a:r>
            <a:endParaRPr lang="cs-CZ" sz="2200" dirty="0"/>
          </a:p>
          <a:p>
            <a:pPr>
              <a:buFont typeface="Wingdings" panose="05000000000000000000" pitchFamily="2" charset="2"/>
              <a:buChar char="Ø"/>
            </a:pPr>
            <a:endParaRPr lang="cs-CZ" sz="2000" dirty="0" smtClean="0"/>
          </a:p>
        </p:txBody>
      </p:sp>
      <p:pic>
        <p:nvPicPr>
          <p:cNvPr id="4" name="Picture 7" descr="Vysoká škola technická a ekonomická v &amp;Ccaron;eských Bud&amp;ecaron;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6021288"/>
            <a:ext cx="719708" cy="71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71600" y="6021288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Zdravotní riziko při užívání plastových oken v domech pro seniory</a:t>
            </a: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Bc. Lenka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Cábová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DiS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., 6466</a:t>
            </a:r>
            <a:endParaRPr lang="cs-CZ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Vysoká škola technická a ekonomická v Českých Budějovicích</a:t>
            </a:r>
          </a:p>
        </p:txBody>
      </p:sp>
    </p:spTree>
    <p:extLst>
      <p:ext uri="{BB962C8B-B14F-4D97-AF65-F5344CB8AC3E}">
        <p14:creationId xmlns:p14="http://schemas.microsoft.com/office/powerpoint/2010/main" val="247762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Normová křivka požáru</a:t>
            </a:r>
            <a:endParaRPr lang="cs-CZ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3064" y="1268760"/>
            <a:ext cx="8229600" cy="46085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dirty="0" smtClean="0"/>
              <a:t>Modelování teploty plynů v požárním úseku během požáru</a:t>
            </a:r>
            <a:endParaRPr lang="cs-CZ" sz="2000" dirty="0"/>
          </a:p>
        </p:txBody>
      </p:sp>
      <p:pic>
        <p:nvPicPr>
          <p:cNvPr id="4" name="Picture 7" descr="Vysoká škola technická a ekonomická v &amp;Ccaron;eských Bud&amp;ecaron;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6021288"/>
            <a:ext cx="719708" cy="71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71600" y="6021288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Zdravotní riziko při užívání plastových oken v domech pro seniory</a:t>
            </a: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Bc. Lenka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Cábová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DiS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., 6466</a:t>
            </a:r>
            <a:endParaRPr lang="cs-CZ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Vysoká škola technická a ekonomická v Českých Budějovicích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3"/>
          <a:srcRect l="28787" t="42353" r="25219" b="16765"/>
          <a:stretch/>
        </p:blipFill>
        <p:spPr bwMode="auto">
          <a:xfrm>
            <a:off x="1115616" y="1772816"/>
            <a:ext cx="6552728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115616" y="5517232"/>
            <a:ext cx="25571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Zdroj:  (WALD, F. a kol.,2005)</a:t>
            </a:r>
          </a:p>
        </p:txBody>
      </p:sp>
    </p:spTree>
    <p:extLst>
      <p:ext uri="{BB962C8B-B14F-4D97-AF65-F5344CB8AC3E}">
        <p14:creationId xmlns:p14="http://schemas.microsoft.com/office/powerpoint/2010/main" val="326741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Normová křivka požáru</a:t>
            </a:r>
            <a:endParaRPr lang="cs-CZ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3064" y="1268760"/>
            <a:ext cx="8229600" cy="46085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dirty="0" smtClean="0"/>
              <a:t>Teplota plynů v požárním úseku v závislosti na čase</a:t>
            </a:r>
            <a:endParaRPr lang="cs-CZ" sz="2000" dirty="0"/>
          </a:p>
        </p:txBody>
      </p:sp>
      <p:pic>
        <p:nvPicPr>
          <p:cNvPr id="4" name="Picture 7" descr="Vysoká škola technická a ekonomická v &amp;Ccaron;eských Bud&amp;ecaron;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6021288"/>
            <a:ext cx="719708" cy="71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71600" y="6021288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Zdravotní riziko při užívání plastových oken v domech pro seniory</a:t>
            </a: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Bc. Lenka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Cábová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DiS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., 6466</a:t>
            </a:r>
            <a:endParaRPr lang="cs-CZ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Vysoká škola technická a ekonomická v Českých Budějovicích</a:t>
            </a:r>
          </a:p>
        </p:txBody>
      </p:sp>
      <p:sp>
        <p:nvSpPr>
          <p:cNvPr id="7" name="Obdélník 6"/>
          <p:cNvSpPr/>
          <p:nvPr/>
        </p:nvSpPr>
        <p:spPr>
          <a:xfrm>
            <a:off x="1115616" y="5328861"/>
            <a:ext cx="1321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Zdroj:  </a:t>
            </a:r>
            <a:r>
              <a:rPr lang="cs-CZ" sz="1400" dirty="0" smtClean="0"/>
              <a:t>Vlastní</a:t>
            </a:r>
            <a:endParaRPr lang="cs-CZ" sz="1400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304290"/>
              </p:ext>
            </p:extLst>
          </p:nvPr>
        </p:nvGraphicFramePr>
        <p:xfrm>
          <a:off x="1118996" y="1844824"/>
          <a:ext cx="7341437" cy="3240360"/>
        </p:xfrm>
        <a:graphic>
          <a:graphicData uri="http://schemas.openxmlformats.org/drawingml/2006/table">
            <a:tbl>
              <a:tblPr firstRow="1" firstCol="1" bandRow="1"/>
              <a:tblGrid>
                <a:gridCol w="2821357"/>
                <a:gridCol w="1358978"/>
                <a:gridCol w="1551008"/>
                <a:gridCol w="827204"/>
                <a:gridCol w="782890"/>
              </a:tblGrid>
              <a:tr h="12961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DĚJ PŘI NORMOVÉM POŽÁRU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TEPLOTA PLYNŮ V MÍSTNOSTI(°C)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POVRCHOVÁ TEPLOTA PRVNÍ VRSTVY PLASTU OKNA(°C)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ČAS (min.)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ČAS (s)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Počátek uvolňování HCl z PVC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159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120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0,191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11,46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Čas úniku 1 osoby z bytové jednotky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197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148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0,282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16,92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50% uvolněného HCl z PVC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215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160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0,333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19,98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Čas úniku 3 osob z bytové jednotky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222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165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0,357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21,42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Čas úniku osob ze společenské místnosti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312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229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0,75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100% uvolněného HCl z PVC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410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300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1,56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93,6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28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OSNOVA PREZENTACE</a:t>
            </a:r>
            <a:endParaRPr lang="cs-CZ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1044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900" dirty="0" smtClean="0"/>
              <a:t>Cíl práce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 smtClean="0"/>
              <a:t>Provoz a požární prevence domů pro seniory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 smtClean="0"/>
              <a:t>Požáry domů pro seniory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 smtClean="0"/>
              <a:t>Zásady návrhu PBŘ domů pro seniory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 smtClean="0"/>
              <a:t>Aktivní a pasivní prvky požární ochrany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 smtClean="0"/>
              <a:t>Řešený objekt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 smtClean="0"/>
              <a:t>Plasty nejčastěji užívané ve stavebnictví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 smtClean="0"/>
              <a:t>Vlastnosti profilů plastových oken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 smtClean="0"/>
              <a:t>Evakuace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 smtClean="0"/>
              <a:t>Normová křivka požáru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 smtClean="0"/>
              <a:t>Výsledky výpočtu odhořívání chlorovodíku z platových oken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 smtClean="0"/>
              <a:t>Návrh opatření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 smtClean="0"/>
              <a:t>Otázky vedoucího a oponenta diplomové práce</a:t>
            </a:r>
            <a:endParaRPr lang="cs-CZ" sz="1900" dirty="0"/>
          </a:p>
        </p:txBody>
      </p:sp>
      <p:pic>
        <p:nvPicPr>
          <p:cNvPr id="4" name="Picture 7" descr="Vysoká škola technická a ekonomická v &amp;Ccaron;eských Bud&amp;ecaron;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6021288"/>
            <a:ext cx="719708" cy="71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71600" y="6021288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Zdravotní riziko při užívání plastových oken v domech pro seniory</a:t>
            </a: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Bc. Lenka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Cábová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DiS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., 6466</a:t>
            </a:r>
            <a:endParaRPr lang="cs-CZ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Vysoká škola technická a ekonomická v Českých Budějovicích</a:t>
            </a:r>
          </a:p>
        </p:txBody>
      </p:sp>
    </p:spTree>
    <p:extLst>
      <p:ext uri="{BB962C8B-B14F-4D97-AF65-F5344CB8AC3E}">
        <p14:creationId xmlns:p14="http://schemas.microsoft.com/office/powerpoint/2010/main" val="373219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Výsledky výpočtu odhořívání chlorovodíku z plastových oken</a:t>
            </a:r>
            <a:endParaRPr lang="cs-CZ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3064" y="1268760"/>
            <a:ext cx="8229600" cy="46085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Výpočet koncentrace </a:t>
            </a:r>
            <a:r>
              <a:rPr lang="cs-CZ" sz="2400" dirty="0" err="1" smtClean="0"/>
              <a:t>HCl</a:t>
            </a:r>
            <a:r>
              <a:rPr lang="cs-CZ" sz="2400" dirty="0" smtClean="0"/>
              <a:t> v bytové jednotce z první vrstvy profilu okna</a:t>
            </a:r>
            <a:endParaRPr lang="cs-CZ" sz="2400" dirty="0"/>
          </a:p>
        </p:txBody>
      </p:sp>
      <p:pic>
        <p:nvPicPr>
          <p:cNvPr id="4" name="Picture 7" descr="Vysoká škola technická a ekonomická v &amp;Ccaron;eských Bud&amp;ecaron;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6021288"/>
            <a:ext cx="719708" cy="71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71600" y="6021288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Zdravotní riziko při užívání plastových oken v domech pro seniory</a:t>
            </a: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Bc. Lenka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Cábová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DiS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., 6466</a:t>
            </a:r>
            <a:endParaRPr lang="cs-CZ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Vysoká škola technická a ekonomická v Českých Budějovicích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257838"/>
              </p:ext>
            </p:extLst>
          </p:nvPr>
        </p:nvGraphicFramePr>
        <p:xfrm>
          <a:off x="755576" y="2276872"/>
          <a:ext cx="8136904" cy="3312690"/>
        </p:xfrm>
        <a:graphic>
          <a:graphicData uri="http://schemas.openxmlformats.org/drawingml/2006/table">
            <a:tbl>
              <a:tblPr firstRow="1" firstCol="1" bandRow="1"/>
              <a:tblGrid>
                <a:gridCol w="1440160"/>
                <a:gridCol w="1224136"/>
                <a:gridCol w="936104"/>
                <a:gridCol w="869166"/>
                <a:gridCol w="867759"/>
                <a:gridCol w="1067465"/>
                <a:gridCol w="1732114"/>
              </a:tblGrid>
              <a:tr h="14627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Druh okna s plastovým profilem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Množství PVC v první vrstvě (kg)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Uvolněný HCl (l)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Přepočet l - m</a:t>
                      </a:r>
                      <a:r>
                        <a:rPr lang="cs-CZ" sz="1600" baseline="30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Počet mol - n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Přepočet mol na g HCl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Koncentrace v bytové jednotce při 160°C v čase 19,98 s(g/m</a:t>
                      </a:r>
                      <a:r>
                        <a:rPr lang="cs-CZ" sz="1600" baseline="30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6165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VEKA "70"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4,499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877,305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0,877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18,654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679,953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5,948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65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VEKA "80"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4,550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887,250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0,887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18,866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687,661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6,015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65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RAU-FIPRO®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4,675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911,625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0,912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19,384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706,553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6,180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755576" y="5589240"/>
            <a:ext cx="1192891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500"/>
              </a:spcAft>
            </a:pPr>
            <a:r>
              <a:rPr lang="cs-CZ" sz="1400" dirty="0" smtClean="0">
                <a:effectLst/>
                <a:latin typeface="Times New Roman"/>
                <a:ea typeface="Calibri"/>
              </a:rPr>
              <a:t>Zdroj: Vlastní</a:t>
            </a:r>
            <a:endParaRPr lang="cs-CZ" sz="1400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08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Výsledky výpočtu odhořívání chlorovodíku z plastových oken</a:t>
            </a:r>
            <a:endParaRPr lang="cs-CZ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3064" y="1268760"/>
            <a:ext cx="8229600" cy="46085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Výpočet koncentrace </a:t>
            </a:r>
            <a:r>
              <a:rPr lang="cs-CZ" sz="2400" dirty="0" err="1" smtClean="0"/>
              <a:t>HCl</a:t>
            </a:r>
            <a:r>
              <a:rPr lang="cs-CZ" sz="2400" dirty="0" smtClean="0"/>
              <a:t> ve společenské místnosti z první vrstvy profilu okna</a:t>
            </a:r>
            <a:endParaRPr lang="cs-CZ" sz="2400" dirty="0"/>
          </a:p>
        </p:txBody>
      </p:sp>
      <p:pic>
        <p:nvPicPr>
          <p:cNvPr id="4" name="Picture 7" descr="Vysoká škola technická a ekonomická v &amp;Ccaron;eských Bud&amp;ecaron;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6021288"/>
            <a:ext cx="719708" cy="71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71600" y="6021288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Zdravotní riziko při užívání plastových oken v domech pro seniory</a:t>
            </a: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Bc. Lenka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Cábová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DiS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., 6466</a:t>
            </a:r>
            <a:endParaRPr lang="cs-CZ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Vysoká škola technická a ekonomická v Českých Budějovicích</a:t>
            </a:r>
          </a:p>
        </p:txBody>
      </p:sp>
      <p:sp>
        <p:nvSpPr>
          <p:cNvPr id="7" name="Obdélník 6"/>
          <p:cNvSpPr/>
          <p:nvPr/>
        </p:nvSpPr>
        <p:spPr>
          <a:xfrm>
            <a:off x="492170" y="5400823"/>
            <a:ext cx="1192891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500"/>
              </a:spcAft>
            </a:pPr>
            <a:r>
              <a:rPr lang="cs-CZ" sz="1400" dirty="0" smtClean="0">
                <a:effectLst/>
                <a:latin typeface="Times New Roman"/>
                <a:ea typeface="Calibri"/>
              </a:rPr>
              <a:t>Zdroj: Vlastní</a:t>
            </a:r>
            <a:endParaRPr lang="cs-CZ" sz="1400" dirty="0">
              <a:effectLst/>
              <a:latin typeface="Times New Roman"/>
              <a:ea typeface="Calibri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579647"/>
              </p:ext>
            </p:extLst>
          </p:nvPr>
        </p:nvGraphicFramePr>
        <p:xfrm>
          <a:off x="492170" y="2132367"/>
          <a:ext cx="8435605" cy="3307572"/>
        </p:xfrm>
        <a:graphic>
          <a:graphicData uri="http://schemas.openxmlformats.org/drawingml/2006/table">
            <a:tbl>
              <a:tblPr firstRow="1" firstCol="1" bandRow="1"/>
              <a:tblGrid>
                <a:gridCol w="1306814"/>
                <a:gridCol w="1224136"/>
                <a:gridCol w="1069860"/>
                <a:gridCol w="971005"/>
                <a:gridCol w="971005"/>
                <a:gridCol w="1213756"/>
                <a:gridCol w="1679029"/>
              </a:tblGrid>
              <a:tr h="14984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Druh okna s plastovým profilem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Množství PVC v první vrstvě (kg)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Uvolněný HCl (l)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Přepočet l - m</a:t>
                      </a:r>
                      <a:r>
                        <a:rPr lang="cs-CZ" sz="16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Počet mol - n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Přepočet mol na g HCl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Koncentrace ve společenské místnosti při 160°C v čase 19,98 s (g/m</a:t>
                      </a:r>
                      <a:r>
                        <a:rPr lang="cs-CZ" sz="1600" baseline="30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5177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VEKA "70"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6,441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1255,995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1,256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26,707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973,456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1,549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VEKA "80"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6,532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1273,740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1,274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27,084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987,209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1,571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5697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RAU-FIPRO®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6,699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1306,305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1,306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27,776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1012,448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1,612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98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NÁVRH OPATŘENÍ</a:t>
            </a:r>
            <a:endParaRPr lang="cs-CZ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1894" y="1988840"/>
            <a:ext cx="8229600" cy="30243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Výběr materiálu rámu okna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Ochranný nátěr rámu okna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Aktivní prvky požární ochrany</a:t>
            </a:r>
            <a:endParaRPr lang="cs-CZ" dirty="0"/>
          </a:p>
        </p:txBody>
      </p:sp>
      <p:pic>
        <p:nvPicPr>
          <p:cNvPr id="4" name="Picture 7" descr="Vysoká škola technická a ekonomická v &amp;Ccaron;eských Bud&amp;ecaron;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6021288"/>
            <a:ext cx="719708" cy="71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71600" y="6021288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Zdravotní riziko při užívání plastových oken v domech pro seniory</a:t>
            </a: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Bc. Lenka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Cábová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DiS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., 6466</a:t>
            </a:r>
            <a:endParaRPr lang="cs-CZ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Vysoká škola technická a ekonomická v Českých Budějovicích</a:t>
            </a:r>
          </a:p>
        </p:txBody>
      </p:sp>
    </p:spTree>
    <p:extLst>
      <p:ext uri="{BB962C8B-B14F-4D97-AF65-F5344CB8AC3E}">
        <p14:creationId xmlns:p14="http://schemas.microsoft.com/office/powerpoint/2010/main" val="39489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Otázky vedoucího</a:t>
            </a:r>
            <a:endParaRPr lang="cs-CZ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3064" y="1268760"/>
            <a:ext cx="8229600" cy="46085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/>
              </a:rPr>
              <a:t>Jaký </a:t>
            </a:r>
            <a:r>
              <a:rPr lang="cs-CZ" dirty="0">
                <a:latin typeface="Times New Roman"/>
              </a:rPr>
              <a:t>vliv má zavedení vzduchotechniky s čerstvým vzduchem na </a:t>
            </a:r>
            <a:r>
              <a:rPr lang="cs-CZ" dirty="0" smtClean="0">
                <a:latin typeface="Times New Roman"/>
              </a:rPr>
              <a:t>koncentraci </a:t>
            </a:r>
            <a:r>
              <a:rPr lang="cs-CZ" dirty="0">
                <a:latin typeface="Times New Roman"/>
              </a:rPr>
              <a:t>chlorovodíku ve shromažďovacích prostorech pro seniory</a:t>
            </a:r>
            <a:r>
              <a:rPr lang="cs-CZ" dirty="0" smtClean="0">
                <a:latin typeface="Times New Roman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>
              <a:latin typeface="Times New Roman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/>
              </a:rPr>
              <a:t>Lze </a:t>
            </a:r>
            <a:r>
              <a:rPr lang="cs-CZ" dirty="0">
                <a:latin typeface="Times New Roman"/>
              </a:rPr>
              <a:t>na základě množství plastů vyskytujících se v rámech plastových oken navrhovat s </a:t>
            </a:r>
            <a:r>
              <a:rPr lang="cs-CZ" dirty="0" smtClean="0">
                <a:latin typeface="Times New Roman"/>
              </a:rPr>
              <a:t>ohledem </a:t>
            </a:r>
            <a:r>
              <a:rPr lang="cs-CZ" dirty="0">
                <a:latin typeface="Times New Roman"/>
              </a:rPr>
              <a:t>na objemy místností shromažďující prostory vyhovující i z hlediska omezení rizika </a:t>
            </a:r>
            <a:r>
              <a:rPr lang="cs-CZ" dirty="0" smtClean="0">
                <a:latin typeface="Times New Roman"/>
              </a:rPr>
              <a:t>dusivého účinku </a:t>
            </a:r>
            <a:r>
              <a:rPr lang="cs-CZ" dirty="0">
                <a:latin typeface="Times New Roman"/>
              </a:rPr>
              <a:t>chlorovodíku na starší osoby ?</a:t>
            </a:r>
          </a:p>
          <a:p>
            <a:pPr marL="137160" indent="0">
              <a:buNone/>
            </a:pPr>
            <a:endParaRPr lang="cs-CZ" dirty="0"/>
          </a:p>
        </p:txBody>
      </p:sp>
      <p:pic>
        <p:nvPicPr>
          <p:cNvPr id="4" name="Picture 7" descr="Vysoká škola technická a ekonomická v &amp;Ccaron;eských Bud&amp;ecaron;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6021288"/>
            <a:ext cx="719708" cy="71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71600" y="6021288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Zdravotní riziko při užívání plastových oken v domech pro seniory</a:t>
            </a: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Bc. Lenka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Cábová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DiS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., 6466</a:t>
            </a:r>
            <a:endParaRPr lang="cs-CZ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Vysoká škola technická a ekonomická v Českých Budějovicích</a:t>
            </a:r>
          </a:p>
        </p:txBody>
      </p:sp>
    </p:spTree>
    <p:extLst>
      <p:ext uri="{BB962C8B-B14F-4D97-AF65-F5344CB8AC3E}">
        <p14:creationId xmlns:p14="http://schemas.microsoft.com/office/powerpoint/2010/main" val="38874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Otázky oponenta</a:t>
            </a:r>
            <a:endParaRPr lang="cs-CZ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0204" y="2492896"/>
            <a:ext cx="8229600" cy="15121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Vstoupila studentka ( případně uvažuje o tom ) do kontaktu se </a:t>
            </a:r>
            <a:r>
              <a:rPr lang="cs-CZ" dirty="0" smtClean="0"/>
              <a:t>zařízením, kde </a:t>
            </a:r>
            <a:r>
              <a:rPr lang="cs-CZ" dirty="0"/>
              <a:t>by pro řešení v praxi poskytla výstupy ze své práce?</a:t>
            </a:r>
          </a:p>
          <a:p>
            <a:pPr marL="137160" indent="0">
              <a:buNone/>
            </a:pPr>
            <a:endParaRPr lang="cs-CZ" dirty="0"/>
          </a:p>
        </p:txBody>
      </p:sp>
      <p:pic>
        <p:nvPicPr>
          <p:cNvPr id="4" name="Picture 7" descr="Vysoká škola technická a ekonomická v &amp;Ccaron;eských Bud&amp;ecaron;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6021288"/>
            <a:ext cx="719708" cy="71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71600" y="6021288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Zdravotní riziko při užívání plastových oken v domech pro seniory</a:t>
            </a: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Bc. Lenka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Cábová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DiS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., 6466</a:t>
            </a:r>
            <a:endParaRPr lang="cs-CZ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Vysoká škola technická a ekonomická v Českých Budějovicích</a:t>
            </a:r>
          </a:p>
        </p:txBody>
      </p:sp>
    </p:spTree>
    <p:extLst>
      <p:ext uri="{BB962C8B-B14F-4D97-AF65-F5344CB8AC3E}">
        <p14:creationId xmlns:p14="http://schemas.microsoft.com/office/powerpoint/2010/main" val="11682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5363" y="278092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Děkuji za pozornost</a:t>
            </a:r>
            <a:endParaRPr lang="cs-CZ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CÍL PRÁCE</a:t>
            </a:r>
            <a:endParaRPr lang="cs-CZ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085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Ucelení požární bezpečnosti domů s pečovatelskou službou dle jejich provozu a současně platné legislativy</a:t>
            </a:r>
          </a:p>
          <a:p>
            <a:pPr marL="13716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Porovnání normového požáru v běžném pokoji a společenské místnosti v domě pro seniory s výpočtem úniku chlorovodíku při zahřívání plastových oken</a:t>
            </a:r>
            <a:endParaRPr lang="cs-CZ" dirty="0"/>
          </a:p>
        </p:txBody>
      </p:sp>
      <p:pic>
        <p:nvPicPr>
          <p:cNvPr id="4" name="Picture 7" descr="Vysoká škola technická a ekonomická v &amp;Ccaron;eských Bud&amp;ecaron;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6021288"/>
            <a:ext cx="719708" cy="71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71600" y="6021288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Zdravotní riziko při užívání plastových oken v domech pro seniory</a:t>
            </a: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Bc. Lenka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Cábová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DiS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., 6466</a:t>
            </a:r>
            <a:endParaRPr lang="cs-CZ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Vysoká škola technická a ekonomická v Českých Budějovicích</a:t>
            </a:r>
          </a:p>
        </p:txBody>
      </p:sp>
    </p:spTree>
    <p:extLst>
      <p:ext uri="{BB962C8B-B14F-4D97-AF65-F5344CB8AC3E}">
        <p14:creationId xmlns:p14="http://schemas.microsoft.com/office/powerpoint/2010/main" val="25009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PROVOZ A POŘÁRNÍ PREVENCE DOMŮ PRO SENIORY</a:t>
            </a:r>
            <a:endParaRPr lang="cs-CZ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194421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Provoz domů pro seniory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Povinnosti provozovatelů domů pro seniory ve vztahu k požární prevenci</a:t>
            </a:r>
            <a:endParaRPr lang="cs-CZ" dirty="0"/>
          </a:p>
        </p:txBody>
      </p:sp>
      <p:pic>
        <p:nvPicPr>
          <p:cNvPr id="4" name="Picture 7" descr="Vysoká škola technická a ekonomická v &amp;Ccaron;eských Bud&amp;ecaron;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6021288"/>
            <a:ext cx="719708" cy="71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71600" y="6021288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Zdravotní riziko při užívání plastových oken v domech pro seniory</a:t>
            </a: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Bc. Lenka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Cábová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DiS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., 6466</a:t>
            </a:r>
            <a:endParaRPr lang="cs-CZ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Vysoká škola technická a ekonomická v Českých Budějovicích</a:t>
            </a:r>
          </a:p>
        </p:txBody>
      </p:sp>
    </p:spTree>
    <p:extLst>
      <p:ext uri="{BB962C8B-B14F-4D97-AF65-F5344CB8AC3E}">
        <p14:creationId xmlns:p14="http://schemas.microsoft.com/office/powerpoint/2010/main" val="30379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POŽÁRY DOMŮ PRO SENIORY</a:t>
            </a:r>
            <a:endParaRPr lang="cs-CZ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7" descr="Vysoká škola technická a ekonomická v &amp;Ccaron;eských Bud&amp;ecaron;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6021288"/>
            <a:ext cx="719708" cy="71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71600" y="6021288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Zdravotní riziko při užívání plastových oken v domech pro seniory</a:t>
            </a: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Bc. Lenka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Cábová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DiS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., 6466</a:t>
            </a:r>
            <a:endParaRPr lang="cs-CZ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Vysoká škola technická a ekonomická v Českých Budějovicích</a:t>
            </a:r>
          </a:p>
        </p:txBody>
      </p:sp>
      <p:pic>
        <p:nvPicPr>
          <p:cNvPr id="6" name="Zástupný symbol pro obsah 5" descr="http://storage.pozary.cz/2006/10/48283c654e7e7/4c818cdf69dbb/1200x900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350" y="1988840"/>
            <a:ext cx="4286250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755576" y="141277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Požár zářivky na chodbě domova důchodců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259632" y="5301208"/>
            <a:ext cx="19768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Zdroj: </a:t>
            </a:r>
            <a:r>
              <a:rPr lang="cs-CZ" sz="1400" dirty="0" err="1"/>
              <a:t>Pozary</a:t>
            </a:r>
            <a:r>
              <a:rPr lang="cs-CZ" sz="1400" dirty="0"/>
              <a:t>. [online]</a:t>
            </a:r>
          </a:p>
        </p:txBody>
      </p:sp>
    </p:spTree>
    <p:extLst>
      <p:ext uri="{BB962C8B-B14F-4D97-AF65-F5344CB8AC3E}">
        <p14:creationId xmlns:p14="http://schemas.microsoft.com/office/powerpoint/2010/main" val="21791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POŽÁRY DOMŮ PRO SENIORY</a:t>
            </a:r>
            <a:endParaRPr lang="cs-CZ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7" descr="Vysoká škola technická a ekonomická v &amp;Ccaron;eských Bud&amp;ecaron;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6021288"/>
            <a:ext cx="719708" cy="71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71600" y="6021288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Zdravotní riziko při užívání plastových oken v domech pro seniory</a:t>
            </a: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Bc. Lenka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Cábová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DiS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., 6466</a:t>
            </a:r>
            <a:endParaRPr lang="cs-CZ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Vysoká škola technická a ekonomická v Českých Budějovicích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55576" y="1285541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Následky požáru vánočního stromečku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115616" y="5485874"/>
            <a:ext cx="19768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Zdroj: </a:t>
            </a:r>
            <a:r>
              <a:rPr lang="cs-CZ" sz="1400" dirty="0" err="1"/>
              <a:t>Pozary</a:t>
            </a:r>
            <a:r>
              <a:rPr lang="cs-CZ" sz="1400" dirty="0"/>
              <a:t>. [online]</a:t>
            </a:r>
          </a:p>
        </p:txBody>
      </p:sp>
      <p:pic>
        <p:nvPicPr>
          <p:cNvPr id="9" name="Zástupný symbol pro obsah 8" descr="http://storage.pozary.cz/2016/12/585ebf4f17bc8/no256y5c52/1200x900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14698"/>
            <a:ext cx="5040560" cy="3609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163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ZÁSADY NÁVRHU PBŘ DOMŮ PRO SENIORY</a:t>
            </a:r>
            <a:b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sz="2800" b="0" dirty="0" smtClean="0">
                <a:solidFill>
                  <a:schemeClr val="accent3">
                    <a:lumMod val="75000"/>
                  </a:schemeClr>
                </a:solidFill>
              </a:rPr>
              <a:t>Legislativa</a:t>
            </a:r>
            <a:endParaRPr lang="cs-CZ" sz="2800" b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363" y="1772816"/>
            <a:ext cx="8229600" cy="36724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b="1" dirty="0"/>
              <a:t>Z</a:t>
            </a:r>
            <a:r>
              <a:rPr lang="cs-CZ" sz="2400" b="1" dirty="0" smtClean="0"/>
              <a:t>ákon </a:t>
            </a:r>
            <a:r>
              <a:rPr lang="cs-CZ" sz="2400" b="1" dirty="0"/>
              <a:t>č. 133/1985 Sb., o požární ochraně</a:t>
            </a:r>
            <a:r>
              <a:rPr lang="cs-CZ" sz="2400" dirty="0"/>
              <a:t> </a:t>
            </a:r>
            <a:endParaRPr lang="cs-CZ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/>
              <a:t>Vyhláška 246/2001 Sb., o stanovení podmínek požární bezpečnosti a výkonu státního požárního dozoru</a:t>
            </a:r>
            <a:r>
              <a:rPr lang="cs-CZ" sz="2400" dirty="0"/>
              <a:t> </a:t>
            </a:r>
            <a:endParaRPr lang="cs-CZ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/>
              <a:t>Vyhláška 23/2008 o technických podmínkách požární ochrany staveb</a:t>
            </a:r>
            <a:r>
              <a:rPr lang="cs-CZ" sz="2400" dirty="0"/>
              <a:t> </a:t>
            </a:r>
            <a:endParaRPr lang="cs-CZ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sz="3600" dirty="0"/>
          </a:p>
        </p:txBody>
      </p:sp>
      <p:pic>
        <p:nvPicPr>
          <p:cNvPr id="4" name="Picture 7" descr="Vysoká škola technická a ekonomická v &amp;Ccaron;eských Bud&amp;ecaron;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6021288"/>
            <a:ext cx="719708" cy="71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71600" y="6021288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Zdravotní riziko při užívání plastových oken v domech pro seniory</a:t>
            </a: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Bc. Lenka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Cábová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DiS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., 6466</a:t>
            </a:r>
            <a:endParaRPr lang="cs-CZ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Vysoká škola technická a ekonomická v Českých Budějovicích</a:t>
            </a:r>
          </a:p>
        </p:txBody>
      </p:sp>
    </p:spTree>
    <p:extLst>
      <p:ext uri="{BB962C8B-B14F-4D97-AF65-F5344CB8AC3E}">
        <p14:creationId xmlns:p14="http://schemas.microsoft.com/office/powerpoint/2010/main" val="39037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ZÁSADY NÁVRHU PBŘ DOMŮ PRO SENIORY</a:t>
            </a:r>
            <a:b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sz="2800" b="0" dirty="0" smtClean="0">
                <a:solidFill>
                  <a:schemeClr val="accent3">
                    <a:lumMod val="75000"/>
                  </a:schemeClr>
                </a:solidFill>
              </a:rPr>
              <a:t>Legislativa</a:t>
            </a:r>
            <a:endParaRPr lang="cs-CZ" sz="2800" b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525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/>
              <a:t>ČSN </a:t>
            </a:r>
            <a:r>
              <a:rPr lang="cs-CZ" sz="2400" b="1" dirty="0"/>
              <a:t>730802:2009 Požární bezpečnost staveb - Nevýrobní </a:t>
            </a:r>
            <a:r>
              <a:rPr lang="cs-CZ" sz="2400" b="1" dirty="0" smtClean="0"/>
              <a:t>objekty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/>
              <a:t>ČSN 730810:2016 Požární bezpečnost staveb - Společná </a:t>
            </a:r>
            <a:r>
              <a:rPr lang="cs-CZ" sz="2400" b="1" dirty="0" smtClean="0"/>
              <a:t>ustanovení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/>
              <a:t>ČSN 730818/Z1:2002 Požární bezpečnost staveb - Obsazení objektů osobami</a:t>
            </a:r>
            <a:r>
              <a:rPr lang="cs-CZ" sz="2400" dirty="0"/>
              <a:t> </a:t>
            </a:r>
            <a:endParaRPr lang="cs-CZ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/>
              <a:t>ČSN 730821/ed.2:2007 Požární bezpečnost staveb - Požární odolnost stavebních konstrukcí</a:t>
            </a:r>
            <a:r>
              <a:rPr lang="cs-CZ" sz="24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3200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sz="3600" dirty="0"/>
          </a:p>
        </p:txBody>
      </p:sp>
      <p:pic>
        <p:nvPicPr>
          <p:cNvPr id="4" name="Picture 7" descr="Vysoká škola technická a ekonomická v &amp;Ccaron;eských Bud&amp;ecaron;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6021288"/>
            <a:ext cx="719708" cy="71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71600" y="6021288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Zdravotní riziko při užívání plastových oken v domech pro seniory</a:t>
            </a: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Bc. Lenka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Cábová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DiS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., 6466</a:t>
            </a:r>
            <a:endParaRPr lang="cs-CZ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Vysoká škola technická a ekonomická v Českých Budějovicích</a:t>
            </a:r>
          </a:p>
        </p:txBody>
      </p:sp>
    </p:spTree>
    <p:extLst>
      <p:ext uri="{BB962C8B-B14F-4D97-AF65-F5344CB8AC3E}">
        <p14:creationId xmlns:p14="http://schemas.microsoft.com/office/powerpoint/2010/main" val="27216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ZÁSADY NÁVRHU PBŘ DOMŮ PRO SENIORY</a:t>
            </a:r>
            <a:b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sz="2800" b="0" dirty="0" smtClean="0">
                <a:solidFill>
                  <a:schemeClr val="accent3">
                    <a:lumMod val="75000"/>
                  </a:schemeClr>
                </a:solidFill>
              </a:rPr>
              <a:t>Legislativa</a:t>
            </a:r>
            <a:endParaRPr lang="cs-CZ" sz="2800" b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5252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600" b="1" dirty="0" smtClean="0"/>
              <a:t>ČSN 730833:2010 Požární bezpečnost staveb - Budovy pro bydlení a ubytování</a:t>
            </a:r>
            <a:r>
              <a:rPr lang="cs-CZ" sz="26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600" b="1" dirty="0" smtClean="0"/>
              <a:t>ČSN 730834:2011</a:t>
            </a:r>
            <a:r>
              <a:rPr lang="cs-CZ" sz="2600" dirty="0" smtClean="0"/>
              <a:t> </a:t>
            </a:r>
            <a:r>
              <a:rPr lang="cs-CZ" sz="2600" b="1" dirty="0" smtClean="0"/>
              <a:t>Požární bezpečnost staveb – Změny staveb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6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600" b="1" dirty="0" smtClean="0"/>
              <a:t>ČSN 730835:Z1, Z2:2013 Požární bezpečnost staveb – Budovy zdravotnických zařízení a sociální péče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6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600" b="1" dirty="0" smtClean="0"/>
              <a:t>ČSN 730873:2011 Požární bezpečnost staveb – Zásobování požární vodou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3200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sz="3600" dirty="0"/>
          </a:p>
        </p:txBody>
      </p:sp>
      <p:pic>
        <p:nvPicPr>
          <p:cNvPr id="4" name="Picture 7" descr="Vysoká škola technická a ekonomická v &amp;Ccaron;eských Bud&amp;ecaron;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6021288"/>
            <a:ext cx="719708" cy="71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71600" y="6021288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Zdravotní riziko při užívání plastových oken v domech pro seniory</a:t>
            </a: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Bc. Lenka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Cábová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DiS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., 6466</a:t>
            </a:r>
            <a:endParaRPr lang="cs-CZ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Vysoká škola technická a ekonomická v Českých Budějovicích</a:t>
            </a:r>
          </a:p>
        </p:txBody>
      </p:sp>
    </p:spTree>
    <p:extLst>
      <p:ext uri="{BB962C8B-B14F-4D97-AF65-F5344CB8AC3E}">
        <p14:creationId xmlns:p14="http://schemas.microsoft.com/office/powerpoint/2010/main" val="286797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2645</TotalTime>
  <Words>1582</Words>
  <Application>Microsoft Office PowerPoint</Application>
  <PresentationFormat>Předvádění na obrazovce (4:3)</PresentationFormat>
  <Paragraphs>322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Vrchol</vt:lpstr>
      <vt:lpstr>ZDRAVOTNÍ RIZIKO PŘI UŽÍVÁNÍ PLASTOVÝCH OKEN V DOMECH PRO SENIORY</vt:lpstr>
      <vt:lpstr>OSNOVA PREZENTACE</vt:lpstr>
      <vt:lpstr>CÍL PRÁCE</vt:lpstr>
      <vt:lpstr>PROVOZ A POŘÁRNÍ PREVENCE DOMŮ PRO SENIORY</vt:lpstr>
      <vt:lpstr>POŽÁRY DOMŮ PRO SENIORY</vt:lpstr>
      <vt:lpstr>POŽÁRY DOMŮ PRO SENIORY</vt:lpstr>
      <vt:lpstr>ZÁSADY NÁVRHU PBŘ DOMŮ PRO SENIORY Legislativa</vt:lpstr>
      <vt:lpstr>ZÁSADY NÁVRHU PBŘ DOMŮ PRO SENIORY Legislativa</vt:lpstr>
      <vt:lpstr>ZÁSADY NÁVRHU PBŘ DOMŮ PRO SENIORY Legislativa</vt:lpstr>
      <vt:lpstr>ZÁSADY NÁVRHU PBŘ DOMŮ PRO SENIORY Návrh</vt:lpstr>
      <vt:lpstr>AKTIVNÍ A PASIVNÍ PRVKY POŽÁRNÍ OCHRANY</vt:lpstr>
      <vt:lpstr>ŘEŠENÝ OBJEKT</vt:lpstr>
      <vt:lpstr>ŘEŠENÝ OBJEKT</vt:lpstr>
      <vt:lpstr>Plasty nejčastěji užívané ve stavebnictví</vt:lpstr>
      <vt:lpstr>Plasty nejčastěji užívané ve stavebnictví</vt:lpstr>
      <vt:lpstr>Vlastnosti profilů plastových oken</vt:lpstr>
      <vt:lpstr>Evakuace</vt:lpstr>
      <vt:lpstr>Normová křivka požáru</vt:lpstr>
      <vt:lpstr>Normová křivka požáru</vt:lpstr>
      <vt:lpstr>Výsledky výpočtu odhořívání chlorovodíku z plastových oken</vt:lpstr>
      <vt:lpstr>Výsledky výpočtu odhořívání chlorovodíku z plastových oken</vt:lpstr>
      <vt:lpstr>NÁVRH OPATŘENÍ</vt:lpstr>
      <vt:lpstr>Otázky vedoucího</vt:lpstr>
      <vt:lpstr>Otázky oponenta</vt:lpstr>
      <vt:lpstr>Děkuji za pozornost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ZDRAVOTNÍ RIZIKO PŘI UŽÍVÁNÍ PLASTOVÝCH OKEN V DOMECH PRO SENIORY</dc:title>
  <dc:creator>Lenka</dc:creator>
  <cp:lastModifiedBy>Lenka</cp:lastModifiedBy>
  <cp:revision>17</cp:revision>
  <dcterms:created xsi:type="dcterms:W3CDTF">2017-06-08T14:55:50Z</dcterms:created>
  <dcterms:modified xsi:type="dcterms:W3CDTF">2017-06-12T14:57:57Z</dcterms:modified>
</cp:coreProperties>
</file>