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90" r:id="rId7"/>
    <p:sldId id="261" r:id="rId8"/>
    <p:sldId id="291" r:id="rId9"/>
    <p:sldId id="292" r:id="rId10"/>
    <p:sldId id="293" r:id="rId11"/>
    <p:sldId id="294" r:id="rId12"/>
    <p:sldId id="262" r:id="rId13"/>
    <p:sldId id="295" r:id="rId14"/>
    <p:sldId id="263" r:id="rId15"/>
    <p:sldId id="278" r:id="rId16"/>
    <p:sldId id="264" r:id="rId17"/>
    <p:sldId id="26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280" r:id="rId28"/>
    <p:sldId id="281" r:id="rId29"/>
    <p:sldId id="282" r:id="rId30"/>
    <p:sldId id="30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37A62-F8C1-4805-ADAE-C6EF0F84EF5F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0F093-7733-495C-9006-911672B0910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2747391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Projekt novostavby zadaného objektu v rozsahu projektu pro provedení </a:t>
            </a:r>
            <a:r>
              <a:rPr lang="cs-CZ" sz="4000" b="1" dirty="0" smtClean="0">
                <a:solidFill>
                  <a:schemeClr val="tx1"/>
                </a:solidFill>
              </a:rPr>
              <a:t>stavby</a:t>
            </a:r>
            <a:r>
              <a:rPr lang="cs-CZ" sz="4000" dirty="0" smtClean="0">
                <a:solidFill>
                  <a:schemeClr val="tx1"/>
                </a:solidFill>
              </a:rPr>
              <a:t> </a:t>
            </a:r>
            <a:r>
              <a:rPr lang="cs-CZ" sz="4000" dirty="0" smtClean="0">
                <a:solidFill>
                  <a:schemeClr val="tx1"/>
                </a:solidFill>
              </a:rPr>
              <a:t/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/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b="1" dirty="0" smtClean="0">
                <a:solidFill>
                  <a:schemeClr val="tx1"/>
                </a:solidFill>
              </a:rPr>
              <a:t>Statické řešení jednolodní dřevěné haly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8568952" cy="1440160"/>
          </a:xfrm>
        </p:spPr>
        <p:txBody>
          <a:bodyPr>
            <a:noAutofit/>
          </a:bodyPr>
          <a:lstStyle/>
          <a:p>
            <a:pPr algn="l"/>
            <a:r>
              <a:rPr lang="cs-CZ" sz="18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Autor diplomové práce:		Bc. </a:t>
            </a: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Andrea Pečiműthová</a:t>
            </a:r>
            <a:endParaRPr lang="cs-CZ" sz="18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l"/>
            <a:r>
              <a:rPr lang="cs-CZ" sz="18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Vedoucí diplomové práce:	</a:t>
            </a: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doc. Dr. Ing. Luboš </a:t>
            </a:r>
            <a:r>
              <a:rPr lang="cs-CZ" sz="18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Podolka</a:t>
            </a:r>
            <a:endParaRPr lang="cs-CZ" sz="18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l"/>
            <a:r>
              <a:rPr lang="cs-CZ" sz="18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Oponent diplomové práce:	</a:t>
            </a: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Ing. Andrea Šandová </a:t>
            </a:r>
            <a:endParaRPr lang="cs-CZ" sz="18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/>
            <a:endParaRPr lang="cs-CZ" sz="1800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/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České Budějovice </a:t>
            </a: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červen 2017</a:t>
            </a:r>
            <a:endParaRPr lang="cs-CZ" sz="1800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l"/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l"/>
            <a:r>
              <a:rPr lang="cs-CZ" sz="18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							</a:t>
            </a:r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14290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51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732877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Zatížení sněhem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70088" y="1811055"/>
            <a:ext cx="2520280" cy="4616883"/>
          </a:xfrm>
        </p:spPr>
        <p:txBody>
          <a:bodyPr>
            <a:noAutofit/>
          </a:bodyPr>
          <a:lstStyle/>
          <a:p>
            <a:pPr algn="l"/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</a:t>
            </a:r>
            <a:endParaRPr lang="cs-CZ" sz="16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1071546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z="2400" dirty="0" smtClean="0"/>
              <a:t>V předmětném případě byla pro klimatické zatížení dřevěné konstrukce sněhem použita norma ČSN EN 1991-1-3, přičemž stavba byla zařazena do I. sněhové oblasti se základní tíhou sněhu na zemi Sk=0,75 [</a:t>
            </a:r>
            <a:r>
              <a:rPr lang="cs-CZ" sz="2400" dirty="0" err="1" smtClean="0"/>
              <a:t>kN</a:t>
            </a:r>
            <a:r>
              <a:rPr lang="cs-CZ" sz="2400" dirty="0" smtClean="0"/>
              <a:t>/m2] </a:t>
            </a:r>
            <a:endParaRPr lang="cs-CZ" sz="2400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6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00100" y="2571744"/>
            <a:ext cx="6500858" cy="3857652"/>
          </a:xfrm>
          <a:prstGeom prst="rect">
            <a:avLst/>
          </a:prstGeom>
        </p:spPr>
      </p:pic>
      <p:sp>
        <p:nvSpPr>
          <p:cNvPr id="10" name="Ovál 3"/>
          <p:cNvSpPr/>
          <p:nvPr/>
        </p:nvSpPr>
        <p:spPr>
          <a:xfrm>
            <a:off x="2500298" y="4929198"/>
            <a:ext cx="648072" cy="648072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732877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Zatížení větrem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1000108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z="2400" dirty="0" smtClean="0"/>
              <a:t>Zatížení větrem </a:t>
            </a:r>
            <a:r>
              <a:rPr lang="cs-CZ" sz="2400" dirty="0" err="1" smtClean="0"/>
              <a:t>bylopři</a:t>
            </a:r>
            <a:r>
              <a:rPr lang="cs-CZ" sz="2400" dirty="0" smtClean="0"/>
              <a:t> výpočtu jednolodní dřevěné haly vypočteno dle ČSN EN 1991-1-4. Na mapě větrných oblastí byla konstrukce zařazena do I. větrné oblasti s III. kategorií </a:t>
            </a:r>
            <a:r>
              <a:rPr lang="cs-CZ" sz="2400" dirty="0" smtClean="0"/>
              <a:t>terénu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6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14414" y="2643182"/>
            <a:ext cx="5705498" cy="3571900"/>
          </a:xfrm>
          <a:prstGeom prst="rect">
            <a:avLst/>
          </a:prstGeom>
        </p:spPr>
      </p:pic>
      <p:sp>
        <p:nvSpPr>
          <p:cNvPr id="10" name="Ovál 3"/>
          <p:cNvSpPr/>
          <p:nvPr/>
        </p:nvSpPr>
        <p:spPr>
          <a:xfrm>
            <a:off x="2500298" y="4714884"/>
            <a:ext cx="648072" cy="648072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Schéma konstrukce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6" name="Obrázek 18"/>
          <p:cNvPicPr/>
          <p:nvPr/>
        </p:nvPicPr>
        <p:blipFill rotWithShape="1">
          <a:blip r:embed="rId2" cstate="print"/>
          <a:srcRect t="-53"/>
          <a:stretch/>
        </p:blipFill>
        <p:spPr bwMode="auto">
          <a:xfrm>
            <a:off x="857224" y="2000240"/>
            <a:ext cx="5394229" cy="3857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3380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Posouzení průhybu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49155" name="Obrázek 29"/>
          <p:cNvPicPr>
            <a:picLocks noChangeAspect="1" noChangeArrowheads="1"/>
          </p:cNvPicPr>
          <p:nvPr/>
        </p:nvPicPr>
        <p:blipFill>
          <a:blip r:embed="rId2"/>
          <a:srcRect t="22746" b="23975"/>
          <a:stretch>
            <a:fillRect/>
          </a:stretch>
        </p:blipFill>
        <p:spPr bwMode="auto">
          <a:xfrm>
            <a:off x="1428727" y="2285992"/>
            <a:ext cx="4526823" cy="1247778"/>
          </a:xfrm>
          <a:prstGeom prst="rect">
            <a:avLst/>
          </a:prstGeom>
          <a:noFill/>
        </p:spPr>
      </p:pic>
      <p:pic>
        <p:nvPicPr>
          <p:cNvPr id="49154" name="Obrázek 30"/>
          <p:cNvPicPr>
            <a:picLocks noChangeAspect="1" noChangeArrowheads="1"/>
          </p:cNvPicPr>
          <p:nvPr/>
        </p:nvPicPr>
        <p:blipFill>
          <a:blip r:embed="rId3"/>
          <a:srcRect t="23566" b="24384"/>
          <a:stretch>
            <a:fillRect/>
          </a:stretch>
        </p:blipFill>
        <p:spPr bwMode="auto">
          <a:xfrm>
            <a:off x="1428728" y="3562366"/>
            <a:ext cx="4546122" cy="1223956"/>
          </a:xfrm>
          <a:prstGeom prst="rect">
            <a:avLst/>
          </a:prstGeom>
          <a:noFill/>
        </p:spPr>
      </p:pic>
      <p:pic>
        <p:nvPicPr>
          <p:cNvPr id="49153" name="Obrázek 31"/>
          <p:cNvPicPr>
            <a:picLocks noChangeAspect="1" noChangeArrowheads="1"/>
          </p:cNvPicPr>
          <p:nvPr/>
        </p:nvPicPr>
        <p:blipFill>
          <a:blip r:embed="rId4"/>
          <a:srcRect t="23361" b="23975"/>
          <a:stretch>
            <a:fillRect/>
          </a:stretch>
        </p:blipFill>
        <p:spPr bwMode="auto">
          <a:xfrm>
            <a:off x="1357290" y="4929198"/>
            <a:ext cx="4702434" cy="1281112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2285992"/>
            <a:ext cx="20313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Stálé zatížení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3643314"/>
            <a:ext cx="11079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Sníh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4929198"/>
            <a:ext cx="7296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Vítr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Obrázek 14"/>
          <p:cNvPicPr/>
          <p:nvPr/>
        </p:nvPicPr>
        <p:blipFill rotWithShape="1">
          <a:blip r:embed="rId5" cstate="print"/>
          <a:srcRect/>
          <a:stretch/>
        </p:blipFill>
        <p:spPr bwMode="auto">
          <a:xfrm>
            <a:off x="5929322" y="2285992"/>
            <a:ext cx="2643206" cy="1143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5" name="Obrázek 32"/>
          <p:cNvPicPr/>
          <p:nvPr/>
        </p:nvPicPr>
        <p:blipFill rotWithShape="1">
          <a:blip r:embed="rId6" cstate="print"/>
          <a:srcRect/>
          <a:stretch/>
        </p:blipFill>
        <p:spPr bwMode="auto">
          <a:xfrm>
            <a:off x="5929322" y="3571876"/>
            <a:ext cx="2714644" cy="1000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7" name="Obrázek 34"/>
          <p:cNvPicPr/>
          <p:nvPr/>
        </p:nvPicPr>
        <p:blipFill rotWithShape="1">
          <a:blip r:embed="rId7" cstate="print"/>
          <a:srcRect/>
          <a:stretch/>
        </p:blipFill>
        <p:spPr bwMode="auto">
          <a:xfrm>
            <a:off x="5929322" y="4786322"/>
            <a:ext cx="2714644" cy="1285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3380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641489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Situace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l="31332" t="13530" r="29158" b="36328"/>
          <a:stretch>
            <a:fillRect/>
          </a:stretch>
        </p:blipFill>
        <p:spPr bwMode="auto">
          <a:xfrm>
            <a:off x="571471" y="1571612"/>
            <a:ext cx="7016042" cy="500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428736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Investiční projekt:	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DŘEVĚNÁ JEDNOLODNÍ HALA	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Místo stavby:	obec Strakonice, na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parc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č.689/5 k.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ú.Strakonice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3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Dispoziční řešení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929120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sz="2400" dirty="0" smtClean="0"/>
              <a:t>Základní bilance objektu</a:t>
            </a:r>
            <a:r>
              <a:rPr lang="cs-CZ" sz="2400" dirty="0" smtClean="0"/>
              <a:t>:</a:t>
            </a:r>
            <a:endParaRPr lang="cs-CZ" sz="2400" dirty="0" smtClean="0"/>
          </a:p>
          <a:p>
            <a:r>
              <a:rPr lang="cs-CZ" sz="2400" dirty="0" smtClean="0"/>
              <a:t>		Zastavěná plocha:		668 m</a:t>
            </a:r>
            <a:r>
              <a:rPr lang="cs-CZ" sz="2400" dirty="0" smtClean="0"/>
              <a:t>²</a:t>
            </a:r>
            <a:endParaRPr lang="cs-CZ" sz="2400" dirty="0" smtClean="0"/>
          </a:p>
          <a:p>
            <a:r>
              <a:rPr lang="cs-CZ" sz="2400" dirty="0" smtClean="0"/>
              <a:t>		Obestavěný </a:t>
            </a:r>
            <a:r>
              <a:rPr lang="cs-CZ" sz="2400" dirty="0" smtClean="0"/>
              <a:t>prostor:	</a:t>
            </a:r>
            <a:r>
              <a:rPr lang="cs-CZ" sz="2400" dirty="0" smtClean="0"/>
              <a:t>	2468 m³</a:t>
            </a:r>
            <a:endParaRPr lang="cs-CZ" sz="2400" dirty="0" smtClean="0"/>
          </a:p>
          <a:p>
            <a:r>
              <a:rPr lang="cs-CZ" sz="2400" dirty="0" smtClean="0"/>
              <a:t>		Užitkové </a:t>
            </a:r>
            <a:r>
              <a:rPr lang="cs-CZ" sz="2400" dirty="0" smtClean="0"/>
              <a:t>plochy: </a:t>
            </a:r>
          </a:p>
          <a:p>
            <a:r>
              <a:rPr lang="cs-CZ" sz="2400" dirty="0" smtClean="0"/>
              <a:t>		Plocha </a:t>
            </a:r>
            <a:r>
              <a:rPr lang="cs-CZ" sz="2400" dirty="0" smtClean="0"/>
              <a:t>1. NP:		</a:t>
            </a:r>
            <a:r>
              <a:rPr lang="cs-CZ" sz="2400" dirty="0" smtClean="0"/>
              <a:t>	590 </a:t>
            </a:r>
            <a:r>
              <a:rPr lang="cs-CZ" sz="2400" dirty="0" smtClean="0"/>
              <a:t>m²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7970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Konstrukční řešení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428736"/>
            <a:ext cx="88924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Základová konstrukce: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	Základové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patky pod nosné sloupy ze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železobetonu C 	20/25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(B 25) proloženého lomovým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kamenem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Svislé konstrukce: 	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obití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OSB deskami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12mm z vnější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i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vnitřní strany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Vodorovné konstrukce:	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Ztužující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vaznice 160x160 ze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smrkové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dřeva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Krov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Dřevěné lepené vazníky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Střešní krytina: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Nosný ocelový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trapézový plech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953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Půdorys jednolodní haly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 l="25256" t="19531" r="26976" b="35547"/>
          <a:stretch>
            <a:fillRect/>
          </a:stretch>
        </p:blipFill>
        <p:spPr bwMode="auto">
          <a:xfrm>
            <a:off x="214282" y="1857364"/>
            <a:ext cx="837688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8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Příčný řez jednolodní haly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12628" t="23437" r="21486" b="23828"/>
          <a:stretch>
            <a:fillRect/>
          </a:stretch>
        </p:blipFill>
        <p:spPr bwMode="auto">
          <a:xfrm>
            <a:off x="214282" y="2143116"/>
            <a:ext cx="85725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8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Podélný řez jednolodní haly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10981" t="29296" r="7210" b="21875"/>
          <a:stretch>
            <a:fillRect/>
          </a:stretch>
        </p:blipFill>
        <p:spPr bwMode="auto">
          <a:xfrm>
            <a:off x="1" y="2571744"/>
            <a:ext cx="91540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8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Cíl práce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568952" cy="4176464"/>
          </a:xfrm>
        </p:spPr>
        <p:txBody>
          <a:bodyPr>
            <a:noAutofit/>
          </a:bodyPr>
          <a:lstStyle/>
          <a:p>
            <a:pPr algn="just"/>
            <a:endParaRPr lang="cs-CZ" sz="18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Cílem diplomové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práce je statický výpočet jednolodní dřevěné haly. V úvodu práce se věnuji historii dřeva, jeho výhodám a nevýhodám při užívání ve stavebnictví. </a:t>
            </a:r>
          </a:p>
          <a:p>
            <a:pPr algn="just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teoretické části práce jsou popsány mechanické a fyzikální vlastnosti dřeva a dřevěných konstrukcí. V hlavní části práce se zabývám výpočtem a návrhem konstrukce o rozměrech 40 x 16 metrů. V příloze práce je dále řešena výkresová a technická část stavby pro projektovou dokumentaci.</a:t>
            </a:r>
          </a:p>
          <a:p>
            <a:pPr algn="l"/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l"/>
            <a:r>
              <a:rPr lang="cs-CZ" sz="18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							</a:t>
            </a:r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1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Základy jednolodní haly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 l="23609" t="15625" r="25878" b="31641"/>
          <a:stretch>
            <a:fillRect/>
          </a:stretch>
        </p:blipFill>
        <p:spPr bwMode="auto">
          <a:xfrm>
            <a:off x="500034" y="2000240"/>
            <a:ext cx="7715304" cy="452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8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Pohledy jednolodní haly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8235" t="22461" r="5563" b="49219"/>
          <a:stretch>
            <a:fillRect/>
          </a:stretch>
        </p:blipFill>
        <p:spPr bwMode="auto">
          <a:xfrm>
            <a:off x="0" y="2285992"/>
            <a:ext cx="9144000" cy="168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 l="4978" t="50977" r="41764" b="19726"/>
          <a:stretch>
            <a:fillRect/>
          </a:stretch>
        </p:blipFill>
        <p:spPr bwMode="auto">
          <a:xfrm>
            <a:off x="0" y="4143380"/>
            <a:ext cx="69294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8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Půdorys střechy jednolodní haly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l="7138" t="13672" r="4465" b="14062"/>
          <a:stretch>
            <a:fillRect/>
          </a:stretch>
        </p:blipFill>
        <p:spPr bwMode="auto">
          <a:xfrm>
            <a:off x="214282" y="2285992"/>
            <a:ext cx="8715436" cy="400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8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Detail patky jednolodní haly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24158" t="18554" r="29722" b="32617"/>
          <a:stretch>
            <a:fillRect/>
          </a:stretch>
        </p:blipFill>
        <p:spPr bwMode="auto">
          <a:xfrm>
            <a:off x="857224" y="1928802"/>
            <a:ext cx="708089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8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947191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Detail přípoje vazníku na sloup jednolodní haly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35688" t="22461" r="37408" b="37500"/>
          <a:stretch>
            <a:fillRect/>
          </a:stretch>
        </p:blipFill>
        <p:spPr bwMode="auto">
          <a:xfrm>
            <a:off x="1428728" y="1571612"/>
            <a:ext cx="6098366" cy="510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8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947191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Detail přípoje vaznice na vazník jednolodní haly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37335" t="22461" r="37958" b="29687"/>
          <a:stretch>
            <a:fillRect/>
          </a:stretch>
        </p:blipFill>
        <p:spPr bwMode="auto">
          <a:xfrm>
            <a:off x="2428859" y="1357299"/>
            <a:ext cx="5051665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8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947191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Detail přípoje příčného ztužidla na vazník jednolodní haly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l="36786" t="19532" r="38506" b="31640"/>
          <a:stretch>
            <a:fillRect/>
          </a:stretch>
        </p:blipFill>
        <p:spPr bwMode="auto">
          <a:xfrm>
            <a:off x="2643174" y="1404925"/>
            <a:ext cx="4714908" cy="523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8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947191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Doplňující dotazy vedoucího práce</a:t>
            </a:r>
            <a:endParaRPr lang="cs-CZ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282" y="1142984"/>
            <a:ext cx="8712968" cy="46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b="1" i="1" dirty="0" smtClean="0">
                <a:latin typeface="Arial" pitchFamily="34" charset="0"/>
                <a:cs typeface="Arial" pitchFamily="34" charset="0"/>
              </a:rPr>
              <a:t>Jak by správně mělo vypadat kotvení sloupu do patky</a:t>
            </a:r>
            <a:endParaRPr lang="cs-CZ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19766" t="32226" r="55527" b="18946"/>
          <a:stretch>
            <a:fillRect/>
          </a:stretch>
        </p:blipFill>
        <p:spPr bwMode="auto">
          <a:xfrm>
            <a:off x="5929290" y="2285992"/>
            <a:ext cx="32147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8118" t="9765" r="36859" b="28711"/>
          <a:stretch>
            <a:fillRect/>
          </a:stretch>
        </p:blipFill>
        <p:spPr bwMode="auto">
          <a:xfrm>
            <a:off x="214282" y="1857364"/>
            <a:ext cx="595086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76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73287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Doplňující dotazy </a:t>
            </a:r>
            <a:r>
              <a:rPr lang="cs-CZ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vedoucího</a:t>
            </a:r>
            <a:r>
              <a:rPr lang="cs-CZ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práce</a:t>
            </a:r>
            <a:endParaRPr lang="cs-CZ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000496" y="1779687"/>
            <a:ext cx="49292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dirty="0" smtClean="0"/>
              <a:t>Vazník musí být uložen u horního krajního styčníku kloubově na obou sloupech. Uložení je zajištěno pomocí úložné patky. Svislá složka reakce vazníku se přenáší z vazníku do sloupu úložnou patkou.  Vodorovná složka reakce vazníku se přenáší z vazníku do sloupu a naopak v místě úložného styčníku pomocí zarážek přivařených pod úložný plech patky- Použité sloupy pak budou přenášet svislou tahovou sílu v montážním  stavu.</a:t>
            </a:r>
            <a:endParaRPr lang="cs-CZ" dirty="0" smtClean="0"/>
          </a:p>
          <a:p>
            <a:pPr marL="266700" lvl="4">
              <a:lnSpc>
                <a:spcPct val="150000"/>
              </a:lnSpc>
            </a:pPr>
            <a:endParaRPr lang="cs-CZ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26903" t="32226" r="48938" b="29688"/>
          <a:stretch>
            <a:fillRect/>
          </a:stretch>
        </p:blipFill>
        <p:spPr bwMode="auto">
          <a:xfrm>
            <a:off x="142844" y="2500306"/>
            <a:ext cx="419102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714348" y="1214422"/>
            <a:ext cx="80724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b="1" i="1" dirty="0" smtClean="0">
                <a:latin typeface="Arial" pitchFamily="34" charset="0"/>
                <a:cs typeface="Arial" pitchFamily="34" charset="0"/>
              </a:rPr>
              <a:t>Jak by správně mělo vypadat kotvení ztužidla ke sloupu nebo vazníků</a:t>
            </a:r>
          </a:p>
        </p:txBody>
      </p:sp>
    </p:spTree>
    <p:extLst>
      <p:ext uri="{BB962C8B-B14F-4D97-AF65-F5344CB8AC3E}">
        <p14:creationId xmlns:p14="http://schemas.microsoft.com/office/powerpoint/2010/main" xmlns="" val="2208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73287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Doplňující dotazy oponenta práce</a:t>
            </a:r>
            <a:endParaRPr lang="cs-CZ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282" y="1071546"/>
            <a:ext cx="87154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b="1" i="1" dirty="0" smtClean="0">
                <a:latin typeface="Arial" pitchFamily="34" charset="0"/>
                <a:cs typeface="Arial" pitchFamily="34" charset="0"/>
              </a:rPr>
              <a:t>Pokud by byla tato stavba doporučena pro realizaci stavby, jaký druh dřeva by mohl být použit vzhledem k pevnostnímu - ekonomickému posouzení? </a:t>
            </a:r>
            <a:endParaRPr lang="cs-CZ" b="1" i="1" dirty="0" smtClean="0">
              <a:latin typeface="Arial" pitchFamily="34" charset="0"/>
              <a:cs typeface="Arial" pitchFamily="34" charset="0"/>
            </a:endParaRPr>
          </a:p>
          <a:p>
            <a:pPr marL="266700" lvl="4">
              <a:lnSpc>
                <a:spcPct val="150000"/>
              </a:lnSpc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00034" y="2000241"/>
            <a:ext cx="86439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Konstrukce je navržena ze smrkového dřeva. Cena 5988.00</a:t>
            </a:r>
            <a:r>
              <a:rPr lang="cs-CZ" b="1" dirty="0" smtClean="0"/>
              <a:t>,-</a:t>
            </a:r>
            <a:r>
              <a:rPr lang="cs-CZ" dirty="0" smtClean="0"/>
              <a:t> </a:t>
            </a:r>
            <a:r>
              <a:rPr lang="cs-CZ" dirty="0" smtClean="0"/>
              <a:t>Kč/m3 bez DPH</a:t>
            </a:r>
          </a:p>
          <a:p>
            <a:r>
              <a:rPr lang="cs-CZ" b="1" dirty="0" smtClean="0"/>
              <a:t>Výhody: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snadná </a:t>
            </a:r>
            <a:r>
              <a:rPr lang="cs-CZ" b="1" dirty="0" smtClean="0"/>
              <a:t>dostupnost</a:t>
            </a:r>
            <a:r>
              <a:rPr lang="cs-CZ" dirty="0" smtClean="0"/>
              <a:t> (pro stavbu se používá dřevo těžené v zimních </a:t>
            </a:r>
            <a:r>
              <a:rPr lang="cs-CZ" dirty="0" smtClean="0"/>
              <a:t>měsících </a:t>
            </a:r>
            <a:r>
              <a:rPr lang="cs-CZ" dirty="0" smtClean="0"/>
              <a:t>a z místa budoucího bydliště)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nízká </a:t>
            </a:r>
            <a:r>
              <a:rPr lang="cs-CZ" b="1" dirty="0" smtClean="0"/>
              <a:t>cena </a:t>
            </a:r>
            <a:r>
              <a:rPr lang="cs-CZ" dirty="0" smtClean="0"/>
              <a:t>– pokud byste však použili lepené hranoly, pak počítejte s tím, že se cena navýší, avšak z daleka nedosáhne k částkám rovnajícím se ceně cedru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dobrá </a:t>
            </a:r>
            <a:r>
              <a:rPr lang="cs-CZ" b="1" dirty="0" smtClean="0"/>
              <a:t>opracovatelnost</a:t>
            </a:r>
          </a:p>
          <a:p>
            <a:endParaRPr lang="cs-CZ" b="1" dirty="0" smtClean="0"/>
          </a:p>
          <a:p>
            <a:r>
              <a:rPr lang="cs-CZ" b="1" dirty="0" smtClean="0"/>
              <a:t>Nevýhody: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tvarová </a:t>
            </a:r>
            <a:r>
              <a:rPr lang="cs-CZ" b="1" dirty="0" smtClean="0"/>
              <a:t>nestálost</a:t>
            </a:r>
            <a:r>
              <a:rPr lang="cs-CZ" dirty="0" smtClean="0"/>
              <a:t> – smrkové dřevo oproti například cedru 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</a:t>
            </a:r>
            <a:r>
              <a:rPr lang="cs-CZ" b="1" dirty="0" smtClean="0"/>
              <a:t>výrazně </a:t>
            </a:r>
            <a:r>
              <a:rPr lang="cs-CZ" b="1" dirty="0" smtClean="0"/>
              <a:t>sesychá</a:t>
            </a:r>
            <a:r>
              <a:rPr lang="cs-CZ" dirty="0" smtClean="0"/>
              <a:t> a mění objem (stavbu je tedy vhodné nechat nejprve seschnout, sesednout do sebe, i tak je však nutné počítat s tím, že stále pracuje, sesychá, objeví se typické praskliny)</a:t>
            </a:r>
          </a:p>
          <a:p>
            <a:r>
              <a:rPr lang="cs-CZ" dirty="0" smtClean="0"/>
              <a:t>mají ho v oblibě 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</a:t>
            </a:r>
            <a:r>
              <a:rPr lang="cs-CZ" b="1" dirty="0" smtClean="0"/>
              <a:t>škůdci</a:t>
            </a:r>
            <a:r>
              <a:rPr lang="cs-CZ" b="1" dirty="0" smtClean="0"/>
              <a:t> </a:t>
            </a:r>
            <a:r>
              <a:rPr lang="cs-CZ" dirty="0" smtClean="0"/>
              <a:t>– je tedy nutné počítat s </a:t>
            </a:r>
            <a:r>
              <a:rPr lang="cs-CZ" b="1" dirty="0" smtClean="0"/>
              <a:t>pravidelným </a:t>
            </a:r>
            <a:r>
              <a:rPr lang="cs-CZ" b="1" dirty="0" smtClean="0"/>
              <a:t>ošetřováním, </a:t>
            </a:r>
            <a:r>
              <a:rPr lang="cs-CZ" dirty="0" smtClean="0"/>
              <a:t>může </a:t>
            </a:r>
            <a:r>
              <a:rPr lang="cs-CZ" dirty="0" smtClean="0"/>
              <a:t>se </a:t>
            </a:r>
            <a:r>
              <a:rPr lang="cs-CZ" dirty="0" smtClean="0"/>
              <a:t>snadno poškodit </a:t>
            </a:r>
            <a:r>
              <a:rPr lang="cs-CZ" dirty="0" smtClean="0"/>
              <a:t>vzhledem k jeho </a:t>
            </a:r>
            <a:r>
              <a:rPr lang="cs-CZ" dirty="0" smtClean="0"/>
              <a:t>měkkosti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2750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Úvod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358246" cy="5572164"/>
          </a:xfrm>
        </p:spPr>
        <p:txBody>
          <a:bodyPr>
            <a:noAutofit/>
          </a:bodyPr>
          <a:lstStyle/>
          <a:p>
            <a:pPr algn="just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Předmětem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této diplomové práce je statický výpočet jednolodní dřevěné haly. V úvodu práce se věnuji zejména historii dřeva, jeho výhodám a nevýhodám při užívání ve stavebnictví. V teoretické části diplomové práce jsou popsány mechanické a fyzikální vlastnosti dřeva a dřevěných konstrukcí. V hlavní - praktické části této práce se zabývám výpočtem a návrhem konstrukce jednolodní dřevěné haly o rozměrech 40 x 16 metrů. V příloze práce je pak řešena výkresová a technická část stavby pro projektovou dokumentaci. Pro prostorové modelování a výpočet byl použit program SCIA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Cílem diplomové práce je tedy navrhnout dřevěnou jednolodní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haluo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rozměrech 40 x 16 metrů, vyhotovit její statický výpočet a zpracovat projektovou dokumentaci pro stavební povolení.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							</a:t>
            </a:r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6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73287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Doplňující dotazy oponenta práce</a:t>
            </a:r>
            <a:endParaRPr lang="cs-CZ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282" y="1000108"/>
            <a:ext cx="871296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b="1" i="1" dirty="0" smtClean="0">
                <a:latin typeface="Arial" pitchFamily="34" charset="0"/>
                <a:cs typeface="Arial" pitchFamily="34" charset="0"/>
              </a:rPr>
              <a:t>Pokud by byla tato stavba doporučena pro realizaci stavby, jaký druh dřeva by mohl být použit vzhledem k pevnostnímu - ekonomickému posouzení? </a:t>
            </a:r>
            <a:endParaRPr lang="cs-CZ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7158" y="2071678"/>
            <a:ext cx="85725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Borovice </a:t>
            </a:r>
            <a:r>
              <a:rPr lang="cs-CZ" dirty="0" smtClean="0"/>
              <a:t>– i dřevo borovice je možné použít </a:t>
            </a:r>
            <a:r>
              <a:rPr lang="cs-CZ" smtClean="0"/>
              <a:t>ve stavebnictví, je </a:t>
            </a:r>
            <a:r>
              <a:rPr lang="cs-CZ" dirty="0" smtClean="0"/>
              <a:t>poměrně snadno dostupné.</a:t>
            </a:r>
          </a:p>
          <a:p>
            <a:r>
              <a:rPr lang="cs-CZ" b="1" dirty="0" smtClean="0"/>
              <a:t>Výhody: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snadná</a:t>
            </a:r>
            <a:r>
              <a:rPr lang="cs-CZ" b="1" dirty="0" smtClean="0"/>
              <a:t> dostupnost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nízká </a:t>
            </a:r>
            <a:r>
              <a:rPr lang="cs-CZ" b="1" dirty="0" smtClean="0"/>
              <a:t>cena </a:t>
            </a:r>
            <a:r>
              <a:rPr lang="cs-CZ" dirty="0" smtClean="0"/>
              <a:t>– cenově je borovice sice dražší než smrk, ale stále je to cena </a:t>
            </a:r>
            <a:r>
              <a:rPr lang="cs-CZ" dirty="0" smtClean="0"/>
              <a:t>stále nižší </a:t>
            </a:r>
            <a:r>
              <a:rPr lang="cs-CZ" dirty="0" smtClean="0"/>
              <a:t>než u dřeva </a:t>
            </a:r>
            <a:r>
              <a:rPr lang="cs-CZ" dirty="0" smtClean="0"/>
              <a:t>cedrového, spíše </a:t>
            </a:r>
            <a:r>
              <a:rPr lang="cs-CZ" dirty="0" smtClean="0"/>
              <a:t>než masiv se používají </a:t>
            </a:r>
            <a:r>
              <a:rPr lang="cs-CZ" b="1" dirty="0" smtClean="0"/>
              <a:t>lepené hranoly</a:t>
            </a:r>
            <a:r>
              <a:rPr lang="cs-CZ" dirty="0" smtClean="0"/>
              <a:t>, které jsou ze sušeného dřeva, takže prakticky nesesychají a nepracují</a:t>
            </a:r>
          </a:p>
          <a:p>
            <a:endParaRPr lang="cs-CZ" b="1" dirty="0" smtClean="0"/>
          </a:p>
          <a:p>
            <a:r>
              <a:rPr lang="cs-CZ" b="1" dirty="0" smtClean="0"/>
              <a:t>Nevýhody</a:t>
            </a:r>
            <a:r>
              <a:rPr lang="cs-CZ" b="1" dirty="0" smtClean="0"/>
              <a:t>: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problém </a:t>
            </a:r>
            <a:r>
              <a:rPr lang="cs-CZ" dirty="0" smtClean="0"/>
              <a:t>může být </a:t>
            </a:r>
            <a:r>
              <a:rPr lang="cs-CZ" b="1" dirty="0" smtClean="0"/>
              <a:t>nalézt rovně rostlé kmeny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</a:t>
            </a:r>
            <a:r>
              <a:rPr lang="cs-CZ" dirty="0" smtClean="0"/>
              <a:t>použijete ke stavbě lepené hranoly, tak je nutné počítat s </a:t>
            </a:r>
            <a:r>
              <a:rPr lang="cs-CZ" b="1" dirty="0" smtClean="0"/>
              <a:t>vyšším podílem lepidel</a:t>
            </a:r>
            <a:r>
              <a:rPr lang="cs-CZ" dirty="0" smtClean="0"/>
              <a:t> (jednotlivé trámy jsou zpravidla lepené i podélně, v dnešní době se však již používají testovaná zdravotně nezávadná lepidla)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nutnost </a:t>
            </a:r>
            <a:r>
              <a:rPr lang="cs-CZ" dirty="0" smtClean="0"/>
              <a:t>dřevo </a:t>
            </a:r>
            <a:r>
              <a:rPr lang="cs-CZ" b="1" dirty="0" smtClean="0"/>
              <a:t>pravidelně ošetřovat</a:t>
            </a:r>
            <a:r>
              <a:rPr lang="cs-CZ" dirty="0" smtClean="0"/>
              <a:t>, mají ho v oblibě </a:t>
            </a:r>
            <a:r>
              <a:rPr lang="cs-CZ" dirty="0" smtClean="0"/>
              <a:t>škůdci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Na </a:t>
            </a:r>
            <a:r>
              <a:rPr lang="cs-CZ" dirty="0" smtClean="0"/>
              <a:t>masivní krovy a latě </a:t>
            </a:r>
            <a:r>
              <a:rPr lang="cs-CZ" b="1" dirty="0" smtClean="0"/>
              <a:t>se nedoporučuje</a:t>
            </a:r>
            <a:r>
              <a:rPr lang="cs-CZ" dirty="0" smtClean="0"/>
              <a:t>, </a:t>
            </a:r>
            <a:r>
              <a:rPr lang="cs-CZ" dirty="0" smtClean="0"/>
              <a:t>protože </a:t>
            </a:r>
            <a:r>
              <a:rPr lang="cs-CZ" b="1" dirty="0" smtClean="0"/>
              <a:t>obsahuje příliš velké množství suků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750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Dřevo úvodem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19" name="Zástupný symbol pro obsah 1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Historie</a:t>
            </a:r>
            <a:endParaRPr lang="cs-CZ" sz="2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Dřevo 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patří vedle přírodního kamene k nejstarším a nejoblíbenějším přírodním materiálům s nejrůznějším využitím. Ve stavebnictví bylo pravděpodobně využíváno již v pravěku, ačkoli hmotné doklady o jeho používání nebyly dochovány.Představuje přírodní materiál rostlinného původu, přičemž zejména pro svůj přírodní charakter, přirozenou kresbu, fyzikální vlastnosti a estetický 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vzhled je 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žádaným prvkem při zlepšování životního prostředí člověka.Průmyslově se využívá především dřevo kmene stromů, v minimálním rozsahu pak dřevo větví. Dřevěné konstrukce patří k nejstarším typům stavebních konstrukcí, které prošly dlouhým vývojem.</a:t>
            </a:r>
          </a:p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398" y="4518365"/>
            <a:ext cx="184731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506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71546"/>
            <a:ext cx="9286908" cy="570051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Stavby ze dřeva </a:t>
            </a:r>
            <a:r>
              <a:rPr lang="cs-CZ" sz="4000" b="1" dirty="0" smtClean="0">
                <a:solidFill>
                  <a:schemeClr val="tx1"/>
                </a:solidFill>
                <a:effectLst/>
              </a:rPr>
              <a:t>ve </a:t>
            </a:r>
            <a:r>
              <a:rPr lang="cs-CZ" sz="4000" b="1" dirty="0" smtClean="0">
                <a:solidFill>
                  <a:schemeClr val="tx1"/>
                </a:solidFill>
                <a:effectLst/>
              </a:rPr>
              <a:t>světě</a:t>
            </a:r>
            <a:endParaRPr lang="cs-CZ" sz="40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Obrázek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1473" y="1714489"/>
            <a:ext cx="4000527" cy="257176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57224" y="45005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Chrám </a:t>
            </a:r>
            <a:r>
              <a:rPr lang="cs-CZ" dirty="0" err="1" smtClean="0"/>
              <a:t>Tódaidži</a:t>
            </a:r>
            <a:r>
              <a:rPr lang="cs-CZ" dirty="0" smtClean="0"/>
              <a:t> v Japonsku</a:t>
            </a:r>
            <a:endParaRPr lang="cs-CZ" dirty="0"/>
          </a:p>
        </p:txBody>
      </p:sp>
      <p:pic>
        <p:nvPicPr>
          <p:cNvPr id="9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14876" y="1714488"/>
            <a:ext cx="4000528" cy="257176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214942" y="4429132"/>
            <a:ext cx="335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Metropol Parasol </a:t>
            </a:r>
            <a:r>
              <a:rPr lang="cs-CZ" dirty="0" smtClean="0"/>
              <a:t>ve Španělsku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824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71546"/>
            <a:ext cx="9286908" cy="570051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Stavby ze dřeva </a:t>
            </a:r>
            <a:r>
              <a:rPr lang="cs-CZ" sz="4000" b="1" dirty="0" smtClean="0">
                <a:solidFill>
                  <a:schemeClr val="tx1"/>
                </a:solidFill>
                <a:effectLst/>
              </a:rPr>
              <a:t>v Čechách</a:t>
            </a:r>
            <a:endParaRPr lang="cs-CZ" sz="40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1" name="Obrázek 1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1472" y="1643050"/>
            <a:ext cx="3929090" cy="2571768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785786" y="4500570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Rozhledna Bohdanka u </a:t>
            </a:r>
            <a:r>
              <a:rPr lang="cs-CZ" dirty="0" err="1" smtClean="0"/>
              <a:t>Bohdanče</a:t>
            </a:r>
            <a:endParaRPr lang="cs-CZ" dirty="0"/>
          </a:p>
        </p:txBody>
      </p:sp>
      <p:pic>
        <p:nvPicPr>
          <p:cNvPr id="13" name="Obrázek 12" descr="stažený soub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643051"/>
            <a:ext cx="3643338" cy="2555774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4929190" y="4500570"/>
            <a:ext cx="3586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Stezka v korunách stromů, Lipno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824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Výhody a nevýhody použití dřeva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1928802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73050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/>
              <a:t>•</a:t>
            </a:r>
            <a:r>
              <a:rPr lang="cs-CZ" sz="2400" dirty="0" smtClean="0"/>
              <a:t>	pružnost, pevnost a lehkost materiálu, </a:t>
            </a:r>
          </a:p>
          <a:p>
            <a:pPr marR="0" lvl="0" indent="2730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/>
              <a:t>•	dobré tepelně izolační vlastnosti, </a:t>
            </a:r>
          </a:p>
          <a:p>
            <a:pPr marR="0" lvl="0" indent="2730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/>
              <a:t>•	schopnost přenášet velké zatížení, </a:t>
            </a:r>
          </a:p>
          <a:p>
            <a:pPr marR="0" lvl="0" indent="2730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/>
              <a:t>•	schopnost tlumit vibrace a možnost spojování, </a:t>
            </a:r>
          </a:p>
          <a:p>
            <a:pPr marR="0" lvl="0" indent="2730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/>
              <a:t>•	výborné rezonanční vlastnosti, </a:t>
            </a:r>
          </a:p>
          <a:p>
            <a:pPr marR="0" lvl="0" indent="2730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/>
              <a:t>•	estetický vzhled pro dekorační vlastnosti. 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14282" y="1071546"/>
            <a:ext cx="630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3050" fontAlgn="base">
              <a:spcBef>
                <a:spcPct val="0"/>
              </a:spcBef>
              <a:spcAft>
                <a:spcPct val="0"/>
              </a:spcAft>
            </a:pPr>
            <a:r>
              <a:rPr lang="cs-CZ" sz="6000" b="1" dirty="0" smtClean="0"/>
              <a:t>+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14282" y="3857628"/>
            <a:ext cx="630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3050" fontAlgn="base">
              <a:spcBef>
                <a:spcPct val="0"/>
              </a:spcBef>
              <a:spcAft>
                <a:spcPct val="0"/>
              </a:spcAft>
            </a:pPr>
            <a:r>
              <a:rPr lang="cs-CZ" sz="6000" b="1" dirty="0" smtClean="0"/>
              <a:t>-</a:t>
            </a:r>
            <a:endParaRPr lang="cs-CZ" sz="6000" b="1" dirty="0" smtClean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71472" y="4572008"/>
            <a:ext cx="81515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2730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/>
              <a:t>•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cs-CZ" sz="2400" dirty="0" smtClean="0"/>
              <a:t>možnost změny vlastností,</a:t>
            </a:r>
          </a:p>
          <a:p>
            <a:pPr marR="0" indent="2730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/>
              <a:t>•	rozdílné vlastnosti v různých směrech (anizotropie),</a:t>
            </a:r>
          </a:p>
          <a:p>
            <a:pPr marR="0" indent="2730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/>
              <a:t>•	přítomnost vad dřev,</a:t>
            </a:r>
          </a:p>
          <a:p>
            <a:pPr marR="0" indent="2730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/>
              <a:t>•	nestejnorodá struktura a hořlavost </a:t>
            </a:r>
          </a:p>
        </p:txBody>
      </p:sp>
    </p:spTree>
    <p:extLst>
      <p:ext uri="{BB962C8B-B14F-4D97-AF65-F5344CB8AC3E}">
        <p14:creationId xmlns:p14="http://schemas.microsoft.com/office/powerpoint/2010/main" xmlns="" val="991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32877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Pevnost dřeva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70088" y="1811055"/>
            <a:ext cx="2520280" cy="4616883"/>
          </a:xfrm>
        </p:spPr>
        <p:txBody>
          <a:bodyPr>
            <a:noAutofit/>
          </a:bodyPr>
          <a:lstStyle/>
          <a:p>
            <a:pPr algn="l"/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</a:t>
            </a:r>
            <a:endParaRPr lang="cs-CZ" sz="16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857232"/>
            <a:ext cx="58578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 smtClean="0"/>
              <a:t>•	pevnost v tlaku, </a:t>
            </a:r>
          </a:p>
          <a:p>
            <a:r>
              <a:rPr lang="cs-CZ" sz="2400" dirty="0" smtClean="0"/>
              <a:t>•	pevnost v tahu, </a:t>
            </a:r>
          </a:p>
          <a:p>
            <a:r>
              <a:rPr lang="cs-CZ" sz="2400" dirty="0" smtClean="0"/>
              <a:t>•	pevnost v ohybu, </a:t>
            </a:r>
          </a:p>
          <a:p>
            <a:r>
              <a:rPr lang="cs-CZ" sz="2400" dirty="0" smtClean="0"/>
              <a:t>•	pevnost v kroucení, </a:t>
            </a:r>
          </a:p>
          <a:p>
            <a:r>
              <a:rPr lang="cs-CZ" sz="2400" dirty="0" smtClean="0"/>
              <a:t>•	pevnost ve smyku. </a:t>
            </a:r>
            <a:endParaRPr lang="cs-CZ" sz="24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85720" y="3429000"/>
          <a:ext cx="8143932" cy="2000885"/>
        </p:xfrm>
        <a:graphic>
          <a:graphicData uri="http://schemas.openxmlformats.org/drawingml/2006/table">
            <a:tbl>
              <a:tblPr/>
              <a:tblGrid>
                <a:gridCol w="1000132"/>
                <a:gridCol w="1467087"/>
                <a:gridCol w="1158831"/>
                <a:gridCol w="1032211"/>
                <a:gridCol w="842465"/>
                <a:gridCol w="896242"/>
                <a:gridCol w="825771"/>
                <a:gridCol w="921193"/>
              </a:tblGrid>
              <a:tr h="642620">
                <a:tc rowSpan="2"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latin typeface="Times New Roman"/>
                          <a:ea typeface="Calibri"/>
                          <a:cs typeface="Times New Roman"/>
                        </a:rPr>
                        <a:t>Dřevina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Modul pružnosti (při ohybu) [MPa]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Pevnost v ohybu [MPa]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Pevnost v tahu [MPa]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Pevnost v tlaku [MPa]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latin typeface="Times New Roman"/>
                          <a:ea typeface="Calibri"/>
                          <a:cs typeface="Times New Roman"/>
                        </a:rPr>
                        <a:t>Pevnost ve smyku [</a:t>
                      </a:r>
                      <a:r>
                        <a:rPr lang="cs-CZ" sz="1100" b="1" dirty="0" err="1">
                          <a:latin typeface="Times New Roman"/>
                          <a:ea typeface="Calibri"/>
                          <a:cs typeface="Times New Roman"/>
                        </a:rPr>
                        <a:t>MPa</a:t>
                      </a:r>
                      <a:r>
                        <a:rPr lang="cs-CZ" sz="1100" b="1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podélná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příčná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podélná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příčná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685"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latin typeface="Times New Roman"/>
                          <a:ea typeface="Calibri"/>
                          <a:cs typeface="Times New Roman"/>
                        </a:rPr>
                        <a:t>borovice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12000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7,7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buk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16000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7,0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9,5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dub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13000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11,0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11,0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jedle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11000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smrk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11000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5,8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  <a:cs typeface="Times New Roman"/>
                        </a:rPr>
                        <a:t>6,7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57158" y="2786058"/>
            <a:ext cx="573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Tabulka pevností </a:t>
            </a:r>
            <a:r>
              <a:rPr lang="cs-CZ" sz="2400" b="1" dirty="0" smtClean="0"/>
              <a:t>vybraných dřevin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991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732877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Zatížení dřeva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70088" y="1811055"/>
            <a:ext cx="2520280" cy="4616883"/>
          </a:xfrm>
        </p:spPr>
        <p:txBody>
          <a:bodyPr>
            <a:noAutofit/>
          </a:bodyPr>
          <a:lstStyle/>
          <a:p>
            <a:pPr algn="l"/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</a:t>
            </a:r>
            <a:endParaRPr lang="cs-CZ" sz="16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428736"/>
            <a:ext cx="835824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 smtClean="0"/>
              <a:t>Zatížení pak lze dělit zejména následovně:</a:t>
            </a:r>
          </a:p>
          <a:p>
            <a:r>
              <a:rPr lang="cs-CZ" sz="2400" dirty="0" smtClean="0"/>
              <a:t>•	</a:t>
            </a:r>
            <a:r>
              <a:rPr lang="cs-CZ" sz="2400" dirty="0" smtClean="0"/>
              <a:t>vlastní </a:t>
            </a:r>
            <a:r>
              <a:rPr lang="cs-CZ" sz="2400" dirty="0" smtClean="0"/>
              <a:t>tíha </a:t>
            </a:r>
            <a:r>
              <a:rPr lang="cs-CZ" sz="2400" dirty="0" smtClean="0"/>
              <a:t>zatížení</a:t>
            </a:r>
            <a:r>
              <a:rPr lang="cs-CZ" sz="2400" dirty="0" smtClean="0"/>
              <a:t> </a:t>
            </a:r>
            <a:r>
              <a:rPr lang="cs-CZ" sz="2400" i="1" dirty="0" smtClean="0"/>
              <a:t>(střešní </a:t>
            </a:r>
            <a:r>
              <a:rPr lang="cs-CZ" sz="2400" i="1" dirty="0" smtClean="0"/>
              <a:t>krytiny, </a:t>
            </a:r>
            <a:r>
              <a:rPr lang="cs-CZ" sz="2400" i="1" dirty="0" smtClean="0"/>
              <a:t>povrchové </a:t>
            </a:r>
          </a:p>
          <a:p>
            <a:r>
              <a:rPr lang="cs-CZ" sz="2400" i="1" dirty="0" smtClean="0"/>
              <a:t>	</a:t>
            </a:r>
            <a:r>
              <a:rPr lang="cs-CZ" sz="2400" i="1" dirty="0" smtClean="0"/>
              <a:t>úpravy </a:t>
            </a:r>
            <a:r>
              <a:rPr lang="cs-CZ" sz="2400" i="1" dirty="0" smtClean="0"/>
              <a:t>a vrstvy, </a:t>
            </a:r>
            <a:r>
              <a:rPr lang="cs-CZ" sz="2400" i="1" dirty="0" smtClean="0"/>
              <a:t> příčky a obklady, madla</a:t>
            </a:r>
            <a:r>
              <a:rPr lang="cs-CZ" sz="2400" i="1" dirty="0" smtClean="0"/>
              <a:t>, svodidla, </a:t>
            </a:r>
            <a:endParaRPr lang="cs-CZ" sz="2400" i="1" dirty="0" smtClean="0"/>
          </a:p>
          <a:p>
            <a:r>
              <a:rPr lang="cs-CZ" sz="2400" i="1" dirty="0" smtClean="0"/>
              <a:t>	</a:t>
            </a:r>
            <a:r>
              <a:rPr lang="cs-CZ" sz="2400" i="1" dirty="0" smtClean="0"/>
              <a:t>zábradlí </a:t>
            </a:r>
            <a:r>
              <a:rPr lang="cs-CZ" sz="2400" i="1" dirty="0" smtClean="0"/>
              <a:t>a obrubníky, </a:t>
            </a:r>
            <a:r>
              <a:rPr lang="cs-CZ" sz="2400" i="1" dirty="0" smtClean="0"/>
              <a:t>obvodový plášť</a:t>
            </a:r>
            <a:r>
              <a:rPr lang="cs-CZ" sz="2400" i="1" dirty="0" smtClean="0"/>
              <a:t>, </a:t>
            </a:r>
            <a:r>
              <a:rPr lang="cs-CZ" sz="2400" i="1" dirty="0" smtClean="0"/>
              <a:t>zavěšené </a:t>
            </a:r>
          </a:p>
          <a:p>
            <a:r>
              <a:rPr lang="cs-CZ" sz="2400" i="1" dirty="0" smtClean="0"/>
              <a:t>	</a:t>
            </a:r>
            <a:r>
              <a:rPr lang="cs-CZ" sz="2400" i="1" dirty="0" smtClean="0"/>
              <a:t>podhledy</a:t>
            </a:r>
            <a:r>
              <a:rPr lang="cs-CZ" sz="2400" i="1" dirty="0" smtClean="0"/>
              <a:t>, </a:t>
            </a:r>
            <a:r>
              <a:rPr lang="cs-CZ" sz="2400" i="1" dirty="0" smtClean="0"/>
              <a:t>tepelné </a:t>
            </a:r>
            <a:r>
              <a:rPr lang="cs-CZ" sz="2400" i="1" dirty="0" smtClean="0"/>
              <a:t>izolace, </a:t>
            </a:r>
            <a:r>
              <a:rPr lang="cs-CZ" sz="2400" i="1" dirty="0" smtClean="0"/>
              <a:t>mostní </a:t>
            </a:r>
            <a:r>
              <a:rPr lang="cs-CZ" sz="2400" i="1" dirty="0" smtClean="0"/>
              <a:t>vybavení, </a:t>
            </a:r>
            <a:r>
              <a:rPr lang="cs-CZ" sz="2400" i="1" dirty="0" smtClean="0"/>
              <a:t>pevná </a:t>
            </a:r>
          </a:p>
          <a:p>
            <a:r>
              <a:rPr lang="cs-CZ" sz="2400" i="1" dirty="0" smtClean="0"/>
              <a:t>	</a:t>
            </a:r>
            <a:r>
              <a:rPr lang="cs-CZ" sz="2400" i="1" dirty="0" smtClean="0"/>
              <a:t>vybavení)</a:t>
            </a:r>
            <a:endParaRPr lang="cs-CZ" sz="2400" i="1" dirty="0" smtClean="0"/>
          </a:p>
          <a:p>
            <a:pPr lvl="0"/>
            <a:r>
              <a:rPr lang="cs-CZ" sz="2400" dirty="0" smtClean="0"/>
              <a:t>•</a:t>
            </a:r>
            <a:r>
              <a:rPr lang="cs-CZ" sz="2400" dirty="0" smtClean="0"/>
              <a:t>	</a:t>
            </a:r>
            <a:r>
              <a:rPr lang="cs-CZ" sz="2400" dirty="0" smtClean="0"/>
              <a:t>stálé zatížení </a:t>
            </a:r>
            <a:r>
              <a:rPr lang="cs-CZ" sz="2400" i="1" dirty="0" smtClean="0"/>
              <a:t>(konstrukce střechy, svislé a vodorovné </a:t>
            </a:r>
          </a:p>
          <a:p>
            <a:pPr lvl="0"/>
            <a:r>
              <a:rPr lang="cs-CZ" sz="2400" i="1" dirty="0" smtClean="0"/>
              <a:t>	</a:t>
            </a:r>
            <a:r>
              <a:rPr lang="cs-CZ" sz="2400" i="1" dirty="0" smtClean="0"/>
              <a:t>konstrukce)</a:t>
            </a:r>
            <a:endParaRPr lang="cs-CZ" sz="2400" i="1" dirty="0" smtClean="0"/>
          </a:p>
          <a:p>
            <a:pPr lvl="0"/>
            <a:r>
              <a:rPr lang="cs-CZ" sz="2400" dirty="0" smtClean="0"/>
              <a:t>•	</a:t>
            </a:r>
            <a:r>
              <a:rPr lang="cs-CZ" sz="2400" dirty="0" smtClean="0"/>
              <a:t>užitné zatížení </a:t>
            </a:r>
            <a:r>
              <a:rPr lang="cs-CZ" sz="2400" i="1" dirty="0" smtClean="0"/>
              <a:t>(osoby, nábytek </a:t>
            </a:r>
            <a:r>
              <a:rPr lang="cs-CZ" sz="2400" i="1" dirty="0" smtClean="0"/>
              <a:t>a </a:t>
            </a:r>
            <a:r>
              <a:rPr lang="cs-CZ" sz="2400" i="1" dirty="0" smtClean="0"/>
              <a:t>přemístitelné</a:t>
            </a:r>
          </a:p>
          <a:p>
            <a:pPr lvl="0"/>
            <a:r>
              <a:rPr lang="cs-CZ" sz="2400" i="1" dirty="0" smtClean="0"/>
              <a:t>	</a:t>
            </a:r>
            <a:r>
              <a:rPr lang="cs-CZ" sz="2400" i="1" dirty="0" smtClean="0"/>
              <a:t>předměty, přemístitelné  příčky,</a:t>
            </a:r>
          </a:p>
          <a:p>
            <a:pPr lvl="0"/>
            <a:r>
              <a:rPr lang="cs-CZ" sz="2400" i="1" dirty="0" smtClean="0"/>
              <a:t>	</a:t>
            </a:r>
            <a:r>
              <a:rPr lang="cs-CZ" sz="2400" i="1" dirty="0" smtClean="0"/>
              <a:t>uskladněné předměty..)</a:t>
            </a:r>
            <a:endParaRPr lang="cs-CZ" sz="2400" i="1" dirty="0" smtClean="0"/>
          </a:p>
          <a:p>
            <a:pPr lvl="0"/>
            <a:r>
              <a:rPr lang="cs-CZ" sz="2400" dirty="0" smtClean="0"/>
              <a:t>•	</a:t>
            </a:r>
            <a:r>
              <a:rPr lang="cs-CZ" sz="2400" dirty="0" smtClean="0"/>
              <a:t>zatížení </a:t>
            </a:r>
            <a:r>
              <a:rPr lang="cs-CZ" sz="2400" dirty="0" smtClean="0"/>
              <a:t>sněhem,</a:t>
            </a:r>
          </a:p>
          <a:p>
            <a:pPr lvl="0"/>
            <a:r>
              <a:rPr lang="cs-CZ" sz="2400" dirty="0" smtClean="0"/>
              <a:t>•	</a:t>
            </a:r>
            <a:r>
              <a:rPr lang="cs-CZ" sz="2400" dirty="0" smtClean="0"/>
              <a:t>zatížení </a:t>
            </a:r>
            <a:r>
              <a:rPr lang="cs-CZ" sz="2400" dirty="0" smtClean="0"/>
              <a:t>větrem.</a:t>
            </a:r>
            <a:endParaRPr lang="cs-CZ" sz="2400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640</Words>
  <Application>Microsoft Office PowerPoint</Application>
  <PresentationFormat>Předvádění na obrazovce (4:3)</PresentationFormat>
  <Paragraphs>190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Projekt novostavby zadaného objektu v rozsahu projektu pro provedení stavby   Statické řešení jednolodní dřevěné haly</vt:lpstr>
      <vt:lpstr>Cíl práce</vt:lpstr>
      <vt:lpstr>Úvod</vt:lpstr>
      <vt:lpstr>Dřevo úvodem</vt:lpstr>
      <vt:lpstr>Stavby ze dřeva ve světě</vt:lpstr>
      <vt:lpstr>Stavby ze dřeva v Čechách</vt:lpstr>
      <vt:lpstr>Výhody a nevýhody použití dřeva</vt:lpstr>
      <vt:lpstr>Pevnost dřeva</vt:lpstr>
      <vt:lpstr>Zatížení dřeva</vt:lpstr>
      <vt:lpstr>Zatížení sněhem</vt:lpstr>
      <vt:lpstr>Zatížení větrem</vt:lpstr>
      <vt:lpstr>Schéma konstrukce</vt:lpstr>
      <vt:lpstr>Posouzení průhybu</vt:lpstr>
      <vt:lpstr>Situace</vt:lpstr>
      <vt:lpstr>Dispoziční řešení budovy</vt:lpstr>
      <vt:lpstr>Konstrukční řešení budovy</vt:lpstr>
      <vt:lpstr>Půdorys jednolodní haly</vt:lpstr>
      <vt:lpstr>Příčný řez jednolodní haly</vt:lpstr>
      <vt:lpstr>Podélný řez jednolodní haly</vt:lpstr>
      <vt:lpstr>Základy jednolodní haly</vt:lpstr>
      <vt:lpstr>Pohledy jednolodní haly</vt:lpstr>
      <vt:lpstr>Půdorys střechy jednolodní haly</vt:lpstr>
      <vt:lpstr>Detail patky jednolodní haly</vt:lpstr>
      <vt:lpstr>Detail přípoje vazníku na sloup jednolodní haly</vt:lpstr>
      <vt:lpstr>Detail přípoje vaznice na vazník jednolodní haly</vt:lpstr>
      <vt:lpstr>Detail přípoje příčného ztužidla na vazník jednolodní haly</vt:lpstr>
      <vt:lpstr>Doplňující dotazy vedoucího práce</vt:lpstr>
      <vt:lpstr>Doplňující dotazy vedoucího práce</vt:lpstr>
      <vt:lpstr>Doplňující dotazy oponenta práce</vt:lpstr>
      <vt:lpstr>Doplňující dotazy oponenta práce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Udržitelný návrh zadané budovy a jejího prostředí</dc:title>
  <dc:creator>Davii</dc:creator>
  <cp:lastModifiedBy>pecimuthova</cp:lastModifiedBy>
  <cp:revision>84</cp:revision>
  <dcterms:created xsi:type="dcterms:W3CDTF">2017-06-11T19:54:19Z</dcterms:created>
  <dcterms:modified xsi:type="dcterms:W3CDTF">2017-06-14T08:48:12Z</dcterms:modified>
</cp:coreProperties>
</file>