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92" r:id="rId4"/>
    <p:sldId id="291" r:id="rId5"/>
    <p:sldId id="262" r:id="rId6"/>
    <p:sldId id="261" r:id="rId7"/>
    <p:sldId id="263" r:id="rId8"/>
    <p:sldId id="264" r:id="rId9"/>
    <p:sldId id="290" r:id="rId10"/>
    <p:sldId id="293" r:id="rId11"/>
    <p:sldId id="270" r:id="rId12"/>
    <p:sldId id="286" r:id="rId13"/>
    <p:sldId id="287" r:id="rId14"/>
    <p:sldId id="285" r:id="rId15"/>
    <p:sldId id="289" r:id="rId16"/>
    <p:sldId id="271" r:id="rId17"/>
    <p:sldId id="272" r:id="rId18"/>
    <p:sldId id="273" r:id="rId19"/>
    <p:sldId id="265" r:id="rId20"/>
    <p:sldId id="266" r:id="rId21"/>
    <p:sldId id="267" r:id="rId22"/>
    <p:sldId id="268" r:id="rId23"/>
    <p:sldId id="294" r:id="rId24"/>
    <p:sldId id="27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8" autoAdjust="0"/>
    <p:restoredTop sz="94660"/>
  </p:normalViewPr>
  <p:slideViewPr>
    <p:cSldViewPr snapToGrid="0">
      <p:cViewPr>
        <p:scale>
          <a:sx n="80" d="100"/>
          <a:sy n="80" d="100"/>
        </p:scale>
        <p:origin x="264" y="19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7779" y="292100"/>
            <a:ext cx="8637073" cy="3239104"/>
          </a:xfrm>
        </p:spPr>
        <p:txBody>
          <a:bodyPr>
            <a:normAutofit/>
          </a:bodyPr>
          <a:lstStyle/>
          <a:p>
            <a:r>
              <a:rPr lang="cs-CZ" sz="3600" dirty="0"/>
              <a:t>Návrh nosné konstrukce dřevěné rozhledny do vybrané lokality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2958496"/>
          </a:xfrm>
        </p:spPr>
        <p:txBody>
          <a:bodyPr>
            <a:normAutofit/>
          </a:bodyPr>
          <a:lstStyle/>
          <a:p>
            <a:r>
              <a:rPr lang="cs-CZ" dirty="0"/>
              <a:t>Dřevěná rozhledna v obci </a:t>
            </a:r>
            <a:r>
              <a:rPr lang="cs-CZ" dirty="0" err="1"/>
              <a:t>rudolfov</a:t>
            </a:r>
            <a:r>
              <a:rPr lang="cs-CZ" dirty="0"/>
              <a:t> u českých </a:t>
            </a:r>
            <a:r>
              <a:rPr lang="cs-CZ" dirty="0" err="1"/>
              <a:t>budějovic</a:t>
            </a:r>
            <a:endParaRPr lang="cs-CZ" dirty="0"/>
          </a:p>
          <a:p>
            <a:endParaRPr lang="cs-CZ" dirty="0"/>
          </a:p>
          <a:p>
            <a:pPr algn="just"/>
            <a:r>
              <a:rPr lang="cs-CZ" dirty="0"/>
              <a:t>Autor práce:		Bc. Daniel </a:t>
            </a:r>
            <a:r>
              <a:rPr lang="cs-CZ" dirty="0" err="1"/>
              <a:t>Aguilar</a:t>
            </a:r>
            <a:r>
              <a:rPr lang="cs-CZ" dirty="0"/>
              <a:t>, 9899</a:t>
            </a:r>
          </a:p>
          <a:p>
            <a:pPr algn="just"/>
            <a:r>
              <a:rPr lang="cs-CZ" dirty="0"/>
              <a:t>Vedoucí práce:		</a:t>
            </a:r>
            <a:r>
              <a:rPr lang="cs-CZ" dirty="0"/>
              <a:t>doc. Dr. Ing. Luboš </a:t>
            </a:r>
            <a:r>
              <a:rPr lang="cs-CZ" dirty="0" err="1"/>
              <a:t>Podolka</a:t>
            </a:r>
            <a:endParaRPr lang="cs-CZ" dirty="0"/>
          </a:p>
          <a:p>
            <a:pPr algn="just"/>
            <a:r>
              <a:rPr lang="cs-CZ" dirty="0"/>
              <a:t>Oponent:		</a:t>
            </a:r>
            <a:r>
              <a:rPr lang="cs-CZ" dirty="0"/>
              <a:t>Ing. Jan </a:t>
            </a:r>
            <a:r>
              <a:rPr lang="cs-CZ" dirty="0" err="1"/>
              <a:t>Prem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04749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Model konstrukce rozhledny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83509" y="741738"/>
            <a:ext cx="9756943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aseline="30000" dirty="0"/>
              <a:t>Přenos modelových dat pomocí formátu IFC</a:t>
            </a:r>
          </a:p>
          <a:p>
            <a:r>
              <a:rPr lang="cs-CZ" sz="3200" baseline="30000" dirty="0"/>
              <a:t>Z modelového programu </a:t>
            </a:r>
            <a:r>
              <a:rPr lang="cs-CZ" sz="3200" baseline="30000" dirty="0" err="1"/>
              <a:t>Archicad</a:t>
            </a:r>
            <a:r>
              <a:rPr lang="cs-CZ" sz="3200" baseline="30000" dirty="0"/>
              <a:t> do statického programu SCIA </a:t>
            </a:r>
            <a:r>
              <a:rPr lang="cs-CZ" sz="3200" baseline="30000" dirty="0" err="1"/>
              <a:t>Engineer</a:t>
            </a:r>
            <a:endParaRPr lang="cs-CZ" sz="3200" baseline="30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2" y="1490661"/>
            <a:ext cx="11397915" cy="5071181"/>
          </a:xfrm>
          <a:prstGeom prst="rect">
            <a:avLst/>
          </a:prstGeom>
        </p:spPr>
      </p:pic>
      <p:sp>
        <p:nvSpPr>
          <p:cNvPr id="4" name="Šipka: doprava 3"/>
          <p:cNvSpPr/>
          <p:nvPr/>
        </p:nvSpPr>
        <p:spPr>
          <a:xfrm>
            <a:off x="5702300" y="3693695"/>
            <a:ext cx="866942" cy="565484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obousměrná vodorovná 6"/>
          <p:cNvSpPr/>
          <p:nvPr/>
        </p:nvSpPr>
        <p:spPr>
          <a:xfrm>
            <a:off x="5590338" y="4370428"/>
            <a:ext cx="1011321" cy="637674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880683" y="6536526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261717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Statický model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1" y="972640"/>
            <a:ext cx="1370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Program</a:t>
            </a:r>
          </a:p>
          <a:p>
            <a:r>
              <a:rPr lang="cs-CZ" sz="2400" dirty="0"/>
              <a:t>SCIA Engeneer16.1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969" y="769441"/>
            <a:ext cx="7452657" cy="589034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892716" y="6604084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49041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Statický model – zadání zatížení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780893"/>
            <a:ext cx="86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STÁLÉ ZATÍŽENÍ	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1858924" y="1242558"/>
            <a:ext cx="7686751" cy="5092155"/>
            <a:chOff x="1733216" y="1242558"/>
            <a:chExt cx="7686751" cy="509215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379" t="10351" r="-379" b="19473"/>
            <a:stretch/>
          </p:blipFill>
          <p:spPr>
            <a:xfrm>
              <a:off x="1733216" y="1242558"/>
              <a:ext cx="3360821" cy="5092155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/>
            <a:srcRect t="12437" b="9713"/>
            <a:stretch/>
          </p:blipFill>
          <p:spPr>
            <a:xfrm>
              <a:off x="5094037" y="1254010"/>
              <a:ext cx="4325930" cy="5080703"/>
            </a:xfrm>
            <a:prstGeom prst="rect">
              <a:avLst/>
            </a:prstGeom>
          </p:spPr>
        </p:pic>
      </p:grpSp>
      <p:sp>
        <p:nvSpPr>
          <p:cNvPr id="7" name="TextovéPole 6"/>
          <p:cNvSpPr txBox="1"/>
          <p:nvPr/>
        </p:nvSpPr>
        <p:spPr>
          <a:xfrm>
            <a:off x="7100681" y="6334713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120444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Statický model – zadání zatížení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780893"/>
            <a:ext cx="86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UŽITNÉ ZATÍŽENÍ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835720" y="1231106"/>
            <a:ext cx="10507593" cy="5066208"/>
            <a:chOff x="835720" y="1231106"/>
            <a:chExt cx="10507593" cy="5066208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/>
            <a:srcRect t="12437" r="13402" b="9713"/>
            <a:stretch/>
          </p:blipFill>
          <p:spPr>
            <a:xfrm>
              <a:off x="4330609" y="1231106"/>
              <a:ext cx="3658360" cy="4961591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/>
            <a:srcRect l="1686" t="9649" r="-1686" b="18421"/>
            <a:stretch/>
          </p:blipFill>
          <p:spPr>
            <a:xfrm>
              <a:off x="835720" y="1231106"/>
              <a:ext cx="3688154" cy="5066208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4"/>
            <a:srcRect t="11219" b="25615"/>
            <a:stretch/>
          </p:blipFill>
          <p:spPr>
            <a:xfrm>
              <a:off x="8018763" y="1231106"/>
              <a:ext cx="3324550" cy="4653495"/>
            </a:xfrm>
            <a:prstGeom prst="rect">
              <a:avLst/>
            </a:prstGeom>
          </p:spPr>
        </p:pic>
      </p:grpSp>
      <p:sp>
        <p:nvSpPr>
          <p:cNvPr id="10" name="TextovéPole 9"/>
          <p:cNvSpPr txBox="1"/>
          <p:nvPr/>
        </p:nvSpPr>
        <p:spPr>
          <a:xfrm>
            <a:off x="8018763" y="6192697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560269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Statický model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972640"/>
            <a:ext cx="863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Výsledky a posouzení průřezů v programu </a:t>
            </a:r>
            <a:r>
              <a:rPr lang="cs-CZ" sz="2000" dirty="0" err="1"/>
              <a:t>Scia</a:t>
            </a:r>
            <a:r>
              <a:rPr lang="cs-CZ" sz="2000" dirty="0"/>
              <a:t> </a:t>
            </a:r>
            <a:r>
              <a:rPr lang="cs-CZ" sz="2000" dirty="0" err="1"/>
              <a:t>engineer</a:t>
            </a:r>
            <a:r>
              <a:rPr lang="cs-CZ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Program posoudí jednotlivé průřezy dle zvolených kombinací zatížení dle zvolené normy, tedy </a:t>
            </a:r>
            <a:r>
              <a:rPr lang="cs-CZ" sz="2000" dirty="0"/>
              <a:t>ČSN EN 1995-1-1 (731701Eurokód 5: Navrhování dřevěných konstrukcí - Část 1-1: Obecná pravidla - Společná pravidla a pravidla pro pozemní stavby</a:t>
            </a:r>
          </a:p>
          <a:p>
            <a:endParaRPr lang="cs-CZ" sz="2000" dirty="0"/>
          </a:p>
          <a:p>
            <a:endParaRPr lang="cs-CZ" sz="20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734595" y="2803239"/>
            <a:ext cx="11020257" cy="3522325"/>
            <a:chOff x="842879" y="2610734"/>
            <a:chExt cx="11020257" cy="352232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2879" y="2610735"/>
              <a:ext cx="3781169" cy="3522324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4048" y="2610735"/>
              <a:ext cx="3735275" cy="3522324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0341" y="2610734"/>
              <a:ext cx="3532795" cy="3521343"/>
            </a:xfrm>
            <a:prstGeom prst="rect">
              <a:avLst/>
            </a:prstGeom>
          </p:spPr>
        </p:pic>
      </p:grpSp>
      <p:sp>
        <p:nvSpPr>
          <p:cNvPr id="9" name="TextovéPole 8"/>
          <p:cNvSpPr txBox="1"/>
          <p:nvPr/>
        </p:nvSpPr>
        <p:spPr>
          <a:xfrm>
            <a:off x="8037095" y="6324582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815952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Statický model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972640"/>
            <a:ext cx="863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Výsledky vnitřních sil pro posouzení přípojů 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135" t="8610" r="25983" b="15492"/>
          <a:stretch/>
        </p:blipFill>
        <p:spPr>
          <a:xfrm>
            <a:off x="1095543" y="1326583"/>
            <a:ext cx="3837405" cy="490748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12159" r="2913"/>
          <a:stretch/>
        </p:blipFill>
        <p:spPr>
          <a:xfrm>
            <a:off x="4932948" y="1351314"/>
            <a:ext cx="5611676" cy="353417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481596" y="4885489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014245" y="6258800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4307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POSOUZENÍ PŘÍPOJŮ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972640"/>
            <a:ext cx="863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TABULKOVÉ HODNOTY VÝSLEDNÝCH VNITŘNÍCH SIL PRŮŘEZU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390001"/>
              </p:ext>
            </p:extLst>
          </p:nvPr>
        </p:nvGraphicFramePr>
        <p:xfrm>
          <a:off x="1503947" y="1637504"/>
          <a:ext cx="8746959" cy="4294068"/>
        </p:xfrm>
        <a:graphic>
          <a:graphicData uri="http://schemas.openxmlformats.org/drawingml/2006/table">
            <a:tbl>
              <a:tblPr/>
              <a:tblGrid>
                <a:gridCol w="714037">
                  <a:extLst>
                    <a:ext uri="{9D8B030D-6E8A-4147-A177-3AD203B41FA5}">
                      <a16:colId xmlns:a16="http://schemas.microsoft.com/office/drawing/2014/main" val="1637383807"/>
                    </a:ext>
                  </a:extLst>
                </a:gridCol>
                <a:gridCol w="1695839">
                  <a:extLst>
                    <a:ext uri="{9D8B030D-6E8A-4147-A177-3AD203B41FA5}">
                      <a16:colId xmlns:a16="http://schemas.microsoft.com/office/drawing/2014/main" val="293442598"/>
                    </a:ext>
                  </a:extLst>
                </a:gridCol>
                <a:gridCol w="524372">
                  <a:extLst>
                    <a:ext uri="{9D8B030D-6E8A-4147-A177-3AD203B41FA5}">
                      <a16:colId xmlns:a16="http://schemas.microsoft.com/office/drawing/2014/main" val="734147270"/>
                    </a:ext>
                  </a:extLst>
                </a:gridCol>
                <a:gridCol w="3425149">
                  <a:extLst>
                    <a:ext uri="{9D8B030D-6E8A-4147-A177-3AD203B41FA5}">
                      <a16:colId xmlns:a16="http://schemas.microsoft.com/office/drawing/2014/main" val="1314813283"/>
                    </a:ext>
                  </a:extLst>
                </a:gridCol>
                <a:gridCol w="926017">
                  <a:extLst>
                    <a:ext uri="{9D8B030D-6E8A-4147-A177-3AD203B41FA5}">
                      <a16:colId xmlns:a16="http://schemas.microsoft.com/office/drawing/2014/main" val="25686986"/>
                    </a:ext>
                  </a:extLst>
                </a:gridCol>
                <a:gridCol w="714037">
                  <a:extLst>
                    <a:ext uri="{9D8B030D-6E8A-4147-A177-3AD203B41FA5}">
                      <a16:colId xmlns:a16="http://schemas.microsoft.com/office/drawing/2014/main" val="1734041215"/>
                    </a:ext>
                  </a:extLst>
                </a:gridCol>
                <a:gridCol w="747508">
                  <a:extLst>
                    <a:ext uri="{9D8B030D-6E8A-4147-A177-3AD203B41FA5}">
                      <a16:colId xmlns:a16="http://schemas.microsoft.com/office/drawing/2014/main" val="2789909346"/>
                    </a:ext>
                  </a:extLst>
                </a:gridCol>
              </a:tblGrid>
              <a:tr h="35783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VNITŘNÍ SÍLY NA PRUTU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300524"/>
                  </a:ext>
                </a:extLst>
              </a:tr>
              <a:tr h="3578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Dílec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dx [m]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[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Vz [kN]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 [kNm]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921954"/>
                  </a:ext>
                </a:extLst>
              </a:tr>
              <a:tr h="3578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TRÁM BSH 1,12 - OBDEL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11)STÁLÉ + UŽITNÉ,PLOŠINY,SCHODIŠTĚ,VÍTR/21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-14,89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705853"/>
                  </a:ext>
                </a:extLst>
              </a:tr>
              <a:tr h="3578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TRÁM BSH 1,12 - OBDEL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11)STÁLÉ + UŽITNÉ,PLOŠINY,SCHODIŠTĚ,VÍTR/8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532849"/>
                  </a:ext>
                </a:extLst>
              </a:tr>
              <a:tr h="3578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TRÁM BSH 1,12 - OBDEL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11)STÁLÉ + UŽITNÉ,PLOŠINY,SCHODIŠTĚ,VÍTR/8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-7,43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045228"/>
                  </a:ext>
                </a:extLst>
              </a:tr>
              <a:tr h="3578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TRÁM BSH 1,12 - OBDEL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11)STÁLÉ + UŽITNÉ,PLOŠINY,SCHODIŠTĚ,VÍTR/7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098477"/>
                  </a:ext>
                </a:extLst>
              </a:tr>
              <a:tr h="3578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TRÁM BSH 1,12 - OBDEL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11)STÁLÉ + UŽITNÉ,PLOŠINY,SCHODIŠTĚ,VÍTR/1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-6,89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-16,74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437630"/>
                  </a:ext>
                </a:extLst>
              </a:tr>
              <a:tr h="3578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TRÁM BSH 1,12 - OBDEL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11)STÁLÉ + UŽITNÉ,PLOŠINY,SCHODIŠTĚ,VÍTR/19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-8,98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-59,67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592766"/>
                  </a:ext>
                </a:extLst>
              </a:tr>
              <a:tr h="3578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TRÁM BSH 1,12 - OBDEL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11)STÁLÉ + UŽITNÉ,PLOŠINY,SCHODIŠTĚ,VÍTR/1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963464"/>
                  </a:ext>
                </a:extLst>
              </a:tr>
              <a:tr h="3578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TRÁM BSH 1,12 - OBDEL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11)STÁLÉ + UŽITNÉ,PLOŠINY,SCHODIŠTĚ,VÍTR/19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-14,94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-9,64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977217"/>
                  </a:ext>
                </a:extLst>
              </a:tr>
              <a:tr h="3578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TRÁM BSH 1,12 - OBDEL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11)STÁLÉ + UŽITNÉ,PLOŠINY,SCHODIŠTĚ,VÍTR/8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533070"/>
                  </a:ext>
                </a:extLst>
              </a:tr>
              <a:tr h="3578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TRÁM BSH 1,12 - OBDEL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11)STÁLÉ + UŽITNÉ,PLOŠINY,SCHODIŠTĚ,VÍTR/21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528297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8771021" y="5931572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35370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POSOUZENÍ PŘÍPOJŮ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769441"/>
            <a:ext cx="86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DETAIL PŘÍPOJŮ, SVORNÍKOVÉ SPOJE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250452" y="1375485"/>
            <a:ext cx="11688140" cy="4734886"/>
            <a:chOff x="322642" y="1231106"/>
            <a:chExt cx="11688140" cy="473488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642" y="1231106"/>
              <a:ext cx="6046085" cy="4734886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8727" y="1231106"/>
              <a:ext cx="5642055" cy="4734886"/>
            </a:xfrm>
            <a:prstGeom prst="rect">
              <a:avLst/>
            </a:prstGeom>
          </p:spPr>
        </p:pic>
      </p:grpSp>
      <p:sp>
        <p:nvSpPr>
          <p:cNvPr id="7" name="TextovéPole 6"/>
          <p:cNvSpPr txBox="1"/>
          <p:nvPr/>
        </p:nvSpPr>
        <p:spPr>
          <a:xfrm>
            <a:off x="6497053" y="6110371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075333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POSOUZENÍ PŘÍPOJŮ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769441"/>
            <a:ext cx="913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POSOUZENÍ SVORNÍKŮ DLE ČSN EN 26891 – Dřevěné konstrukce</a:t>
            </a:r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1" y="1231105"/>
            <a:ext cx="3813342" cy="158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088913"/>
              </p:ext>
            </p:extLst>
          </p:nvPr>
        </p:nvGraphicFramePr>
        <p:xfrm>
          <a:off x="5197643" y="1231105"/>
          <a:ext cx="5871410" cy="4803426"/>
        </p:xfrm>
        <a:graphic>
          <a:graphicData uri="http://schemas.openxmlformats.org/drawingml/2006/table">
            <a:tbl>
              <a:tblPr firstRow="1" firstCol="1" bandRow="1"/>
              <a:tblGrid>
                <a:gridCol w="4162194">
                  <a:extLst>
                    <a:ext uri="{9D8B030D-6E8A-4147-A177-3AD203B41FA5}">
                      <a16:colId xmlns:a16="http://schemas.microsoft.com/office/drawing/2014/main" val="532786436"/>
                    </a:ext>
                  </a:extLst>
                </a:gridCol>
                <a:gridCol w="697919">
                  <a:extLst>
                    <a:ext uri="{9D8B030D-6E8A-4147-A177-3AD203B41FA5}">
                      <a16:colId xmlns:a16="http://schemas.microsoft.com/office/drawing/2014/main" val="1831394876"/>
                    </a:ext>
                  </a:extLst>
                </a:gridCol>
                <a:gridCol w="1011297">
                  <a:extLst>
                    <a:ext uri="{9D8B030D-6E8A-4147-A177-3AD203B41FA5}">
                      <a16:colId xmlns:a16="http://schemas.microsoft.com/office/drawing/2014/main" val="2057379291"/>
                    </a:ext>
                  </a:extLst>
                </a:gridCol>
              </a:tblGrid>
              <a:tr h="204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PRŮMĚR ŠROUBU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d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24,00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815228"/>
                  </a:ext>
                </a:extLst>
              </a:tr>
              <a:tr h="409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MENŠÍ TLOUŠŤKA KRAJNÍHO DŘEVĚNÉHO PRVKU NEBO HLOUBKA VNIKU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cs-CZ" sz="12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90,00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4076505"/>
                  </a:ext>
                </a:extLst>
              </a:tr>
              <a:tr h="204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HUSTOTA DŘEVA, BSH GL 20c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ρ</a:t>
                      </a:r>
                      <a:r>
                        <a:rPr lang="cs-CZ" sz="12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380,00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329900"/>
                  </a:ext>
                </a:extLst>
              </a:tr>
              <a:tr h="409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CHARAKTERISTICKÁ PEVNOST V OTLAČENÍ VE DŘEVĚNÉM PRVKU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</a:t>
                      </a:r>
                      <a:r>
                        <a:rPr lang="cs-CZ" sz="12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h,1,k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23,68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030471"/>
                  </a:ext>
                </a:extLst>
              </a:tr>
              <a:tr h="204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MEZ PEVNOSTI SVORNÍKU 8.8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</a:t>
                      </a:r>
                      <a:r>
                        <a:rPr lang="cs-CZ" sz="12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800,00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42025"/>
                  </a:ext>
                </a:extLst>
              </a:tr>
              <a:tr h="409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CHARAKTER. PLASTICKÝ MOMENT ÚNOSNOSTI SPOJOVACÍHO PROSTŘEDKU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My,Rk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930594,48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093246"/>
                  </a:ext>
                </a:extLst>
              </a:tr>
              <a:tr h="409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CHARAKTERISTICKÁ ÚNOSNOST PRO JEDENSTŘIH JEDNOHO SPOJOVACÍHO PROSTŘEDKU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</a:t>
                      </a:r>
                      <a:r>
                        <a:rPr lang="cs-CZ" sz="12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v,Rk1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51,15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548759"/>
                  </a:ext>
                </a:extLst>
              </a:tr>
              <a:tr h="409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CHARAKTERISTICKÁ ÚNOSNOST PRO JEDENSTŘIH JEDNOHO SPOJOVACÍHO PROSTŘEDKU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</a:t>
                      </a:r>
                      <a:r>
                        <a:rPr lang="cs-CZ" sz="1200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v,Rk2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89,42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218090"/>
                  </a:ext>
                </a:extLst>
              </a:tr>
              <a:tr h="409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CHARAKTERISTICKÁ ÚNOSNOST PRO JEDENSTŘIH JEDNOHO SPOJOVACÍHO PROSTŘEDKU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</a:t>
                      </a:r>
                      <a:r>
                        <a:rPr lang="cs-CZ" sz="12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v,Rk3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52,90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580183"/>
                  </a:ext>
                </a:extLst>
              </a:tr>
              <a:tr h="614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CHARAKTERISTICKÁ ÚNOSNOST PRO JEDEN STŘIH JEDNOHO SPOJOVACÍHO PROSTŘEDKU (NEJMENŠÍ Z VYPOČTENÝCH HODNOT)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</a:t>
                      </a:r>
                      <a:r>
                        <a:rPr lang="cs-CZ" sz="12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v,Rk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51,15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863206"/>
                  </a:ext>
                </a:extLst>
              </a:tr>
              <a:tr h="8185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NÁVRHOVÁ SMYKOVÁ SÍLA Fv,Sd (STANOVENÁ JAKO VEKTOROVÝ SOUČIN NEJVĚTŠÍ MOMEMTOVÉ SÍLY A POSOUVAJÍCÍCH A NORMÁLOVÝCH SIL NA JEDEN SPOJOVACÍ PRVEK)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</a:t>
                      </a:r>
                      <a:r>
                        <a:rPr lang="cs-CZ" sz="12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v,Sd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47,3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697508"/>
                  </a:ext>
                </a:extLst>
              </a:tr>
              <a:tr h="204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POSOUZENÍ F</a:t>
                      </a:r>
                      <a:r>
                        <a:rPr lang="cs-CZ" sz="12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v,Rk</a:t>
                      </a: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&gt; F</a:t>
                      </a:r>
                      <a:r>
                        <a:rPr lang="cs-CZ" sz="12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v,Sd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VYHOVUJE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219" marR="372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703406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556724"/>
              </p:ext>
            </p:extLst>
          </p:nvPr>
        </p:nvGraphicFramePr>
        <p:xfrm>
          <a:off x="1384300" y="2815388"/>
          <a:ext cx="4246479" cy="3219140"/>
        </p:xfrm>
        <a:graphic>
          <a:graphicData uri="http://schemas.openxmlformats.org/drawingml/2006/table">
            <a:tbl>
              <a:tblPr firstRow="1" firstCol="1" bandRow="1"/>
              <a:tblGrid>
                <a:gridCol w="3009640">
                  <a:extLst>
                    <a:ext uri="{9D8B030D-6E8A-4147-A177-3AD203B41FA5}">
                      <a16:colId xmlns:a16="http://schemas.microsoft.com/office/drawing/2014/main" val="3117153243"/>
                    </a:ext>
                  </a:extLst>
                </a:gridCol>
                <a:gridCol w="505043">
                  <a:extLst>
                    <a:ext uri="{9D8B030D-6E8A-4147-A177-3AD203B41FA5}">
                      <a16:colId xmlns:a16="http://schemas.microsoft.com/office/drawing/2014/main" val="3997627958"/>
                    </a:ext>
                  </a:extLst>
                </a:gridCol>
                <a:gridCol w="731796">
                  <a:extLst>
                    <a:ext uri="{9D8B030D-6E8A-4147-A177-3AD203B41FA5}">
                      <a16:colId xmlns:a16="http://schemas.microsoft.com/office/drawing/2014/main" val="3997755385"/>
                    </a:ext>
                  </a:extLst>
                </a:gridCol>
              </a:tblGrid>
              <a:tr h="16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VÝSLEDNICE NORMÁLOVÉ SÍLY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70,52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kN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111209"/>
                  </a:ext>
                </a:extLst>
              </a:tr>
              <a:tr h="16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VÝSLEDNICE POSOUVAJÍCÍ SÍLY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34,15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kN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559581"/>
                  </a:ext>
                </a:extLst>
              </a:tr>
              <a:tr h="16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VÝSLEDNÝ MOMENT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29,1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kNm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23820"/>
                  </a:ext>
                </a:extLst>
              </a:tr>
              <a:tr h="16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POČET SVORNÍKŮ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Ks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720109"/>
                  </a:ext>
                </a:extLst>
              </a:tr>
              <a:tr h="321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NORMÁLOVÁ SÍLA NA JEDEN SVORNÍK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11,75333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kN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759482"/>
                  </a:ext>
                </a:extLst>
              </a:tr>
              <a:tr h="321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POSOUVAJÍCÍ SÍLA NA JEDEN SVORNÍK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5,691667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kN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898098"/>
                  </a:ext>
                </a:extLst>
              </a:tr>
              <a:tr h="321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VEKTOROVÝ SOUČIN NORMÁLOVÝCH A POSOUVAJÍCÍCH SIL NA JEDEN SVORNÍK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13,05894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kN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249514"/>
                  </a:ext>
                </a:extLst>
              </a:tr>
              <a:tr h="16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RAMENO R1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0,16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525492"/>
                  </a:ext>
                </a:extLst>
              </a:tr>
              <a:tr h="16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RAMENO R2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0,1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780865"/>
                  </a:ext>
                </a:extLst>
              </a:tr>
              <a:tr h="16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RAMENO R3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459661"/>
                  </a:ext>
                </a:extLst>
              </a:tr>
              <a:tr h="160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RAMENO R4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868251"/>
                  </a:ext>
                </a:extLst>
              </a:tr>
              <a:tr h="321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NEJVĚTŠÍ SMYKOVÁ SÍLA OD MOMENTU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38,03922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kN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835439"/>
                  </a:ext>
                </a:extLst>
              </a:tr>
              <a:tr h="643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NÁVRHOVÁ SMYKOVÁ SÍLA Fv,Sd (STANOVENÁ JAKO VEKTOROVÝ SOUČIN NEJVĚTŠÍ MOMEMTOVÉ SÍLY A POSOUVAJÍCÍCH A NORMÁLOVÝCH SIL NA JEDEN SPOJOVACÍ PRVEK)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47,3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kN</a:t>
                      </a:r>
                      <a:endParaRPr lang="cs-CZ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6365778"/>
                  </a:ext>
                </a:extLst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9232231" y="6158915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507539" y="6158915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386612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VIZUALIZACE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166" y="637673"/>
            <a:ext cx="8339422" cy="58972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892716" y="6604084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26105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1181100"/>
            <a:ext cx="9603275" cy="672654"/>
          </a:xfrm>
        </p:spPr>
        <p:txBody>
          <a:bodyPr>
            <a:noAutofit/>
          </a:bodyPr>
          <a:lstStyle/>
          <a:p>
            <a:r>
              <a:rPr lang="cs-CZ" sz="4400" dirty="0"/>
              <a:t>Obsah: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1)Důvody k výběru tohoto tématu práce</a:t>
            </a:r>
          </a:p>
          <a:p>
            <a:r>
              <a:rPr lang="cs-CZ" sz="2400" dirty="0"/>
              <a:t>2)Použité programy a výpočty</a:t>
            </a:r>
          </a:p>
          <a:p>
            <a:r>
              <a:rPr lang="cs-CZ" sz="2400" dirty="0"/>
              <a:t>3)Dosažené výsledky</a:t>
            </a:r>
          </a:p>
          <a:p>
            <a:r>
              <a:rPr lang="cs-CZ" sz="2400" dirty="0"/>
              <a:t>4)Závěrečné shrnutí</a:t>
            </a:r>
          </a:p>
        </p:txBody>
      </p:sp>
    </p:spTree>
    <p:extLst>
      <p:ext uri="{BB962C8B-B14F-4D97-AF65-F5344CB8AC3E}">
        <p14:creationId xmlns:p14="http://schemas.microsoft.com/office/powerpoint/2010/main" val="3749554195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VIZUALIZACE</a:t>
            </a:r>
          </a:p>
          <a:p>
            <a:endParaRPr lang="cs-CZ" sz="4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4" y="637305"/>
            <a:ext cx="8507167" cy="60158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892716" y="6604084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304521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VIZUALIZACE</a:t>
            </a:r>
          </a:p>
          <a:p>
            <a:endParaRPr lang="cs-CZ" sz="4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936" y="723275"/>
            <a:ext cx="8042364" cy="56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62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VIZUALIZACE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642" y="661994"/>
            <a:ext cx="8403078" cy="594226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892716" y="6604084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870072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VIZUALIZACE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32" y="769441"/>
            <a:ext cx="8254560" cy="583585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820526" y="6605296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386086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01657" y="2923674"/>
            <a:ext cx="863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DĚKUJI ZA POZORNOST</a:t>
            </a:r>
          </a:p>
          <a:p>
            <a:pPr algn="ctr"/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63946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1181100"/>
            <a:ext cx="10122800" cy="672654"/>
          </a:xfrm>
        </p:spPr>
        <p:txBody>
          <a:bodyPr>
            <a:noAutofit/>
          </a:bodyPr>
          <a:lstStyle/>
          <a:p>
            <a:r>
              <a:rPr lang="cs-CZ" sz="3600" dirty="0"/>
              <a:t>1)Důvody k výběru tohoto tématu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Rozšíření znalostí v oboru výškových příhradových konstrukcí</a:t>
            </a:r>
          </a:p>
          <a:p>
            <a:r>
              <a:rPr lang="cs-CZ" sz="2400" dirty="0"/>
              <a:t>Prohloubení znalostí modelování konstrukcí a použití výpočetního modelu k posouzení celé konstrukce</a:t>
            </a:r>
          </a:p>
          <a:p>
            <a:r>
              <a:rPr lang="cs-CZ" sz="2400" dirty="0"/>
              <a:t>Ověřit si výhody přesunu výpočetních modelových konstrukcí mezi jednotlivými programy</a:t>
            </a:r>
          </a:p>
        </p:txBody>
      </p:sp>
    </p:spTree>
    <p:extLst>
      <p:ext uri="{BB962C8B-B14F-4D97-AF65-F5344CB8AC3E}">
        <p14:creationId xmlns:p14="http://schemas.microsoft.com/office/powerpoint/2010/main" val="362085699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1181100"/>
            <a:ext cx="9603275" cy="672654"/>
          </a:xfrm>
        </p:spPr>
        <p:txBody>
          <a:bodyPr>
            <a:noAutofit/>
          </a:bodyPr>
          <a:lstStyle/>
          <a:p>
            <a:r>
              <a:rPr lang="cs-CZ" dirty="0"/>
              <a:t>2) Použité programy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Výkresová dokumentace, modelování, vizualizace - </a:t>
            </a:r>
            <a:r>
              <a:rPr lang="cs-CZ" sz="2400" dirty="0" err="1"/>
              <a:t>ArchiCAD</a:t>
            </a:r>
            <a:r>
              <a:rPr lang="cs-CZ" sz="2400" dirty="0"/>
              <a:t> 20 EDU od společnosti GRAPHISOFT s </a:t>
            </a:r>
            <a:r>
              <a:rPr lang="cs-CZ" sz="2400" dirty="0" err="1"/>
              <a:t>renderovacím</a:t>
            </a:r>
            <a:r>
              <a:rPr lang="cs-CZ" sz="2400" dirty="0"/>
              <a:t> doplňkem MAXON</a:t>
            </a:r>
          </a:p>
          <a:p>
            <a:r>
              <a:rPr lang="cs-CZ" sz="2400" dirty="0"/>
              <a:t>Statické výpočty a posouzení nosné konstrukce – SCIA </a:t>
            </a:r>
            <a:r>
              <a:rPr lang="cs-CZ" sz="2400" dirty="0" err="1"/>
              <a:t>Engineer</a:t>
            </a:r>
            <a:r>
              <a:rPr lang="cs-CZ" sz="2400" dirty="0"/>
              <a:t> 16.1</a:t>
            </a:r>
          </a:p>
          <a:p>
            <a:r>
              <a:rPr lang="cs-CZ" sz="2400" dirty="0"/>
              <a:t>Ostatní:</a:t>
            </a:r>
          </a:p>
          <a:p>
            <a:r>
              <a:rPr lang="cs-CZ" sz="2400" dirty="0"/>
              <a:t>Microsoft Word 2013</a:t>
            </a:r>
          </a:p>
          <a:p>
            <a:r>
              <a:rPr lang="cs-CZ" sz="2400" dirty="0"/>
              <a:t>Microsoft Excel 2013</a:t>
            </a:r>
          </a:p>
          <a:p>
            <a:endParaRPr lang="cs-CZ" sz="2400" dirty="0"/>
          </a:p>
          <a:p>
            <a:pPr lvl="3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52693078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UMÍSTĚNÍ ROZHLEDNY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615349"/>
            <a:ext cx="9227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Důvody výběru lokality Rudolfova u Českých Budějovic: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Místo je atraktivní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Budoucí cestovní ruch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 této lokalitě není žádná rekreační ani vyhlídková stavba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Místo se přímo nabízí pro stavbu rozhledny</a:t>
            </a:r>
          </a:p>
          <a:p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905" y="2646736"/>
            <a:ext cx="6502342" cy="3870905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5702300" y="4460682"/>
            <a:ext cx="762110" cy="477078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858001" y="6540451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 webová stránka mapy.cz</a:t>
            </a:r>
          </a:p>
        </p:txBody>
      </p:sp>
    </p:spTree>
    <p:extLst>
      <p:ext uri="{BB962C8B-B14F-4D97-AF65-F5344CB8AC3E}">
        <p14:creationId xmlns:p14="http://schemas.microsoft.com/office/powerpoint/2010/main" val="29304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Architektonické řešení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972640"/>
            <a:ext cx="86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POHLEDY: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799" y="777683"/>
            <a:ext cx="7616301" cy="586126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892716" y="6604084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458554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Architektonické řešení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972640"/>
            <a:ext cx="863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PŮDORYS – PLOŠINA Č.1			 PŮDORYS – PLOŠINA Č.2	 </a:t>
            </a:r>
            <a:r>
              <a:rPr lang="cs-CZ" sz="2400" baseline="30000" dirty="0"/>
              <a:t>								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803637"/>
            <a:ext cx="5068406" cy="431864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706" y="1803636"/>
            <a:ext cx="4303526" cy="430870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519737" y="6108493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4228642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299" y="0"/>
            <a:ext cx="9035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Rozhled a dohled při dobré viditelnosti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972640"/>
            <a:ext cx="86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743" y="707886"/>
            <a:ext cx="7001177" cy="590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05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84300" y="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Model konstrukce rozhledny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84300" y="803617"/>
            <a:ext cx="8636000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aseline="30000" dirty="0"/>
              <a:t>Model rozhledny vytvořený v programu </a:t>
            </a:r>
            <a:r>
              <a:rPr lang="cs-CZ" sz="3200" baseline="30000" dirty="0" err="1"/>
              <a:t>Graphisoft</a:t>
            </a:r>
            <a:r>
              <a:rPr lang="cs-CZ" sz="3200" baseline="30000" dirty="0"/>
              <a:t> </a:t>
            </a:r>
            <a:r>
              <a:rPr lang="cs-CZ" sz="3200" baseline="30000" dirty="0" err="1"/>
              <a:t>Archicad</a:t>
            </a:r>
            <a:endParaRPr lang="cs-CZ" sz="3200" baseline="30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215" y="1258421"/>
            <a:ext cx="7720263" cy="52701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507706" y="6527288"/>
            <a:ext cx="2959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43823900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863</Words>
  <Application>Microsoft Office PowerPoint</Application>
  <PresentationFormat>Širokoúhlá obrazovka</PresentationFormat>
  <Paragraphs>232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Calibri</vt:lpstr>
      <vt:lpstr>Gill Sans MT</vt:lpstr>
      <vt:lpstr>Times New Roman</vt:lpstr>
      <vt:lpstr>Galerie</vt:lpstr>
      <vt:lpstr>Návrh nosné konstrukce dřevěné rozhledny do vybrané lokality </vt:lpstr>
      <vt:lpstr>Obsah:</vt:lpstr>
      <vt:lpstr>1)Důvody k výběru tohoto tématu práce</vt:lpstr>
      <vt:lpstr>2) Použité programy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Návrh nosné konstrukce dřevěné rozhledny do vybrané lokality</dc:title>
  <dc:creator>ACER</dc:creator>
  <cp:lastModifiedBy>ACER</cp:lastModifiedBy>
  <cp:revision>62</cp:revision>
  <dcterms:created xsi:type="dcterms:W3CDTF">2017-06-13T15:22:56Z</dcterms:created>
  <dcterms:modified xsi:type="dcterms:W3CDTF">2017-06-14T21:58:52Z</dcterms:modified>
</cp:coreProperties>
</file>