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5" r:id="rId8"/>
    <p:sldId id="267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63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3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9021ACA-AC1D-451B-B20C-E51759C96E0E}" type="datetimeFigureOut">
              <a:rPr lang="cs-CZ" smtClean="0"/>
              <a:t>12. 6. 2017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1B7D58-69CC-4D63-9BDF-80BEA61FEE3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315200" cy="2595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Návrh </a:t>
            </a:r>
            <a:r>
              <a:rPr lang="cs-CZ" b="1" dirty="0"/>
              <a:t>logistického zabezpečení evakuace správních budov NP Šumava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7315200" cy="11446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Bc. Miroslav Vojta</a:t>
            </a:r>
          </a:p>
          <a:p>
            <a:r>
              <a:rPr lang="cs-CZ" dirty="0" smtClean="0"/>
              <a:t>doc</a:t>
            </a:r>
            <a:r>
              <a:rPr lang="cs-CZ" dirty="0"/>
              <a:t>. Ing. Rudolf Kampf, Ph.D</a:t>
            </a:r>
            <a:r>
              <a:rPr lang="cs-CZ" dirty="0" smtClean="0"/>
              <a:t>. – vedoucí práce</a:t>
            </a:r>
          </a:p>
          <a:p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98868" y="656975"/>
            <a:ext cx="48206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Vysoká škola technická a ekonomická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31295" y="969464"/>
            <a:ext cx="35317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Katedra </a:t>
            </a:r>
            <a:r>
              <a:rPr lang="cs-CZ" sz="2000" b="1" dirty="0" smtClean="0"/>
              <a:t>dopravy </a:t>
            </a:r>
            <a:r>
              <a:rPr lang="cs-CZ" sz="2000" b="1" dirty="0"/>
              <a:t>a logistiky</a:t>
            </a:r>
          </a:p>
          <a:p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" y="668676"/>
            <a:ext cx="638572" cy="6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Časy a vzdálenosti do okolních nemocnic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502671"/>
              </p:ext>
            </p:extLst>
          </p:nvPr>
        </p:nvGraphicFramePr>
        <p:xfrm>
          <a:off x="1043608" y="3356992"/>
          <a:ext cx="7200800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133"/>
                <a:gridCol w="1799825"/>
                <a:gridCol w="1861421"/>
                <a:gridCol w="1861421"/>
              </a:tblGrid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Počátek jízdy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Zdravotnická zařízení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Vzdálenost </a:t>
                      </a:r>
                      <a:r>
                        <a:rPr lang="en-US" sz="1000" dirty="0">
                          <a:effectLst/>
                        </a:rPr>
                        <a:t>[</a:t>
                      </a:r>
                      <a:r>
                        <a:rPr lang="cs-CZ" sz="1000" dirty="0">
                          <a:effectLst/>
                        </a:rPr>
                        <a:t>km]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Celková doba jízdy [min]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Správa NPŠ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Nemocnice Prachatice, a.s.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Nemocnice Strakonice, a.s.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Nemocnice Sušice, o.p.s.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8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15200" cy="1154097"/>
          </a:xfrm>
        </p:spPr>
        <p:txBody>
          <a:bodyPr/>
          <a:lstStyle/>
          <a:p>
            <a:r>
              <a:rPr lang="cs-CZ" dirty="0" smtClean="0"/>
              <a:t>Okolní HZS a ZZS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228184" cy="44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315200" cy="1154097"/>
          </a:xfrm>
        </p:spPr>
        <p:txBody>
          <a:bodyPr/>
          <a:lstStyle/>
          <a:p>
            <a:r>
              <a:rPr lang="cs-CZ" dirty="0" smtClean="0"/>
              <a:t>Cvičný požární poplach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852936"/>
            <a:ext cx="8280920" cy="4149080"/>
          </a:xfrm>
        </p:spPr>
        <p:txBody>
          <a:bodyPr/>
          <a:lstStyle/>
          <a:p>
            <a:r>
              <a:rPr lang="cs-CZ" sz="2200" dirty="0" smtClean="0"/>
              <a:t>Vyhlášen 4</a:t>
            </a:r>
            <a:r>
              <a:rPr lang="cs-CZ" sz="2200" dirty="0" smtClean="0"/>
              <a:t>. 11. </a:t>
            </a:r>
            <a:r>
              <a:rPr lang="cs-CZ" sz="2200" dirty="0" smtClean="0"/>
              <a:t>2015.</a:t>
            </a:r>
            <a:endParaRPr lang="cs-CZ" sz="2200" dirty="0" smtClean="0"/>
          </a:p>
          <a:p>
            <a:r>
              <a:rPr lang="cs-CZ" sz="2200" dirty="0" smtClean="0"/>
              <a:t>Začátek v 11:00:00 hod., ukončen v 11:12:35 hod.</a:t>
            </a:r>
          </a:p>
          <a:p>
            <a:r>
              <a:rPr lang="cs-CZ" sz="2200" dirty="0"/>
              <a:t>Ú</a:t>
            </a:r>
            <a:r>
              <a:rPr lang="cs-CZ" sz="2200" dirty="0" smtClean="0"/>
              <a:t>čast HZS Prachatice,</a:t>
            </a:r>
          </a:p>
          <a:p>
            <a:r>
              <a:rPr lang="cs-CZ" sz="2200" dirty="0" smtClean="0"/>
              <a:t>V budovách se nacházelo 68 osob.</a:t>
            </a:r>
          </a:p>
          <a:p>
            <a:r>
              <a:rPr lang="cs-CZ" sz="2200" dirty="0" smtClean="0"/>
              <a:t>Dle výpočtu výměny plynů v budově, bude kouř v budově A, za 5min. 20 sec.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9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315200" cy="1154097"/>
          </a:xfrm>
        </p:spPr>
        <p:txBody>
          <a:bodyPr/>
          <a:lstStyle/>
          <a:p>
            <a:r>
              <a:rPr lang="cs-CZ" dirty="0" smtClean="0"/>
              <a:t>Nutný evakuační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V roce 2018 budování půdní vestavby v budově A.</a:t>
            </a:r>
          </a:p>
          <a:p>
            <a:r>
              <a:rPr lang="cs-CZ" sz="2200" dirty="0" smtClean="0"/>
              <a:t>Vznikne 6. NP.</a:t>
            </a:r>
          </a:p>
          <a:p>
            <a:r>
              <a:rPr lang="cs-CZ" sz="2200" dirty="0" smtClean="0"/>
              <a:t>Povinnost dle vyhlášky o požární prevenci 246/2001 Sb.</a:t>
            </a:r>
          </a:p>
          <a:p>
            <a:r>
              <a:rPr lang="cs-CZ" sz="2200" dirty="0" smtClean="0"/>
              <a:t>Potřebné školení zaměstnanců BOZP.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16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 smtClean="0"/>
              <a:t>Náležitosti evakuačního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852936"/>
            <a:ext cx="7315200" cy="3539527"/>
          </a:xfrm>
        </p:spPr>
        <p:txBody>
          <a:bodyPr>
            <a:normAutofit/>
          </a:bodyPr>
          <a:lstStyle/>
          <a:p>
            <a:r>
              <a:rPr lang="cs-CZ" sz="2200" dirty="0" smtClean="0"/>
              <a:t>Určení vedoucí osoby a místa řízení evakuace.</a:t>
            </a:r>
          </a:p>
          <a:p>
            <a:r>
              <a:rPr lang="cs-CZ" sz="2200" dirty="0" smtClean="0"/>
              <a:t>Určení osob a prostředků, potřebných pro evakuaci.</a:t>
            </a:r>
          </a:p>
          <a:p>
            <a:r>
              <a:rPr lang="cs-CZ" sz="2200" dirty="0" smtClean="0"/>
              <a:t>Plánování cesty a způsoby evakuace, určení shromaždiště.</a:t>
            </a:r>
          </a:p>
          <a:p>
            <a:r>
              <a:rPr lang="cs-CZ" sz="2200" dirty="0" smtClean="0"/>
              <a:t>Zajištění první pomoci postiženým osobám.</a:t>
            </a:r>
          </a:p>
          <a:p>
            <a:r>
              <a:rPr lang="cs-CZ" sz="2200" dirty="0" smtClean="0"/>
              <a:t>Určení místa pro evakuovaný materiál.</a:t>
            </a:r>
          </a:p>
          <a:p>
            <a:r>
              <a:rPr lang="cs-CZ" sz="2200" dirty="0" smtClean="0"/>
              <a:t>Grafické znázornění únikových cest.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881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15200" cy="1154097"/>
          </a:xfrm>
        </p:spPr>
        <p:txBody>
          <a:bodyPr/>
          <a:lstStyle/>
          <a:p>
            <a:r>
              <a:rPr lang="cs-CZ" dirty="0" smtClean="0"/>
              <a:t>Předpokládané 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Doba evakuovaných osob kratší až o 6 min.</a:t>
            </a:r>
          </a:p>
          <a:p>
            <a:r>
              <a:rPr lang="cs-CZ" sz="2200" dirty="0" smtClean="0"/>
              <a:t>Lidé přesně znají místo kde se nachází a kam se mají evakuovat.</a:t>
            </a:r>
          </a:p>
          <a:p>
            <a:r>
              <a:rPr lang="cs-CZ" sz="2200" dirty="0" smtClean="0"/>
              <a:t>Přesně definované shromaždiště.</a:t>
            </a:r>
          </a:p>
          <a:p>
            <a:r>
              <a:rPr lang="cs-CZ" sz="2200" dirty="0" smtClean="0"/>
              <a:t>Jednodušší evidence evakuovaných osob.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649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Otázky </a:t>
            </a:r>
            <a:r>
              <a:rPr lang="cs-CZ" dirty="0"/>
              <a:t>vedoucího </a:t>
            </a:r>
            <a:r>
              <a:rPr lang="cs-CZ" dirty="0" smtClean="0"/>
              <a:t>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3573016"/>
            <a:ext cx="7344816" cy="259228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sz="3100" dirty="0" smtClean="0"/>
              <a:t>Vedoucí diplomové práce:</a:t>
            </a:r>
          </a:p>
          <a:p>
            <a:pPr marL="45720" indent="0">
              <a:buNone/>
            </a:pPr>
            <a:r>
              <a:rPr lang="cs-CZ" sz="3100" dirty="0"/>
              <a:t>doc. Ing. Rudolf Kampf, Ph.D. </a:t>
            </a:r>
            <a:endParaRPr lang="cs-CZ" sz="3100" dirty="0" smtClean="0"/>
          </a:p>
          <a:p>
            <a:pPr marL="45720" indent="0">
              <a:buNone/>
            </a:pPr>
            <a:endParaRPr lang="cs-CZ" sz="3100" dirty="0"/>
          </a:p>
          <a:p>
            <a:pPr marL="45720" indent="0">
              <a:buNone/>
            </a:pPr>
            <a:r>
              <a:rPr lang="cs-CZ" sz="3100" dirty="0" smtClean="0"/>
              <a:t>Budou </a:t>
            </a:r>
            <a:r>
              <a:rPr lang="cs-CZ" sz="3100" dirty="0"/>
              <a:t>se výsledky DP </a:t>
            </a:r>
            <a:r>
              <a:rPr lang="cs-CZ" sz="3100" dirty="0" smtClean="0"/>
              <a:t>aplikovat?</a:t>
            </a:r>
          </a:p>
          <a:p>
            <a:pPr marL="45720" indent="0">
              <a:buNone/>
            </a:pPr>
            <a:endParaRPr lang="cs-CZ" sz="3100" dirty="0" smtClean="0"/>
          </a:p>
          <a:p>
            <a:pPr marL="45720" indent="0">
              <a:buNone/>
            </a:pPr>
            <a:r>
              <a:rPr lang="cs-CZ" sz="3100" dirty="0" smtClean="0"/>
              <a:t>Jaké </a:t>
            </a:r>
            <a:r>
              <a:rPr lang="cs-CZ" sz="3100" dirty="0"/>
              <a:t>matematické metody lze aplikovat na řešenou problematiku? Prosím o stručnou </a:t>
            </a:r>
            <a:r>
              <a:rPr lang="cs-CZ" sz="3100" dirty="0" smtClean="0"/>
              <a:t>charakteristiku </a:t>
            </a:r>
            <a:r>
              <a:rPr lang="cs-CZ" sz="3100" dirty="0"/>
              <a:t>metod, v kontextu práce.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3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Otázky oponenta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cs-CZ" sz="2200" dirty="0" smtClean="0"/>
              <a:t>Oponent diplomové práce:</a:t>
            </a:r>
          </a:p>
          <a:p>
            <a:pPr marL="45720" indent="0">
              <a:buNone/>
            </a:pPr>
            <a:r>
              <a:rPr lang="cs-CZ" sz="2200" dirty="0" smtClean="0"/>
              <a:t>Ing</a:t>
            </a:r>
            <a:r>
              <a:rPr lang="cs-CZ" sz="2200" dirty="0"/>
              <a:t>. Lumír Pečený, PhD. </a:t>
            </a:r>
            <a:endParaRPr lang="cs-CZ" sz="2200" dirty="0" smtClean="0"/>
          </a:p>
          <a:p>
            <a:pPr marL="45720" indent="0">
              <a:buNone/>
            </a:pPr>
            <a:endParaRPr lang="cs-CZ" sz="2200" dirty="0"/>
          </a:p>
          <a:p>
            <a:pPr marL="45720" indent="0">
              <a:buNone/>
            </a:pPr>
            <a:r>
              <a:rPr lang="cs-CZ" sz="2200" dirty="0"/>
              <a:t>V tabulce 4 na straně 54 máte navrženou dobu transportu raněného, prováděl jste </a:t>
            </a:r>
            <a:r>
              <a:rPr lang="cs-CZ" sz="2200" dirty="0" smtClean="0"/>
              <a:t>měření současné </a:t>
            </a:r>
            <a:r>
              <a:rPr lang="cs-CZ" sz="2200" dirty="0"/>
              <a:t>doby transportu při cvičném požárním poplachu?</a:t>
            </a:r>
          </a:p>
          <a:p>
            <a:pPr marL="45720" indent="0">
              <a:buNone/>
            </a:pPr>
            <a:endParaRPr lang="cs-CZ" sz="2200" dirty="0" smtClean="0"/>
          </a:p>
          <a:p>
            <a:pPr marL="45720" indent="0">
              <a:buNone/>
            </a:pPr>
            <a:r>
              <a:rPr lang="cs-CZ" sz="2200" dirty="0" smtClean="0"/>
              <a:t>Je </a:t>
            </a:r>
            <a:r>
              <a:rPr lang="cs-CZ" sz="2200" dirty="0"/>
              <a:t>možné operativně měnit způsob evakuace osob (evakuační trasy a pod.) </a:t>
            </a:r>
            <a:r>
              <a:rPr lang="cs-CZ" sz="2200" dirty="0" smtClean="0"/>
              <a:t>vzhledem </a:t>
            </a:r>
            <a:r>
              <a:rPr lang="cs-CZ" sz="2200" dirty="0"/>
              <a:t>na </a:t>
            </a:r>
            <a:r>
              <a:rPr lang="cs-CZ" sz="2200" dirty="0" smtClean="0"/>
              <a:t>podmínky </a:t>
            </a:r>
            <a:r>
              <a:rPr lang="cs-CZ" sz="2200" dirty="0"/>
              <a:t>zásahu?</a:t>
            </a:r>
          </a:p>
          <a:p>
            <a:pPr marL="4572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978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315200" cy="1154097"/>
          </a:xfrm>
        </p:spPr>
        <p:txBody>
          <a:bodyPr/>
          <a:lstStyle/>
          <a:p>
            <a:r>
              <a:rPr lang="cs-CZ" dirty="0" smtClean="0"/>
              <a:t>Proč toto téma?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3140968"/>
            <a:ext cx="7560840" cy="3816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200" dirty="0" smtClean="0"/>
              <a:t>Mimořádné události vyvolány člověkem nebo přírodními vlivy.</a:t>
            </a:r>
          </a:p>
          <a:p>
            <a:pPr marL="45720" indent="0">
              <a:buNone/>
            </a:pPr>
            <a:endParaRPr lang="cs-CZ" sz="2200" dirty="0"/>
          </a:p>
          <a:p>
            <a:pPr marL="45720" indent="0">
              <a:buNone/>
            </a:pPr>
            <a:r>
              <a:rPr lang="cs-CZ" sz="2200" dirty="0" smtClean="0"/>
              <a:t>Prevence – minimalizace dopadů.</a:t>
            </a:r>
          </a:p>
          <a:p>
            <a:pPr marL="45720" indent="0">
              <a:buNone/>
            </a:pPr>
            <a:endParaRPr lang="cs-CZ" sz="2200" dirty="0"/>
          </a:p>
          <a:p>
            <a:pPr marL="45720" indent="0">
              <a:buNone/>
            </a:pPr>
            <a:r>
              <a:rPr lang="cs-CZ" sz="2200" dirty="0" smtClean="0"/>
              <a:t>Záchrana a evakuace osob v místě MU.</a:t>
            </a:r>
          </a:p>
          <a:p>
            <a:pPr marL="45720" indent="0">
              <a:buNone/>
            </a:pPr>
            <a:endParaRPr lang="cs-CZ" sz="2200" dirty="0"/>
          </a:p>
          <a:p>
            <a:pPr marL="45720" indent="0">
              <a:buNone/>
            </a:pPr>
            <a:r>
              <a:rPr lang="cs-CZ" sz="2200" dirty="0" smtClean="0"/>
              <a:t>Efektivita úkonů při evakuaci.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2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315200" cy="1154097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3140968"/>
            <a:ext cx="7315200" cy="20993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200" dirty="0" smtClean="0"/>
              <a:t>Cílem </a:t>
            </a:r>
            <a:r>
              <a:rPr lang="cs-CZ" sz="2200" dirty="0"/>
              <a:t>diplomové práce je prověřit stávající stav logistického </a:t>
            </a:r>
            <a:r>
              <a:rPr lang="cs-CZ" sz="2200" dirty="0" smtClean="0"/>
              <a:t>zabezpečení evakuace správních budov Národního parku Šumava ve Vimperku a následně navrhnout </a:t>
            </a:r>
            <a:r>
              <a:rPr lang="cs-CZ" sz="2200" dirty="0"/>
              <a:t>a vyhodnotit nový evakuační plán.</a:t>
            </a:r>
          </a:p>
          <a:p>
            <a:pPr marL="4572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149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metody pro zjišťování a hodnocení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3429000"/>
            <a:ext cx="7488832" cy="1224136"/>
          </a:xfrm>
        </p:spPr>
        <p:txBody>
          <a:bodyPr/>
          <a:lstStyle/>
          <a:p>
            <a:pPr marL="45720" indent="0">
              <a:buNone/>
            </a:pPr>
            <a:r>
              <a:rPr lang="cs-CZ" sz="2200" dirty="0" smtClean="0"/>
              <a:t>Vlastní pozorování, rozhovory, analýza dokumentů, pozorování a měření.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1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315200" cy="1154097"/>
          </a:xfrm>
        </p:spPr>
        <p:txBody>
          <a:bodyPr/>
          <a:lstStyle/>
          <a:p>
            <a:r>
              <a:rPr lang="cs-CZ" dirty="0" smtClean="0"/>
              <a:t>Národní park Šumava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564904"/>
            <a:ext cx="7315200" cy="35395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200" dirty="0" smtClean="0"/>
              <a:t>Založen 1991.</a:t>
            </a:r>
          </a:p>
          <a:p>
            <a:pPr marL="45720" indent="0">
              <a:buNone/>
            </a:pPr>
            <a:r>
              <a:rPr lang="cs-CZ" sz="2200" dirty="0" smtClean="0"/>
              <a:t>Rozloha činí cca 70.000 ha.</a:t>
            </a:r>
          </a:p>
          <a:p>
            <a:pPr marL="45720" indent="0">
              <a:buNone/>
            </a:pPr>
            <a:r>
              <a:rPr lang="cs-CZ" sz="2200" dirty="0" smtClean="0"/>
              <a:t>Příspěvková organizace Ministerstva životního prostředí.</a:t>
            </a:r>
          </a:p>
          <a:p>
            <a:pPr marL="45720" indent="0">
              <a:buNone/>
            </a:pPr>
            <a:endParaRPr lang="cs-CZ" sz="2200" dirty="0" smtClean="0"/>
          </a:p>
          <a:p>
            <a:pPr marL="45720" indent="0">
              <a:buNone/>
            </a:pPr>
            <a:r>
              <a:rPr lang="cs-CZ" sz="2200" dirty="0" smtClean="0"/>
              <a:t>Poslání:</a:t>
            </a:r>
          </a:p>
          <a:p>
            <a:r>
              <a:rPr lang="cs-CZ" sz="2200" dirty="0" smtClean="0"/>
              <a:t>ochrana přírody,</a:t>
            </a:r>
          </a:p>
          <a:p>
            <a:r>
              <a:rPr lang="cs-CZ" sz="2200" dirty="0" err="1"/>
              <a:t>e</a:t>
            </a:r>
            <a:r>
              <a:rPr lang="cs-CZ" sz="2200" dirty="0" err="1" smtClean="0"/>
              <a:t>nviromentální</a:t>
            </a:r>
            <a:r>
              <a:rPr lang="cs-CZ" sz="2200" dirty="0" smtClean="0"/>
              <a:t> výchova,</a:t>
            </a:r>
          </a:p>
          <a:p>
            <a:r>
              <a:rPr lang="cs-CZ" sz="2200" dirty="0"/>
              <a:t>z</a:t>
            </a:r>
            <a:r>
              <a:rPr lang="cs-CZ" sz="2200" dirty="0" smtClean="0"/>
              <a:t>ajištění informační a strážní služby,</a:t>
            </a:r>
          </a:p>
          <a:p>
            <a:r>
              <a:rPr lang="cs-CZ" sz="2200" dirty="0"/>
              <a:t>p</a:t>
            </a:r>
            <a:r>
              <a:rPr lang="cs-CZ" sz="2200" dirty="0" smtClean="0"/>
              <a:t>rovoz informačních středisek,</a:t>
            </a:r>
          </a:p>
          <a:p>
            <a:r>
              <a:rPr lang="cs-CZ" sz="2200" dirty="0" smtClean="0"/>
              <a:t>hospodaření v lesích.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426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809" y="1052736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 smtClean="0"/>
              <a:t>Rozloha NP Šumava</a:t>
            </a:r>
            <a:endParaRPr lang="cs-CZ" dirty="0"/>
          </a:p>
        </p:txBody>
      </p:sp>
      <p:pic>
        <p:nvPicPr>
          <p:cNvPr id="4" name="Picture 4" descr="biosfer_I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/>
          <a:stretch/>
        </p:blipFill>
        <p:spPr bwMode="auto">
          <a:xfrm>
            <a:off x="395535" y="2780928"/>
            <a:ext cx="8425859" cy="318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6059" y="116632"/>
            <a:ext cx="7315200" cy="1154097"/>
          </a:xfrm>
        </p:spPr>
        <p:txBody>
          <a:bodyPr/>
          <a:lstStyle/>
          <a:p>
            <a:r>
              <a:rPr lang="cs-CZ" dirty="0" smtClean="0"/>
              <a:t>Sídlo NP Šumava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854463" cy="51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15200" cy="1154097"/>
          </a:xfrm>
        </p:spPr>
        <p:txBody>
          <a:bodyPr/>
          <a:lstStyle/>
          <a:p>
            <a:r>
              <a:rPr lang="cs-CZ" dirty="0" smtClean="0"/>
              <a:t>Rozmístění správních budov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5410036" cy="49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 smtClean="0"/>
              <a:t>Složky IZS ve Vimperku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7009860" cy="3240360"/>
          </a:xfrm>
        </p:spPr>
      </p:pic>
    </p:spTree>
    <p:extLst>
      <p:ext uri="{BB962C8B-B14F-4D97-AF65-F5344CB8AC3E}">
        <p14:creationId xmlns:p14="http://schemas.microsoft.com/office/powerpoint/2010/main" val="18367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455</TotalTime>
  <Words>470</Words>
  <Application>Microsoft Office PowerPoint</Application>
  <PresentationFormat>Předvádění na obrazovce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Prostor</vt:lpstr>
      <vt:lpstr>Návrh logistického zabezpečení evakuace správních budov NP Šumava</vt:lpstr>
      <vt:lpstr>Proč toto téma?</vt:lpstr>
      <vt:lpstr>Cíl práce</vt:lpstr>
      <vt:lpstr>Použité metody pro zjišťování a hodnocení dat</vt:lpstr>
      <vt:lpstr>Národní park Šumava</vt:lpstr>
      <vt:lpstr>Rozloha NP Šumava</vt:lpstr>
      <vt:lpstr>Sídlo NP Šumava</vt:lpstr>
      <vt:lpstr>Rozmístění správních budov</vt:lpstr>
      <vt:lpstr>Složky IZS ve Vimperku</vt:lpstr>
      <vt:lpstr>Časy a vzdálenosti do okolních nemocnic</vt:lpstr>
      <vt:lpstr>Okolní HZS a ZZS</vt:lpstr>
      <vt:lpstr>Cvičný požární poplach</vt:lpstr>
      <vt:lpstr>Nutný evakuační plán</vt:lpstr>
      <vt:lpstr>Náležitosti evakuačního plánu</vt:lpstr>
      <vt:lpstr>Předpokládané výhody</vt:lpstr>
      <vt:lpstr>Otázky vedoucího diplomové práce</vt:lpstr>
      <vt:lpstr>Otázky oponenta diplomové práce</vt:lpstr>
    </vt:vector>
  </TitlesOfParts>
  <Company>Správa NP a CHKO Šumava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merchandisingu a nákupní atmosféry vybrané obchodní jednotky</dc:title>
  <dc:creator>Miroslav Vojta</dc:creator>
  <cp:lastModifiedBy>EDGE</cp:lastModifiedBy>
  <cp:revision>26</cp:revision>
  <dcterms:created xsi:type="dcterms:W3CDTF">2015-05-27T09:14:36Z</dcterms:created>
  <dcterms:modified xsi:type="dcterms:W3CDTF">2017-06-12T21:14:53Z</dcterms:modified>
</cp:coreProperties>
</file>