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70" r:id="rId10"/>
    <p:sldId id="266" r:id="rId11"/>
    <p:sldId id="267" r:id="rId12"/>
    <p:sldId id="271" r:id="rId13"/>
    <p:sldId id="268" r:id="rId14"/>
  </p:sldIdLst>
  <p:sldSz cx="9144000" cy="6858000" type="screen4x3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6/14/2017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00" b="1" i="0">
                <a:solidFill>
                  <a:srgbClr val="32006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6/14/2017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15200" y="1066800"/>
            <a:ext cx="0" cy="4495800"/>
          </a:xfrm>
          <a:custGeom>
            <a:avLst/>
            <a:gdLst/>
            <a:ahLst/>
            <a:cxnLst/>
            <a:rect l="l" t="t" r="r" b="b"/>
            <a:pathLst>
              <a:path h="4495800">
                <a:moveTo>
                  <a:pt x="0" y="0"/>
                </a:moveTo>
                <a:lnTo>
                  <a:pt x="0" y="4495799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492997" y="2992503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30">
                <a:moveTo>
                  <a:pt x="100843" y="0"/>
                </a:moveTo>
                <a:lnTo>
                  <a:pt x="61564" y="7912"/>
                </a:lnTo>
                <a:lnTo>
                  <a:pt x="29513" y="29493"/>
                </a:lnTo>
                <a:lnTo>
                  <a:pt x="7916" y="61503"/>
                </a:lnTo>
                <a:lnTo>
                  <a:pt x="0" y="100705"/>
                </a:lnTo>
                <a:lnTo>
                  <a:pt x="7916" y="139984"/>
                </a:lnTo>
                <a:lnTo>
                  <a:pt x="29513" y="172035"/>
                </a:lnTo>
                <a:lnTo>
                  <a:pt x="61564" y="193632"/>
                </a:lnTo>
                <a:lnTo>
                  <a:pt x="100843" y="201548"/>
                </a:lnTo>
                <a:lnTo>
                  <a:pt x="140075" y="193632"/>
                </a:lnTo>
                <a:lnTo>
                  <a:pt x="172129" y="172035"/>
                </a:lnTo>
                <a:lnTo>
                  <a:pt x="193748" y="139984"/>
                </a:lnTo>
                <a:lnTo>
                  <a:pt x="201678" y="100705"/>
                </a:lnTo>
                <a:lnTo>
                  <a:pt x="193748" y="61503"/>
                </a:lnTo>
                <a:lnTo>
                  <a:pt x="172129" y="29493"/>
                </a:lnTo>
                <a:lnTo>
                  <a:pt x="140075" y="7912"/>
                </a:lnTo>
                <a:lnTo>
                  <a:pt x="100843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77200" y="2992503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30">
                <a:moveTo>
                  <a:pt x="100736" y="0"/>
                </a:moveTo>
                <a:lnTo>
                  <a:pt x="61529" y="7912"/>
                </a:lnTo>
                <a:lnTo>
                  <a:pt x="29508" y="29493"/>
                </a:lnTo>
                <a:lnTo>
                  <a:pt x="7917" y="61503"/>
                </a:lnTo>
                <a:lnTo>
                  <a:pt x="0" y="100705"/>
                </a:lnTo>
                <a:lnTo>
                  <a:pt x="7917" y="139984"/>
                </a:lnTo>
                <a:lnTo>
                  <a:pt x="29508" y="172035"/>
                </a:lnTo>
                <a:lnTo>
                  <a:pt x="61529" y="193632"/>
                </a:lnTo>
                <a:lnTo>
                  <a:pt x="100736" y="201548"/>
                </a:lnTo>
                <a:lnTo>
                  <a:pt x="140019" y="193632"/>
                </a:lnTo>
                <a:lnTo>
                  <a:pt x="172059" y="172035"/>
                </a:lnTo>
                <a:lnTo>
                  <a:pt x="193640" y="139984"/>
                </a:lnTo>
                <a:lnTo>
                  <a:pt x="201548" y="100705"/>
                </a:lnTo>
                <a:lnTo>
                  <a:pt x="193640" y="61503"/>
                </a:lnTo>
                <a:lnTo>
                  <a:pt x="172059" y="29493"/>
                </a:lnTo>
                <a:lnTo>
                  <a:pt x="140019" y="7912"/>
                </a:lnTo>
                <a:lnTo>
                  <a:pt x="100736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61350" y="2992503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30">
                <a:moveTo>
                  <a:pt x="100812" y="0"/>
                </a:moveTo>
                <a:lnTo>
                  <a:pt x="61529" y="7912"/>
                </a:lnTo>
                <a:lnTo>
                  <a:pt x="29489" y="29493"/>
                </a:lnTo>
                <a:lnTo>
                  <a:pt x="7908" y="61503"/>
                </a:lnTo>
                <a:lnTo>
                  <a:pt x="0" y="100705"/>
                </a:lnTo>
                <a:lnTo>
                  <a:pt x="7908" y="139984"/>
                </a:lnTo>
                <a:lnTo>
                  <a:pt x="29489" y="172035"/>
                </a:lnTo>
                <a:lnTo>
                  <a:pt x="61529" y="193632"/>
                </a:lnTo>
                <a:lnTo>
                  <a:pt x="100812" y="201548"/>
                </a:lnTo>
                <a:lnTo>
                  <a:pt x="140031" y="193632"/>
                </a:lnTo>
                <a:lnTo>
                  <a:pt x="172078" y="172035"/>
                </a:lnTo>
                <a:lnTo>
                  <a:pt x="193695" y="139984"/>
                </a:lnTo>
                <a:lnTo>
                  <a:pt x="201625" y="100705"/>
                </a:lnTo>
                <a:lnTo>
                  <a:pt x="193695" y="61503"/>
                </a:lnTo>
                <a:lnTo>
                  <a:pt x="172078" y="29493"/>
                </a:lnTo>
                <a:lnTo>
                  <a:pt x="140031" y="7912"/>
                </a:lnTo>
                <a:lnTo>
                  <a:pt x="100812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492997" y="3276600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843" y="0"/>
                </a:moveTo>
                <a:lnTo>
                  <a:pt x="61564" y="7915"/>
                </a:lnTo>
                <a:lnTo>
                  <a:pt x="29513" y="29512"/>
                </a:lnTo>
                <a:lnTo>
                  <a:pt x="7916" y="61561"/>
                </a:lnTo>
                <a:lnTo>
                  <a:pt x="0" y="100835"/>
                </a:lnTo>
                <a:lnTo>
                  <a:pt x="7916" y="140039"/>
                </a:lnTo>
                <a:lnTo>
                  <a:pt x="29513" y="172051"/>
                </a:lnTo>
                <a:lnTo>
                  <a:pt x="61564" y="193634"/>
                </a:lnTo>
                <a:lnTo>
                  <a:pt x="100843" y="201548"/>
                </a:lnTo>
                <a:lnTo>
                  <a:pt x="140075" y="193634"/>
                </a:lnTo>
                <a:lnTo>
                  <a:pt x="172129" y="172051"/>
                </a:lnTo>
                <a:lnTo>
                  <a:pt x="193748" y="140039"/>
                </a:lnTo>
                <a:lnTo>
                  <a:pt x="201678" y="100835"/>
                </a:lnTo>
                <a:lnTo>
                  <a:pt x="193748" y="61561"/>
                </a:lnTo>
                <a:lnTo>
                  <a:pt x="172129" y="29512"/>
                </a:lnTo>
                <a:lnTo>
                  <a:pt x="140075" y="7915"/>
                </a:lnTo>
                <a:lnTo>
                  <a:pt x="100843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77200" y="3276600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736" y="0"/>
                </a:moveTo>
                <a:lnTo>
                  <a:pt x="61529" y="7915"/>
                </a:lnTo>
                <a:lnTo>
                  <a:pt x="29508" y="29512"/>
                </a:lnTo>
                <a:lnTo>
                  <a:pt x="7917" y="61561"/>
                </a:lnTo>
                <a:lnTo>
                  <a:pt x="0" y="100835"/>
                </a:lnTo>
                <a:lnTo>
                  <a:pt x="7917" y="140039"/>
                </a:lnTo>
                <a:lnTo>
                  <a:pt x="29508" y="172051"/>
                </a:lnTo>
                <a:lnTo>
                  <a:pt x="61529" y="193634"/>
                </a:lnTo>
                <a:lnTo>
                  <a:pt x="100736" y="201548"/>
                </a:lnTo>
                <a:lnTo>
                  <a:pt x="140019" y="193634"/>
                </a:lnTo>
                <a:lnTo>
                  <a:pt x="172059" y="172051"/>
                </a:lnTo>
                <a:lnTo>
                  <a:pt x="193640" y="140039"/>
                </a:lnTo>
                <a:lnTo>
                  <a:pt x="201548" y="100835"/>
                </a:lnTo>
                <a:lnTo>
                  <a:pt x="193640" y="61561"/>
                </a:lnTo>
                <a:lnTo>
                  <a:pt x="172059" y="29512"/>
                </a:lnTo>
                <a:lnTo>
                  <a:pt x="140019" y="7915"/>
                </a:lnTo>
                <a:lnTo>
                  <a:pt x="100736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061350" y="3276600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812" y="0"/>
                </a:moveTo>
                <a:lnTo>
                  <a:pt x="61529" y="7915"/>
                </a:lnTo>
                <a:lnTo>
                  <a:pt x="29489" y="29512"/>
                </a:lnTo>
                <a:lnTo>
                  <a:pt x="7908" y="61561"/>
                </a:lnTo>
                <a:lnTo>
                  <a:pt x="0" y="100835"/>
                </a:lnTo>
                <a:lnTo>
                  <a:pt x="7908" y="140039"/>
                </a:lnTo>
                <a:lnTo>
                  <a:pt x="29489" y="172051"/>
                </a:lnTo>
                <a:lnTo>
                  <a:pt x="61529" y="193634"/>
                </a:lnTo>
                <a:lnTo>
                  <a:pt x="100812" y="201548"/>
                </a:lnTo>
                <a:lnTo>
                  <a:pt x="140031" y="193634"/>
                </a:lnTo>
                <a:lnTo>
                  <a:pt x="172078" y="172051"/>
                </a:lnTo>
                <a:lnTo>
                  <a:pt x="193695" y="140039"/>
                </a:lnTo>
                <a:lnTo>
                  <a:pt x="201625" y="100835"/>
                </a:lnTo>
                <a:lnTo>
                  <a:pt x="193695" y="61561"/>
                </a:lnTo>
                <a:lnTo>
                  <a:pt x="172078" y="29512"/>
                </a:lnTo>
                <a:lnTo>
                  <a:pt x="140031" y="7915"/>
                </a:lnTo>
                <a:lnTo>
                  <a:pt x="100812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345575" y="3276600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660" y="0"/>
                </a:moveTo>
                <a:lnTo>
                  <a:pt x="61464" y="7915"/>
                </a:lnTo>
                <a:lnTo>
                  <a:pt x="29470" y="29512"/>
                </a:lnTo>
                <a:lnTo>
                  <a:pt x="7905" y="61561"/>
                </a:lnTo>
                <a:lnTo>
                  <a:pt x="0" y="100835"/>
                </a:lnTo>
                <a:lnTo>
                  <a:pt x="7905" y="140039"/>
                </a:lnTo>
                <a:lnTo>
                  <a:pt x="29470" y="172051"/>
                </a:lnTo>
                <a:lnTo>
                  <a:pt x="61464" y="193634"/>
                </a:lnTo>
                <a:lnTo>
                  <a:pt x="100660" y="201548"/>
                </a:lnTo>
                <a:lnTo>
                  <a:pt x="139955" y="193634"/>
                </a:lnTo>
                <a:lnTo>
                  <a:pt x="172021" y="172051"/>
                </a:lnTo>
                <a:lnTo>
                  <a:pt x="193628" y="140039"/>
                </a:lnTo>
                <a:lnTo>
                  <a:pt x="201548" y="100835"/>
                </a:lnTo>
                <a:lnTo>
                  <a:pt x="193628" y="61561"/>
                </a:lnTo>
                <a:lnTo>
                  <a:pt x="172021" y="29512"/>
                </a:lnTo>
                <a:lnTo>
                  <a:pt x="139955" y="7915"/>
                </a:lnTo>
                <a:lnTo>
                  <a:pt x="100660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492997" y="3560826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72129" y="172036"/>
                </a:moveTo>
                <a:lnTo>
                  <a:pt x="29513" y="172036"/>
                </a:lnTo>
                <a:lnTo>
                  <a:pt x="61564" y="193633"/>
                </a:lnTo>
                <a:lnTo>
                  <a:pt x="100843" y="201548"/>
                </a:lnTo>
                <a:lnTo>
                  <a:pt x="140075" y="193633"/>
                </a:lnTo>
                <a:lnTo>
                  <a:pt x="172129" y="172036"/>
                </a:lnTo>
                <a:close/>
              </a:path>
              <a:path w="201929" h="201929">
                <a:moveTo>
                  <a:pt x="100843" y="0"/>
                </a:moveTo>
                <a:lnTo>
                  <a:pt x="61564" y="7914"/>
                </a:lnTo>
                <a:lnTo>
                  <a:pt x="29513" y="29497"/>
                </a:lnTo>
                <a:lnTo>
                  <a:pt x="7916" y="61509"/>
                </a:lnTo>
                <a:lnTo>
                  <a:pt x="0" y="100713"/>
                </a:lnTo>
                <a:lnTo>
                  <a:pt x="7916" y="139987"/>
                </a:lnTo>
                <a:lnTo>
                  <a:pt x="193748" y="139987"/>
                </a:lnTo>
                <a:lnTo>
                  <a:pt x="201678" y="100713"/>
                </a:lnTo>
                <a:lnTo>
                  <a:pt x="193748" y="61509"/>
                </a:lnTo>
                <a:lnTo>
                  <a:pt x="172129" y="29497"/>
                </a:lnTo>
                <a:lnTo>
                  <a:pt x="140075" y="7914"/>
                </a:lnTo>
                <a:lnTo>
                  <a:pt x="100843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777200" y="3560826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72059" y="172036"/>
                </a:moveTo>
                <a:lnTo>
                  <a:pt x="29508" y="172036"/>
                </a:lnTo>
                <a:lnTo>
                  <a:pt x="61529" y="193633"/>
                </a:lnTo>
                <a:lnTo>
                  <a:pt x="100736" y="201548"/>
                </a:lnTo>
                <a:lnTo>
                  <a:pt x="140019" y="193633"/>
                </a:lnTo>
                <a:lnTo>
                  <a:pt x="172059" y="172036"/>
                </a:lnTo>
                <a:close/>
              </a:path>
              <a:path w="201929" h="201929">
                <a:moveTo>
                  <a:pt x="100736" y="0"/>
                </a:moveTo>
                <a:lnTo>
                  <a:pt x="61529" y="7914"/>
                </a:lnTo>
                <a:lnTo>
                  <a:pt x="29508" y="29497"/>
                </a:lnTo>
                <a:lnTo>
                  <a:pt x="7917" y="61509"/>
                </a:lnTo>
                <a:lnTo>
                  <a:pt x="0" y="100713"/>
                </a:lnTo>
                <a:lnTo>
                  <a:pt x="7917" y="139987"/>
                </a:lnTo>
                <a:lnTo>
                  <a:pt x="193640" y="139987"/>
                </a:lnTo>
                <a:lnTo>
                  <a:pt x="201548" y="100713"/>
                </a:lnTo>
                <a:lnTo>
                  <a:pt x="193640" y="61509"/>
                </a:lnTo>
                <a:lnTo>
                  <a:pt x="172059" y="29497"/>
                </a:lnTo>
                <a:lnTo>
                  <a:pt x="140019" y="7914"/>
                </a:lnTo>
                <a:lnTo>
                  <a:pt x="100736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061350" y="3560826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72078" y="172036"/>
                </a:moveTo>
                <a:lnTo>
                  <a:pt x="29489" y="172036"/>
                </a:lnTo>
                <a:lnTo>
                  <a:pt x="61529" y="193633"/>
                </a:lnTo>
                <a:lnTo>
                  <a:pt x="100812" y="201548"/>
                </a:lnTo>
                <a:lnTo>
                  <a:pt x="140031" y="193633"/>
                </a:lnTo>
                <a:lnTo>
                  <a:pt x="172078" y="172036"/>
                </a:lnTo>
                <a:close/>
              </a:path>
              <a:path w="201929" h="201929">
                <a:moveTo>
                  <a:pt x="100812" y="0"/>
                </a:moveTo>
                <a:lnTo>
                  <a:pt x="61529" y="7914"/>
                </a:lnTo>
                <a:lnTo>
                  <a:pt x="29489" y="29497"/>
                </a:lnTo>
                <a:lnTo>
                  <a:pt x="7908" y="61509"/>
                </a:lnTo>
                <a:lnTo>
                  <a:pt x="0" y="100713"/>
                </a:lnTo>
                <a:lnTo>
                  <a:pt x="7908" y="139987"/>
                </a:lnTo>
                <a:lnTo>
                  <a:pt x="193695" y="139987"/>
                </a:lnTo>
                <a:lnTo>
                  <a:pt x="201625" y="100713"/>
                </a:lnTo>
                <a:lnTo>
                  <a:pt x="193695" y="61509"/>
                </a:lnTo>
                <a:lnTo>
                  <a:pt x="172078" y="29497"/>
                </a:lnTo>
                <a:lnTo>
                  <a:pt x="140031" y="7914"/>
                </a:lnTo>
                <a:lnTo>
                  <a:pt x="100812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345575" y="3560826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72021" y="172036"/>
                </a:moveTo>
                <a:lnTo>
                  <a:pt x="29470" y="172036"/>
                </a:lnTo>
                <a:lnTo>
                  <a:pt x="61464" y="193633"/>
                </a:lnTo>
                <a:lnTo>
                  <a:pt x="100660" y="201548"/>
                </a:lnTo>
                <a:lnTo>
                  <a:pt x="139955" y="193633"/>
                </a:lnTo>
                <a:lnTo>
                  <a:pt x="172021" y="172036"/>
                </a:lnTo>
                <a:close/>
              </a:path>
              <a:path w="201929" h="201929">
                <a:moveTo>
                  <a:pt x="100660" y="0"/>
                </a:moveTo>
                <a:lnTo>
                  <a:pt x="61464" y="7914"/>
                </a:lnTo>
                <a:lnTo>
                  <a:pt x="29470" y="29497"/>
                </a:lnTo>
                <a:lnTo>
                  <a:pt x="7905" y="61509"/>
                </a:lnTo>
                <a:lnTo>
                  <a:pt x="0" y="100713"/>
                </a:lnTo>
                <a:lnTo>
                  <a:pt x="7905" y="139987"/>
                </a:lnTo>
                <a:lnTo>
                  <a:pt x="193628" y="139987"/>
                </a:lnTo>
                <a:lnTo>
                  <a:pt x="201548" y="100713"/>
                </a:lnTo>
                <a:lnTo>
                  <a:pt x="193628" y="61509"/>
                </a:lnTo>
                <a:lnTo>
                  <a:pt x="172021" y="29497"/>
                </a:lnTo>
                <a:lnTo>
                  <a:pt x="139955" y="7914"/>
                </a:lnTo>
                <a:lnTo>
                  <a:pt x="100660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629650" y="3560826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72116" y="172036"/>
                </a:moveTo>
                <a:lnTo>
                  <a:pt x="29517" y="172036"/>
                </a:lnTo>
                <a:lnTo>
                  <a:pt x="61561" y="193633"/>
                </a:lnTo>
                <a:lnTo>
                  <a:pt x="100812" y="201548"/>
                </a:lnTo>
                <a:lnTo>
                  <a:pt x="140043" y="193633"/>
                </a:lnTo>
                <a:lnTo>
                  <a:pt x="172116" y="172036"/>
                </a:lnTo>
                <a:close/>
              </a:path>
              <a:path w="201929" h="201929">
                <a:moveTo>
                  <a:pt x="100812" y="0"/>
                </a:moveTo>
                <a:lnTo>
                  <a:pt x="61561" y="7914"/>
                </a:lnTo>
                <a:lnTo>
                  <a:pt x="29517" y="29497"/>
                </a:lnTo>
                <a:lnTo>
                  <a:pt x="7918" y="61509"/>
                </a:lnTo>
                <a:lnTo>
                  <a:pt x="0" y="100713"/>
                </a:lnTo>
                <a:lnTo>
                  <a:pt x="7918" y="139987"/>
                </a:lnTo>
                <a:lnTo>
                  <a:pt x="193759" y="139987"/>
                </a:lnTo>
                <a:lnTo>
                  <a:pt x="201701" y="100713"/>
                </a:lnTo>
                <a:lnTo>
                  <a:pt x="193759" y="61509"/>
                </a:lnTo>
                <a:lnTo>
                  <a:pt x="172116" y="29497"/>
                </a:lnTo>
                <a:lnTo>
                  <a:pt x="140043" y="7914"/>
                </a:lnTo>
                <a:lnTo>
                  <a:pt x="100812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492997" y="3843276"/>
            <a:ext cx="201930" cy="203200"/>
          </a:xfrm>
          <a:custGeom>
            <a:avLst/>
            <a:gdLst/>
            <a:ahLst/>
            <a:cxnLst/>
            <a:rect l="l" t="t" r="r" b="b"/>
            <a:pathLst>
              <a:path w="201929" h="203200">
                <a:moveTo>
                  <a:pt x="100843" y="0"/>
                </a:moveTo>
                <a:lnTo>
                  <a:pt x="61564" y="7998"/>
                </a:lnTo>
                <a:lnTo>
                  <a:pt x="29513" y="29796"/>
                </a:lnTo>
                <a:lnTo>
                  <a:pt x="7916" y="62094"/>
                </a:lnTo>
                <a:lnTo>
                  <a:pt x="0" y="101597"/>
                </a:lnTo>
                <a:lnTo>
                  <a:pt x="7916" y="141154"/>
                </a:lnTo>
                <a:lnTo>
                  <a:pt x="29513" y="173447"/>
                </a:lnTo>
                <a:lnTo>
                  <a:pt x="61564" y="195214"/>
                </a:lnTo>
                <a:lnTo>
                  <a:pt x="100843" y="203194"/>
                </a:lnTo>
                <a:lnTo>
                  <a:pt x="140075" y="195214"/>
                </a:lnTo>
                <a:lnTo>
                  <a:pt x="172129" y="173447"/>
                </a:lnTo>
                <a:lnTo>
                  <a:pt x="193748" y="141154"/>
                </a:lnTo>
                <a:lnTo>
                  <a:pt x="201678" y="101597"/>
                </a:lnTo>
                <a:lnTo>
                  <a:pt x="193748" y="62094"/>
                </a:lnTo>
                <a:lnTo>
                  <a:pt x="172129" y="29796"/>
                </a:lnTo>
                <a:lnTo>
                  <a:pt x="140075" y="7998"/>
                </a:lnTo>
                <a:lnTo>
                  <a:pt x="100843" y="0"/>
                </a:lnTo>
                <a:close/>
              </a:path>
            </a:pathLst>
          </a:custGeom>
          <a:solidFill>
            <a:srgbClr val="3200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777200" y="3843276"/>
            <a:ext cx="201930" cy="203200"/>
          </a:xfrm>
          <a:custGeom>
            <a:avLst/>
            <a:gdLst/>
            <a:ahLst/>
            <a:cxnLst/>
            <a:rect l="l" t="t" r="r" b="b"/>
            <a:pathLst>
              <a:path w="201929" h="203200">
                <a:moveTo>
                  <a:pt x="100736" y="0"/>
                </a:moveTo>
                <a:lnTo>
                  <a:pt x="61529" y="7998"/>
                </a:lnTo>
                <a:lnTo>
                  <a:pt x="29508" y="29796"/>
                </a:lnTo>
                <a:lnTo>
                  <a:pt x="7917" y="62094"/>
                </a:lnTo>
                <a:lnTo>
                  <a:pt x="0" y="101597"/>
                </a:lnTo>
                <a:lnTo>
                  <a:pt x="7917" y="141154"/>
                </a:lnTo>
                <a:lnTo>
                  <a:pt x="29508" y="173447"/>
                </a:lnTo>
                <a:lnTo>
                  <a:pt x="61529" y="195214"/>
                </a:lnTo>
                <a:lnTo>
                  <a:pt x="100736" y="203194"/>
                </a:lnTo>
                <a:lnTo>
                  <a:pt x="140019" y="195214"/>
                </a:lnTo>
                <a:lnTo>
                  <a:pt x="172059" y="173447"/>
                </a:lnTo>
                <a:lnTo>
                  <a:pt x="193640" y="141154"/>
                </a:lnTo>
                <a:lnTo>
                  <a:pt x="201548" y="101597"/>
                </a:lnTo>
                <a:lnTo>
                  <a:pt x="193640" y="62094"/>
                </a:lnTo>
                <a:lnTo>
                  <a:pt x="172059" y="29796"/>
                </a:lnTo>
                <a:lnTo>
                  <a:pt x="140019" y="7998"/>
                </a:lnTo>
                <a:lnTo>
                  <a:pt x="100736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061350" y="3843276"/>
            <a:ext cx="201930" cy="203200"/>
          </a:xfrm>
          <a:custGeom>
            <a:avLst/>
            <a:gdLst/>
            <a:ahLst/>
            <a:cxnLst/>
            <a:rect l="l" t="t" r="r" b="b"/>
            <a:pathLst>
              <a:path w="201929" h="203200">
                <a:moveTo>
                  <a:pt x="100812" y="0"/>
                </a:moveTo>
                <a:lnTo>
                  <a:pt x="61529" y="7998"/>
                </a:lnTo>
                <a:lnTo>
                  <a:pt x="29489" y="29796"/>
                </a:lnTo>
                <a:lnTo>
                  <a:pt x="7908" y="62094"/>
                </a:lnTo>
                <a:lnTo>
                  <a:pt x="0" y="101597"/>
                </a:lnTo>
                <a:lnTo>
                  <a:pt x="7908" y="141154"/>
                </a:lnTo>
                <a:lnTo>
                  <a:pt x="29489" y="173447"/>
                </a:lnTo>
                <a:lnTo>
                  <a:pt x="61529" y="195214"/>
                </a:lnTo>
                <a:lnTo>
                  <a:pt x="100812" y="203194"/>
                </a:lnTo>
                <a:lnTo>
                  <a:pt x="140031" y="195214"/>
                </a:lnTo>
                <a:lnTo>
                  <a:pt x="172078" y="173447"/>
                </a:lnTo>
                <a:lnTo>
                  <a:pt x="193695" y="141154"/>
                </a:lnTo>
                <a:lnTo>
                  <a:pt x="201625" y="101597"/>
                </a:lnTo>
                <a:lnTo>
                  <a:pt x="193695" y="62094"/>
                </a:lnTo>
                <a:lnTo>
                  <a:pt x="172078" y="29796"/>
                </a:lnTo>
                <a:lnTo>
                  <a:pt x="140031" y="7998"/>
                </a:lnTo>
                <a:lnTo>
                  <a:pt x="100812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345575" y="3843276"/>
            <a:ext cx="201930" cy="203200"/>
          </a:xfrm>
          <a:custGeom>
            <a:avLst/>
            <a:gdLst/>
            <a:ahLst/>
            <a:cxnLst/>
            <a:rect l="l" t="t" r="r" b="b"/>
            <a:pathLst>
              <a:path w="201929" h="203200">
                <a:moveTo>
                  <a:pt x="100660" y="0"/>
                </a:moveTo>
                <a:lnTo>
                  <a:pt x="61464" y="7998"/>
                </a:lnTo>
                <a:lnTo>
                  <a:pt x="29470" y="29796"/>
                </a:lnTo>
                <a:lnTo>
                  <a:pt x="7905" y="62094"/>
                </a:lnTo>
                <a:lnTo>
                  <a:pt x="0" y="101597"/>
                </a:lnTo>
                <a:lnTo>
                  <a:pt x="7905" y="141154"/>
                </a:lnTo>
                <a:lnTo>
                  <a:pt x="29470" y="173447"/>
                </a:lnTo>
                <a:lnTo>
                  <a:pt x="61464" y="195214"/>
                </a:lnTo>
                <a:lnTo>
                  <a:pt x="100660" y="203194"/>
                </a:lnTo>
                <a:lnTo>
                  <a:pt x="139955" y="195214"/>
                </a:lnTo>
                <a:lnTo>
                  <a:pt x="172021" y="173447"/>
                </a:lnTo>
                <a:lnTo>
                  <a:pt x="193628" y="141154"/>
                </a:lnTo>
                <a:lnTo>
                  <a:pt x="201548" y="101597"/>
                </a:lnTo>
                <a:lnTo>
                  <a:pt x="193628" y="62094"/>
                </a:lnTo>
                <a:lnTo>
                  <a:pt x="172021" y="29796"/>
                </a:lnTo>
                <a:lnTo>
                  <a:pt x="139955" y="7998"/>
                </a:lnTo>
                <a:lnTo>
                  <a:pt x="100660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492997" y="4127502"/>
            <a:ext cx="201930" cy="203200"/>
          </a:xfrm>
          <a:custGeom>
            <a:avLst/>
            <a:gdLst/>
            <a:ahLst/>
            <a:cxnLst/>
            <a:rect l="l" t="t" r="r" b="b"/>
            <a:pathLst>
              <a:path w="201929" h="203200">
                <a:moveTo>
                  <a:pt x="100843" y="0"/>
                </a:moveTo>
                <a:lnTo>
                  <a:pt x="61564" y="7980"/>
                </a:lnTo>
                <a:lnTo>
                  <a:pt x="29513" y="29747"/>
                </a:lnTo>
                <a:lnTo>
                  <a:pt x="7916" y="62040"/>
                </a:lnTo>
                <a:lnTo>
                  <a:pt x="0" y="101597"/>
                </a:lnTo>
                <a:lnTo>
                  <a:pt x="7916" y="141154"/>
                </a:lnTo>
                <a:lnTo>
                  <a:pt x="29513" y="173447"/>
                </a:lnTo>
                <a:lnTo>
                  <a:pt x="61564" y="195214"/>
                </a:lnTo>
                <a:lnTo>
                  <a:pt x="100843" y="203194"/>
                </a:lnTo>
                <a:lnTo>
                  <a:pt x="140075" y="195214"/>
                </a:lnTo>
                <a:lnTo>
                  <a:pt x="172129" y="173447"/>
                </a:lnTo>
                <a:lnTo>
                  <a:pt x="193748" y="141154"/>
                </a:lnTo>
                <a:lnTo>
                  <a:pt x="201678" y="101597"/>
                </a:lnTo>
                <a:lnTo>
                  <a:pt x="193748" y="62040"/>
                </a:lnTo>
                <a:lnTo>
                  <a:pt x="172129" y="29747"/>
                </a:lnTo>
                <a:lnTo>
                  <a:pt x="140075" y="7980"/>
                </a:lnTo>
                <a:lnTo>
                  <a:pt x="100843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777200" y="4127502"/>
            <a:ext cx="201930" cy="203200"/>
          </a:xfrm>
          <a:custGeom>
            <a:avLst/>
            <a:gdLst/>
            <a:ahLst/>
            <a:cxnLst/>
            <a:rect l="l" t="t" r="r" b="b"/>
            <a:pathLst>
              <a:path w="201929" h="203200">
                <a:moveTo>
                  <a:pt x="100736" y="0"/>
                </a:moveTo>
                <a:lnTo>
                  <a:pt x="61529" y="7980"/>
                </a:lnTo>
                <a:lnTo>
                  <a:pt x="29508" y="29747"/>
                </a:lnTo>
                <a:lnTo>
                  <a:pt x="7917" y="62040"/>
                </a:lnTo>
                <a:lnTo>
                  <a:pt x="0" y="101597"/>
                </a:lnTo>
                <a:lnTo>
                  <a:pt x="7917" y="141154"/>
                </a:lnTo>
                <a:lnTo>
                  <a:pt x="29508" y="173447"/>
                </a:lnTo>
                <a:lnTo>
                  <a:pt x="61529" y="195214"/>
                </a:lnTo>
                <a:lnTo>
                  <a:pt x="100736" y="203194"/>
                </a:lnTo>
                <a:lnTo>
                  <a:pt x="140019" y="195214"/>
                </a:lnTo>
                <a:lnTo>
                  <a:pt x="172059" y="173447"/>
                </a:lnTo>
                <a:lnTo>
                  <a:pt x="193640" y="141154"/>
                </a:lnTo>
                <a:lnTo>
                  <a:pt x="201548" y="101597"/>
                </a:lnTo>
                <a:lnTo>
                  <a:pt x="193640" y="62040"/>
                </a:lnTo>
                <a:lnTo>
                  <a:pt x="172059" y="29747"/>
                </a:lnTo>
                <a:lnTo>
                  <a:pt x="140019" y="7980"/>
                </a:lnTo>
                <a:lnTo>
                  <a:pt x="100736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061350" y="4127502"/>
            <a:ext cx="201930" cy="203200"/>
          </a:xfrm>
          <a:custGeom>
            <a:avLst/>
            <a:gdLst/>
            <a:ahLst/>
            <a:cxnLst/>
            <a:rect l="l" t="t" r="r" b="b"/>
            <a:pathLst>
              <a:path w="201929" h="203200">
                <a:moveTo>
                  <a:pt x="100812" y="0"/>
                </a:moveTo>
                <a:lnTo>
                  <a:pt x="61529" y="7980"/>
                </a:lnTo>
                <a:lnTo>
                  <a:pt x="29489" y="29747"/>
                </a:lnTo>
                <a:lnTo>
                  <a:pt x="7908" y="62040"/>
                </a:lnTo>
                <a:lnTo>
                  <a:pt x="0" y="101597"/>
                </a:lnTo>
                <a:lnTo>
                  <a:pt x="7908" y="141154"/>
                </a:lnTo>
                <a:lnTo>
                  <a:pt x="29489" y="173447"/>
                </a:lnTo>
                <a:lnTo>
                  <a:pt x="61529" y="195214"/>
                </a:lnTo>
                <a:lnTo>
                  <a:pt x="100812" y="203194"/>
                </a:lnTo>
                <a:lnTo>
                  <a:pt x="140031" y="195214"/>
                </a:lnTo>
                <a:lnTo>
                  <a:pt x="172078" y="173447"/>
                </a:lnTo>
                <a:lnTo>
                  <a:pt x="193695" y="141154"/>
                </a:lnTo>
                <a:lnTo>
                  <a:pt x="201625" y="101597"/>
                </a:lnTo>
                <a:lnTo>
                  <a:pt x="193695" y="62040"/>
                </a:lnTo>
                <a:lnTo>
                  <a:pt x="172078" y="29747"/>
                </a:lnTo>
                <a:lnTo>
                  <a:pt x="140031" y="7980"/>
                </a:lnTo>
                <a:lnTo>
                  <a:pt x="100812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345575" y="4127502"/>
            <a:ext cx="201930" cy="203200"/>
          </a:xfrm>
          <a:custGeom>
            <a:avLst/>
            <a:gdLst/>
            <a:ahLst/>
            <a:cxnLst/>
            <a:rect l="l" t="t" r="r" b="b"/>
            <a:pathLst>
              <a:path w="201929" h="203200">
                <a:moveTo>
                  <a:pt x="100660" y="0"/>
                </a:moveTo>
                <a:lnTo>
                  <a:pt x="61464" y="7980"/>
                </a:lnTo>
                <a:lnTo>
                  <a:pt x="29470" y="29747"/>
                </a:lnTo>
                <a:lnTo>
                  <a:pt x="7905" y="62040"/>
                </a:lnTo>
                <a:lnTo>
                  <a:pt x="0" y="101597"/>
                </a:lnTo>
                <a:lnTo>
                  <a:pt x="7905" y="141154"/>
                </a:lnTo>
                <a:lnTo>
                  <a:pt x="29470" y="173447"/>
                </a:lnTo>
                <a:lnTo>
                  <a:pt x="61464" y="195214"/>
                </a:lnTo>
                <a:lnTo>
                  <a:pt x="100660" y="203194"/>
                </a:lnTo>
                <a:lnTo>
                  <a:pt x="139955" y="195214"/>
                </a:lnTo>
                <a:lnTo>
                  <a:pt x="172021" y="173447"/>
                </a:lnTo>
                <a:lnTo>
                  <a:pt x="193628" y="141154"/>
                </a:lnTo>
                <a:lnTo>
                  <a:pt x="201548" y="101597"/>
                </a:lnTo>
                <a:lnTo>
                  <a:pt x="193628" y="62040"/>
                </a:lnTo>
                <a:lnTo>
                  <a:pt x="172021" y="29747"/>
                </a:lnTo>
                <a:lnTo>
                  <a:pt x="139955" y="7980"/>
                </a:lnTo>
                <a:lnTo>
                  <a:pt x="100660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629650" y="4127502"/>
            <a:ext cx="201930" cy="203200"/>
          </a:xfrm>
          <a:custGeom>
            <a:avLst/>
            <a:gdLst/>
            <a:ahLst/>
            <a:cxnLst/>
            <a:rect l="l" t="t" r="r" b="b"/>
            <a:pathLst>
              <a:path w="201929" h="203200">
                <a:moveTo>
                  <a:pt x="100812" y="0"/>
                </a:moveTo>
                <a:lnTo>
                  <a:pt x="61561" y="7980"/>
                </a:lnTo>
                <a:lnTo>
                  <a:pt x="29517" y="29747"/>
                </a:lnTo>
                <a:lnTo>
                  <a:pt x="7918" y="62040"/>
                </a:lnTo>
                <a:lnTo>
                  <a:pt x="0" y="101597"/>
                </a:lnTo>
                <a:lnTo>
                  <a:pt x="7918" y="141154"/>
                </a:lnTo>
                <a:lnTo>
                  <a:pt x="29517" y="173447"/>
                </a:lnTo>
                <a:lnTo>
                  <a:pt x="61561" y="195214"/>
                </a:lnTo>
                <a:lnTo>
                  <a:pt x="100812" y="203194"/>
                </a:lnTo>
                <a:lnTo>
                  <a:pt x="140043" y="195214"/>
                </a:lnTo>
                <a:lnTo>
                  <a:pt x="172116" y="173447"/>
                </a:lnTo>
                <a:lnTo>
                  <a:pt x="193759" y="141154"/>
                </a:lnTo>
                <a:lnTo>
                  <a:pt x="201701" y="101597"/>
                </a:lnTo>
                <a:lnTo>
                  <a:pt x="193759" y="62040"/>
                </a:lnTo>
                <a:lnTo>
                  <a:pt x="172116" y="29747"/>
                </a:lnTo>
                <a:lnTo>
                  <a:pt x="140043" y="7980"/>
                </a:lnTo>
                <a:lnTo>
                  <a:pt x="100812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492997" y="4411728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843" y="0"/>
                </a:moveTo>
                <a:lnTo>
                  <a:pt x="61564" y="7912"/>
                </a:lnTo>
                <a:lnTo>
                  <a:pt x="29513" y="29493"/>
                </a:lnTo>
                <a:lnTo>
                  <a:pt x="7916" y="61503"/>
                </a:lnTo>
                <a:lnTo>
                  <a:pt x="0" y="100705"/>
                </a:lnTo>
                <a:lnTo>
                  <a:pt x="7916" y="139984"/>
                </a:lnTo>
                <a:lnTo>
                  <a:pt x="29513" y="172035"/>
                </a:lnTo>
                <a:lnTo>
                  <a:pt x="61564" y="193632"/>
                </a:lnTo>
                <a:lnTo>
                  <a:pt x="100843" y="201548"/>
                </a:lnTo>
                <a:lnTo>
                  <a:pt x="140075" y="193632"/>
                </a:lnTo>
                <a:lnTo>
                  <a:pt x="172129" y="172035"/>
                </a:lnTo>
                <a:lnTo>
                  <a:pt x="193748" y="139984"/>
                </a:lnTo>
                <a:lnTo>
                  <a:pt x="201678" y="100705"/>
                </a:lnTo>
                <a:lnTo>
                  <a:pt x="193748" y="61503"/>
                </a:lnTo>
                <a:lnTo>
                  <a:pt x="172129" y="29493"/>
                </a:lnTo>
                <a:lnTo>
                  <a:pt x="140075" y="7912"/>
                </a:lnTo>
                <a:lnTo>
                  <a:pt x="100843" y="0"/>
                </a:lnTo>
                <a:close/>
              </a:path>
            </a:pathLst>
          </a:custGeom>
          <a:solidFill>
            <a:srgbClr val="6598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777200" y="4411728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736" y="0"/>
                </a:moveTo>
                <a:lnTo>
                  <a:pt x="61529" y="7912"/>
                </a:lnTo>
                <a:lnTo>
                  <a:pt x="29508" y="29493"/>
                </a:lnTo>
                <a:lnTo>
                  <a:pt x="7917" y="61503"/>
                </a:lnTo>
                <a:lnTo>
                  <a:pt x="0" y="100705"/>
                </a:lnTo>
                <a:lnTo>
                  <a:pt x="7917" y="139984"/>
                </a:lnTo>
                <a:lnTo>
                  <a:pt x="29508" y="172035"/>
                </a:lnTo>
                <a:lnTo>
                  <a:pt x="61529" y="193632"/>
                </a:lnTo>
                <a:lnTo>
                  <a:pt x="100736" y="201548"/>
                </a:lnTo>
                <a:lnTo>
                  <a:pt x="140019" y="193632"/>
                </a:lnTo>
                <a:lnTo>
                  <a:pt x="172059" y="172035"/>
                </a:lnTo>
                <a:lnTo>
                  <a:pt x="193640" y="139984"/>
                </a:lnTo>
                <a:lnTo>
                  <a:pt x="201548" y="100705"/>
                </a:lnTo>
                <a:lnTo>
                  <a:pt x="193640" y="61503"/>
                </a:lnTo>
                <a:lnTo>
                  <a:pt x="172059" y="29493"/>
                </a:lnTo>
                <a:lnTo>
                  <a:pt x="140019" y="7912"/>
                </a:lnTo>
                <a:lnTo>
                  <a:pt x="100736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061350" y="4411728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812" y="0"/>
                </a:moveTo>
                <a:lnTo>
                  <a:pt x="61529" y="7912"/>
                </a:lnTo>
                <a:lnTo>
                  <a:pt x="29489" y="29493"/>
                </a:lnTo>
                <a:lnTo>
                  <a:pt x="7908" y="61503"/>
                </a:lnTo>
                <a:lnTo>
                  <a:pt x="0" y="100705"/>
                </a:lnTo>
                <a:lnTo>
                  <a:pt x="7908" y="139984"/>
                </a:lnTo>
                <a:lnTo>
                  <a:pt x="29489" y="172035"/>
                </a:lnTo>
                <a:lnTo>
                  <a:pt x="61529" y="193632"/>
                </a:lnTo>
                <a:lnTo>
                  <a:pt x="100812" y="201548"/>
                </a:lnTo>
                <a:lnTo>
                  <a:pt x="140031" y="193632"/>
                </a:lnTo>
                <a:lnTo>
                  <a:pt x="172078" y="172035"/>
                </a:lnTo>
                <a:lnTo>
                  <a:pt x="193695" y="139984"/>
                </a:lnTo>
                <a:lnTo>
                  <a:pt x="201625" y="100705"/>
                </a:lnTo>
                <a:lnTo>
                  <a:pt x="193695" y="61503"/>
                </a:lnTo>
                <a:lnTo>
                  <a:pt x="172078" y="29493"/>
                </a:lnTo>
                <a:lnTo>
                  <a:pt x="140031" y="7912"/>
                </a:lnTo>
                <a:lnTo>
                  <a:pt x="100812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8345575" y="4411728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660" y="0"/>
                </a:moveTo>
                <a:lnTo>
                  <a:pt x="61464" y="7912"/>
                </a:lnTo>
                <a:lnTo>
                  <a:pt x="29470" y="29493"/>
                </a:lnTo>
                <a:lnTo>
                  <a:pt x="7905" y="61503"/>
                </a:lnTo>
                <a:lnTo>
                  <a:pt x="0" y="100705"/>
                </a:lnTo>
                <a:lnTo>
                  <a:pt x="7905" y="139984"/>
                </a:lnTo>
                <a:lnTo>
                  <a:pt x="29470" y="172035"/>
                </a:lnTo>
                <a:lnTo>
                  <a:pt x="61464" y="193632"/>
                </a:lnTo>
                <a:lnTo>
                  <a:pt x="100660" y="201548"/>
                </a:lnTo>
                <a:lnTo>
                  <a:pt x="139955" y="193632"/>
                </a:lnTo>
                <a:lnTo>
                  <a:pt x="172021" y="172035"/>
                </a:lnTo>
                <a:lnTo>
                  <a:pt x="193628" y="139984"/>
                </a:lnTo>
                <a:lnTo>
                  <a:pt x="201548" y="100705"/>
                </a:lnTo>
                <a:lnTo>
                  <a:pt x="193628" y="61503"/>
                </a:lnTo>
                <a:lnTo>
                  <a:pt x="172021" y="29493"/>
                </a:lnTo>
                <a:lnTo>
                  <a:pt x="139955" y="7912"/>
                </a:lnTo>
                <a:lnTo>
                  <a:pt x="100660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492997" y="4695825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843" y="0"/>
                </a:moveTo>
                <a:lnTo>
                  <a:pt x="61564" y="7915"/>
                </a:lnTo>
                <a:lnTo>
                  <a:pt x="29513" y="29512"/>
                </a:lnTo>
                <a:lnTo>
                  <a:pt x="7916" y="61561"/>
                </a:lnTo>
                <a:lnTo>
                  <a:pt x="0" y="100835"/>
                </a:lnTo>
                <a:lnTo>
                  <a:pt x="7916" y="140039"/>
                </a:lnTo>
                <a:lnTo>
                  <a:pt x="29513" y="172051"/>
                </a:lnTo>
                <a:lnTo>
                  <a:pt x="61564" y="193634"/>
                </a:lnTo>
                <a:lnTo>
                  <a:pt x="100843" y="201548"/>
                </a:lnTo>
                <a:lnTo>
                  <a:pt x="140075" y="193634"/>
                </a:lnTo>
                <a:lnTo>
                  <a:pt x="172129" y="172051"/>
                </a:lnTo>
                <a:lnTo>
                  <a:pt x="193748" y="140039"/>
                </a:lnTo>
                <a:lnTo>
                  <a:pt x="201678" y="100835"/>
                </a:lnTo>
                <a:lnTo>
                  <a:pt x="193748" y="61561"/>
                </a:lnTo>
                <a:lnTo>
                  <a:pt x="172129" y="29512"/>
                </a:lnTo>
                <a:lnTo>
                  <a:pt x="140075" y="7915"/>
                </a:lnTo>
                <a:lnTo>
                  <a:pt x="100843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777200" y="4695825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736" y="0"/>
                </a:moveTo>
                <a:lnTo>
                  <a:pt x="61529" y="7915"/>
                </a:lnTo>
                <a:lnTo>
                  <a:pt x="29508" y="29512"/>
                </a:lnTo>
                <a:lnTo>
                  <a:pt x="7917" y="61561"/>
                </a:lnTo>
                <a:lnTo>
                  <a:pt x="0" y="100835"/>
                </a:lnTo>
                <a:lnTo>
                  <a:pt x="7917" y="140039"/>
                </a:lnTo>
                <a:lnTo>
                  <a:pt x="29508" y="172051"/>
                </a:lnTo>
                <a:lnTo>
                  <a:pt x="61529" y="193634"/>
                </a:lnTo>
                <a:lnTo>
                  <a:pt x="100736" y="201548"/>
                </a:lnTo>
                <a:lnTo>
                  <a:pt x="140019" y="193634"/>
                </a:lnTo>
                <a:lnTo>
                  <a:pt x="172059" y="172051"/>
                </a:lnTo>
                <a:lnTo>
                  <a:pt x="193640" y="140039"/>
                </a:lnTo>
                <a:lnTo>
                  <a:pt x="201548" y="100835"/>
                </a:lnTo>
                <a:lnTo>
                  <a:pt x="193640" y="61561"/>
                </a:lnTo>
                <a:lnTo>
                  <a:pt x="172059" y="29512"/>
                </a:lnTo>
                <a:lnTo>
                  <a:pt x="140019" y="7915"/>
                </a:lnTo>
                <a:lnTo>
                  <a:pt x="100736" y="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061350" y="4695825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812" y="0"/>
                </a:moveTo>
                <a:lnTo>
                  <a:pt x="61529" y="7915"/>
                </a:lnTo>
                <a:lnTo>
                  <a:pt x="29489" y="29512"/>
                </a:lnTo>
                <a:lnTo>
                  <a:pt x="7908" y="61561"/>
                </a:lnTo>
                <a:lnTo>
                  <a:pt x="0" y="100835"/>
                </a:lnTo>
                <a:lnTo>
                  <a:pt x="7908" y="140039"/>
                </a:lnTo>
                <a:lnTo>
                  <a:pt x="29489" y="172051"/>
                </a:lnTo>
                <a:lnTo>
                  <a:pt x="61529" y="193634"/>
                </a:lnTo>
                <a:lnTo>
                  <a:pt x="100812" y="201548"/>
                </a:lnTo>
                <a:lnTo>
                  <a:pt x="140031" y="193634"/>
                </a:lnTo>
                <a:lnTo>
                  <a:pt x="172078" y="172051"/>
                </a:lnTo>
                <a:lnTo>
                  <a:pt x="193695" y="140039"/>
                </a:lnTo>
                <a:lnTo>
                  <a:pt x="201625" y="100835"/>
                </a:lnTo>
                <a:lnTo>
                  <a:pt x="193695" y="61561"/>
                </a:lnTo>
                <a:lnTo>
                  <a:pt x="172078" y="29512"/>
                </a:lnTo>
                <a:lnTo>
                  <a:pt x="140031" y="7915"/>
                </a:lnTo>
                <a:lnTo>
                  <a:pt x="100812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8345575" y="4695825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660" y="0"/>
                </a:moveTo>
                <a:lnTo>
                  <a:pt x="61464" y="7915"/>
                </a:lnTo>
                <a:lnTo>
                  <a:pt x="29470" y="29512"/>
                </a:lnTo>
                <a:lnTo>
                  <a:pt x="7905" y="61561"/>
                </a:lnTo>
                <a:lnTo>
                  <a:pt x="0" y="100835"/>
                </a:lnTo>
                <a:lnTo>
                  <a:pt x="7905" y="140039"/>
                </a:lnTo>
                <a:lnTo>
                  <a:pt x="29470" y="172051"/>
                </a:lnTo>
                <a:lnTo>
                  <a:pt x="61464" y="193634"/>
                </a:lnTo>
                <a:lnTo>
                  <a:pt x="100660" y="201548"/>
                </a:lnTo>
                <a:lnTo>
                  <a:pt x="139955" y="193634"/>
                </a:lnTo>
                <a:lnTo>
                  <a:pt x="172021" y="172051"/>
                </a:lnTo>
                <a:lnTo>
                  <a:pt x="193628" y="140039"/>
                </a:lnTo>
                <a:lnTo>
                  <a:pt x="201548" y="100835"/>
                </a:lnTo>
                <a:lnTo>
                  <a:pt x="193628" y="61561"/>
                </a:lnTo>
                <a:lnTo>
                  <a:pt x="172021" y="29512"/>
                </a:lnTo>
                <a:lnTo>
                  <a:pt x="139955" y="7915"/>
                </a:lnTo>
                <a:lnTo>
                  <a:pt x="100660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7777200" y="4980051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736" y="0"/>
                </a:moveTo>
                <a:lnTo>
                  <a:pt x="61529" y="7914"/>
                </a:lnTo>
                <a:lnTo>
                  <a:pt x="29508" y="29497"/>
                </a:lnTo>
                <a:lnTo>
                  <a:pt x="7917" y="61509"/>
                </a:lnTo>
                <a:lnTo>
                  <a:pt x="0" y="100713"/>
                </a:lnTo>
                <a:lnTo>
                  <a:pt x="7917" y="139987"/>
                </a:lnTo>
                <a:lnTo>
                  <a:pt x="29508" y="172036"/>
                </a:lnTo>
                <a:lnTo>
                  <a:pt x="61529" y="193633"/>
                </a:lnTo>
                <a:lnTo>
                  <a:pt x="100736" y="201548"/>
                </a:lnTo>
                <a:lnTo>
                  <a:pt x="140019" y="193633"/>
                </a:lnTo>
                <a:lnTo>
                  <a:pt x="172059" y="172036"/>
                </a:lnTo>
                <a:lnTo>
                  <a:pt x="193640" y="139987"/>
                </a:lnTo>
                <a:lnTo>
                  <a:pt x="201548" y="100713"/>
                </a:lnTo>
                <a:lnTo>
                  <a:pt x="193640" y="61509"/>
                </a:lnTo>
                <a:lnTo>
                  <a:pt x="172059" y="29497"/>
                </a:lnTo>
                <a:lnTo>
                  <a:pt x="140019" y="7914"/>
                </a:lnTo>
                <a:lnTo>
                  <a:pt x="100736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345575" y="4980051"/>
            <a:ext cx="201930" cy="201930"/>
          </a:xfrm>
          <a:custGeom>
            <a:avLst/>
            <a:gdLst/>
            <a:ahLst/>
            <a:cxnLst/>
            <a:rect l="l" t="t" r="r" b="b"/>
            <a:pathLst>
              <a:path w="201929" h="201929">
                <a:moveTo>
                  <a:pt x="100660" y="0"/>
                </a:moveTo>
                <a:lnTo>
                  <a:pt x="61464" y="7914"/>
                </a:lnTo>
                <a:lnTo>
                  <a:pt x="29470" y="29497"/>
                </a:lnTo>
                <a:lnTo>
                  <a:pt x="7905" y="61509"/>
                </a:lnTo>
                <a:lnTo>
                  <a:pt x="0" y="100713"/>
                </a:lnTo>
                <a:lnTo>
                  <a:pt x="7905" y="139987"/>
                </a:lnTo>
                <a:lnTo>
                  <a:pt x="29470" y="172036"/>
                </a:lnTo>
                <a:lnTo>
                  <a:pt x="61464" y="193633"/>
                </a:lnTo>
                <a:lnTo>
                  <a:pt x="100660" y="201548"/>
                </a:lnTo>
                <a:lnTo>
                  <a:pt x="139955" y="193633"/>
                </a:lnTo>
                <a:lnTo>
                  <a:pt x="172021" y="172036"/>
                </a:lnTo>
                <a:lnTo>
                  <a:pt x="193628" y="139987"/>
                </a:lnTo>
                <a:lnTo>
                  <a:pt x="201548" y="100713"/>
                </a:lnTo>
                <a:lnTo>
                  <a:pt x="193628" y="61509"/>
                </a:lnTo>
                <a:lnTo>
                  <a:pt x="172021" y="29497"/>
                </a:lnTo>
                <a:lnTo>
                  <a:pt x="139955" y="7914"/>
                </a:lnTo>
                <a:lnTo>
                  <a:pt x="100660" y="0"/>
                </a:lnTo>
                <a:close/>
              </a:path>
            </a:pathLst>
          </a:custGeom>
          <a:solidFill>
            <a:srgbClr val="D8D8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04800" y="2819400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>
                <a:moveTo>
                  <a:pt x="0" y="0"/>
                </a:moveTo>
                <a:lnTo>
                  <a:pt x="8229599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>
            <a:spLocks noGrp="1"/>
          </p:cNvSpPr>
          <p:nvPr>
            <p:ph type="title"/>
          </p:nvPr>
        </p:nvSpPr>
        <p:spPr>
          <a:xfrm>
            <a:off x="340724" y="1066182"/>
            <a:ext cx="6865620" cy="496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0" dirty="0">
                <a:solidFill>
                  <a:srgbClr val="000000"/>
                </a:solidFill>
                <a:latin typeface="Arial"/>
                <a:cs typeface="Arial"/>
              </a:rPr>
              <a:t>Vysoká škola technická a</a:t>
            </a:r>
            <a:r>
              <a:rPr sz="3200" b="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200" b="0" spc="-5" dirty="0">
                <a:solidFill>
                  <a:srgbClr val="000000"/>
                </a:solidFill>
                <a:latin typeface="Arial"/>
                <a:cs typeface="Arial"/>
              </a:rPr>
              <a:t>ekonomická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55946" y="2839822"/>
            <a:ext cx="6965950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cs-CZ" sz="2800" b="1" spc="-5" dirty="0" smtClean="0">
                <a:latin typeface="Arial"/>
                <a:cs typeface="Arial"/>
              </a:rPr>
              <a:t>Finanční dopad optimalizace logistických procesů ve vybraném podniku ZVVZ MACHINERY, a.s.</a:t>
            </a:r>
            <a:endParaRPr sz="2800" b="1" spc="-5" dirty="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240948" y="1676400"/>
            <a:ext cx="57404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2800" spc="-5" dirty="0" smtClean="0">
                <a:latin typeface="Arial"/>
                <a:cs typeface="Arial"/>
              </a:rPr>
              <a:t>Ústav </a:t>
            </a:r>
            <a:r>
              <a:rPr lang="cs-CZ" sz="2800" spc="-5" dirty="0" err="1" smtClean="0">
                <a:latin typeface="Arial"/>
                <a:cs typeface="Arial"/>
              </a:rPr>
              <a:t>technicko-technologický</a:t>
            </a:r>
            <a:endParaRPr lang="cs-CZ" sz="2800" dirty="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276600" y="4343400"/>
            <a:ext cx="4114800" cy="1113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pc="-5" dirty="0" smtClean="0">
                <a:latin typeface="Arial"/>
                <a:cs typeface="Arial"/>
              </a:rPr>
              <a:t>Bc. Tomáš Vlk</a:t>
            </a:r>
            <a:endParaRPr spc="-5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lang="cs-CZ" spc="-5" dirty="0" err="1" smtClean="0">
                <a:latin typeface="Arial"/>
                <a:cs typeface="Arial"/>
              </a:rPr>
              <a:t>doc. Ing. Marek Vochozka, MBA, Ph.D. </a:t>
            </a:r>
          </a:p>
          <a:p>
            <a:pPr marL="12700">
              <a:spcBef>
                <a:spcPts val="1080"/>
              </a:spcBef>
            </a:pPr>
            <a:r>
              <a:rPr lang="cs-CZ" spc="-5" dirty="0" err="1" smtClean="0">
                <a:latin typeface="Arial"/>
                <a:cs typeface="Arial"/>
              </a:rPr>
              <a:t>doc. Ing. Anna Dolinayová</a:t>
            </a:r>
            <a:r>
              <a:rPr lang="cs-CZ" spc="-5" dirty="0" smtClean="0">
                <a:latin typeface="Arial"/>
                <a:cs typeface="Arial"/>
              </a:rPr>
              <a:t>, PhD.</a:t>
            </a:r>
            <a:endParaRPr lang="cs-CZ" spc="-5" dirty="0" err="1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55946" y="4215207"/>
            <a:ext cx="3237230" cy="1656714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spc="-5" dirty="0" err="1">
                <a:latin typeface="Arial"/>
                <a:cs typeface="Arial"/>
              </a:rPr>
              <a:t>Autor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lang="cs-CZ" sz="1800" spc="-5" dirty="0" smtClean="0">
                <a:latin typeface="Arial"/>
                <a:cs typeface="Arial"/>
              </a:rPr>
              <a:t>diplomové </a:t>
            </a:r>
            <a:r>
              <a:rPr sz="1800" spc="-5" dirty="0" err="1" smtClean="0">
                <a:latin typeface="Arial"/>
                <a:cs typeface="Arial"/>
              </a:rPr>
              <a:t>práce</a:t>
            </a:r>
            <a:r>
              <a:rPr sz="1800" spc="-5" dirty="0">
                <a:latin typeface="Arial"/>
                <a:cs typeface="Arial"/>
              </a:rPr>
              <a:t>:</a:t>
            </a:r>
            <a:endParaRPr sz="1800" dirty="0">
              <a:latin typeface="Arial"/>
              <a:cs typeface="Arial"/>
            </a:endParaRPr>
          </a:p>
          <a:p>
            <a:pPr marL="12700" marR="5080">
              <a:lnSpc>
                <a:spcPct val="150000"/>
              </a:lnSpc>
            </a:pPr>
            <a:r>
              <a:rPr sz="1800" spc="-20" dirty="0" err="1">
                <a:latin typeface="Arial"/>
                <a:cs typeface="Arial"/>
              </a:rPr>
              <a:t>Vedoucí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lang="cs-CZ" sz="1800" spc="-5" dirty="0" smtClean="0">
                <a:latin typeface="Arial"/>
                <a:cs typeface="Arial"/>
              </a:rPr>
              <a:t>diplomové </a:t>
            </a:r>
            <a:r>
              <a:rPr sz="1800" spc="-5" dirty="0" err="1" smtClean="0">
                <a:latin typeface="Arial"/>
                <a:cs typeface="Arial"/>
              </a:rPr>
              <a:t>práce</a:t>
            </a:r>
            <a:r>
              <a:rPr sz="1800" spc="-5" dirty="0">
                <a:latin typeface="Arial"/>
                <a:cs typeface="Arial"/>
              </a:rPr>
              <a:t>:  </a:t>
            </a:r>
            <a:r>
              <a:rPr sz="1800" spc="-5" dirty="0" err="1">
                <a:latin typeface="Arial"/>
                <a:cs typeface="Arial"/>
              </a:rPr>
              <a:t>Oponent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lang="cs-CZ" sz="1800" spc="-5" dirty="0" smtClean="0">
                <a:latin typeface="Arial"/>
                <a:cs typeface="Arial"/>
              </a:rPr>
              <a:t>diplomové </a:t>
            </a:r>
            <a:r>
              <a:rPr sz="1800" spc="-5" dirty="0" err="1" smtClean="0">
                <a:latin typeface="Arial"/>
                <a:cs typeface="Arial"/>
              </a:rPr>
              <a:t>práce</a:t>
            </a:r>
            <a:r>
              <a:rPr sz="1800" spc="-5" dirty="0">
                <a:latin typeface="Arial"/>
                <a:cs typeface="Arial"/>
              </a:rPr>
              <a:t>:  České Budějovice, </a:t>
            </a:r>
            <a:r>
              <a:rPr sz="1800" spc="-5" dirty="0" err="1">
                <a:latin typeface="Arial"/>
                <a:cs typeface="Arial"/>
              </a:rPr>
              <a:t>červen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 smtClean="0">
                <a:latin typeface="Arial"/>
                <a:cs typeface="Arial"/>
              </a:rPr>
              <a:t>201</a:t>
            </a:r>
            <a:r>
              <a:rPr lang="cs-CZ" sz="1800" spc="-5" dirty="0" smtClean="0">
                <a:latin typeface="Arial"/>
                <a:cs typeface="Arial"/>
              </a:rPr>
              <a:t>7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391400" y="1676400"/>
            <a:ext cx="982659" cy="99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Závěrečné</a:t>
            </a:r>
            <a:r>
              <a:rPr spc="-60" dirty="0"/>
              <a:t> </a:t>
            </a:r>
            <a:r>
              <a:rPr dirty="0"/>
              <a:t>shrnutí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0" y="2057400"/>
            <a:ext cx="8227059" cy="22903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56540" indent="-342900">
              <a:spcBef>
                <a:spcPts val="505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Analýza celkové stavu společnosti</a:t>
            </a:r>
          </a:p>
          <a:p>
            <a:pPr marL="355600" marR="256540" indent="-342900">
              <a:spcBef>
                <a:spcPts val="505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Metody výběru nákupu produktů a výběru dodavatelů</a:t>
            </a:r>
          </a:p>
          <a:p>
            <a:pPr marL="355600" marR="256540" indent="-342900">
              <a:spcBef>
                <a:spcPts val="505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Možnost zavedení moderních </a:t>
            </a:r>
            <a:r>
              <a:rPr lang="cs-CZ" sz="2200" dirty="0" err="1" smtClean="0">
                <a:latin typeface="Arial"/>
                <a:cs typeface="Arial"/>
              </a:rPr>
              <a:t>technologiíí</a:t>
            </a:r>
            <a:endParaRPr lang="cs-CZ" sz="2200" dirty="0" smtClean="0">
              <a:latin typeface="Arial"/>
              <a:cs typeface="Arial"/>
            </a:endParaRPr>
          </a:p>
          <a:p>
            <a:pPr marL="355600" marR="256540" indent="-342900">
              <a:spcBef>
                <a:spcPts val="505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Úspora z důvodu využití externích dopravců</a:t>
            </a:r>
          </a:p>
          <a:p>
            <a:pPr marL="355600" marR="256540" indent="-342900">
              <a:spcBef>
                <a:spcPts val="505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endParaRPr lang="cs-CZ" sz="2000" dirty="0">
              <a:latin typeface="Arial"/>
              <a:cs typeface="Arial"/>
            </a:endParaRPr>
          </a:p>
          <a:p>
            <a:pPr marL="355600" marR="375920">
              <a:lnSpc>
                <a:spcPct val="100000"/>
              </a:lnSpc>
              <a:spcBef>
                <a:spcPts val="505"/>
              </a:spcBef>
            </a:pP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Doplňující</a:t>
            </a:r>
            <a:r>
              <a:rPr spc="-50" dirty="0"/>
              <a:t> </a:t>
            </a:r>
            <a:r>
              <a:rPr dirty="0"/>
              <a:t>dotazy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0" y="1676400"/>
            <a:ext cx="8150859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400" spc="-5" dirty="0" smtClean="0">
                <a:latin typeface="Arial"/>
                <a:cs typeface="Arial"/>
              </a:rPr>
              <a:t>Vedoucí práce </a:t>
            </a:r>
            <a:r>
              <a:rPr lang="cs-CZ" sz="2400" spc="-5" dirty="0" smtClean="0">
                <a:latin typeface="Arial"/>
                <a:cs typeface="Arial"/>
              </a:rPr>
              <a:t>doc. Ing. Marek </a:t>
            </a:r>
            <a:r>
              <a:rPr lang="cs-CZ" sz="2400" spc="-5" dirty="0" err="1" smtClean="0">
                <a:latin typeface="Arial"/>
                <a:cs typeface="Arial"/>
              </a:rPr>
              <a:t>Vochozka</a:t>
            </a:r>
            <a:r>
              <a:rPr lang="cs-CZ" sz="2400" spc="-5" dirty="0" smtClean="0">
                <a:latin typeface="Arial"/>
                <a:cs typeface="Arial"/>
              </a:rPr>
              <a:t>, </a:t>
            </a:r>
            <a:r>
              <a:rPr lang="cs-CZ" sz="2400" spc="-5" dirty="0" smtClean="0">
                <a:latin typeface="Arial"/>
                <a:cs typeface="Arial"/>
              </a:rPr>
              <a:t>MBA, </a:t>
            </a:r>
            <a:r>
              <a:rPr lang="cs-CZ" sz="2400" spc="-5" dirty="0" err="1" smtClean="0">
                <a:latin typeface="Arial"/>
                <a:cs typeface="Arial"/>
              </a:rPr>
              <a:t>Ph.D</a:t>
            </a:r>
            <a:r>
              <a:rPr lang="cs-CZ" sz="2400" spc="-5" dirty="0" smtClean="0">
                <a:latin typeface="Arial"/>
                <a:cs typeface="Arial"/>
              </a:rPr>
              <a:t>. 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2000" y="2667000"/>
            <a:ext cx="7971790" cy="14106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57810" indent="-342900" algn="just">
              <a:lnSpc>
                <a:spcPts val="2160"/>
              </a:lnSpc>
              <a:buClr>
                <a:srgbClr val="320065"/>
              </a:buClr>
              <a:buSzPct val="70000"/>
              <a:buChar char="o"/>
              <a:tabLst>
                <a:tab pos="355600" algn="l"/>
                <a:tab pos="356235" algn="l"/>
              </a:tabLst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1) Objasněte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význam analýzy výkazů účetní závěrky pro splnění cíle práce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55600" marR="257810" indent="-342900" algn="just">
              <a:lnSpc>
                <a:spcPts val="2160"/>
              </a:lnSpc>
              <a:buClr>
                <a:srgbClr val="320065"/>
              </a:buClr>
              <a:buSzPct val="70000"/>
              <a:tabLst>
                <a:tab pos="355600" algn="l"/>
                <a:tab pos="356235" algn="l"/>
              </a:tabLst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355600" marR="257810" indent="-342900" algn="just">
              <a:lnSpc>
                <a:spcPts val="2160"/>
              </a:lnSpc>
              <a:buClr>
                <a:srgbClr val="320065"/>
              </a:buClr>
              <a:buSzPct val="70000"/>
              <a:buChar char="o"/>
              <a:tabLst>
                <a:tab pos="355600" algn="l"/>
                <a:tab pos="356235" algn="l"/>
              </a:tabLst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2) Zhodnoťte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jaké faktory mají vliv na výši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ceny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za dopravu. Zkuste určit citlivost ceny na změnu takovýchto faktorů.</a:t>
            </a:r>
            <a:endParaRPr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Doplňující</a:t>
            </a:r>
            <a:r>
              <a:rPr spc="-50" dirty="0"/>
              <a:t> </a:t>
            </a:r>
            <a:r>
              <a:rPr dirty="0"/>
              <a:t>dotazy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0" y="1676400"/>
            <a:ext cx="8150859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400" spc="-5" dirty="0" smtClean="0">
                <a:latin typeface="Arial" pitchFamily="34" charset="0"/>
                <a:cs typeface="Arial" pitchFamily="34" charset="0"/>
              </a:rPr>
              <a:t>Oponent práce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doc. Ing. Anna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Dolinayová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Ph.D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cs-CZ" sz="2400" spc="-5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2000" y="2667000"/>
            <a:ext cx="7971790" cy="22570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57810" indent="-342900" algn="just">
              <a:lnSpc>
                <a:spcPts val="2160"/>
              </a:lnSpc>
              <a:buClr>
                <a:srgbClr val="320065"/>
              </a:buClr>
              <a:buSzPct val="70000"/>
              <a:buChar char="o"/>
              <a:tabLst>
                <a:tab pos="355600" algn="l"/>
                <a:tab pos="356235" algn="l"/>
              </a:tabLst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Vysvetlite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na základe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čoho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ste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pridelili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body a váhy jednotlivých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faktorov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v SWOT analýze.</a:t>
            </a:r>
          </a:p>
          <a:p>
            <a:pPr marL="355600" marR="257810" indent="-342900" algn="just">
              <a:lnSpc>
                <a:spcPts val="2160"/>
              </a:lnSpc>
              <a:buClr>
                <a:srgbClr val="320065"/>
              </a:buClr>
              <a:buSzPct val="70000"/>
              <a:tabLst>
                <a:tab pos="355600" algn="l"/>
                <a:tab pos="356235" algn="l"/>
              </a:tabLst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355600" marR="257810" indent="-342900" algn="just">
              <a:lnSpc>
                <a:spcPts val="2160"/>
              </a:lnSpc>
              <a:buClr>
                <a:srgbClr val="320065"/>
              </a:buClr>
              <a:buSzPct val="70000"/>
              <a:buChar char="o"/>
              <a:tabLst>
                <a:tab pos="355600" algn="l"/>
                <a:tab pos="356235" algn="l"/>
              </a:tabLst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2) V práci navrhujte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technológiu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KANBAN. O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koľko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percent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by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sa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znížili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zásoby v sklade v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prípade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jej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využitia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355600" marR="257810" indent="-342900" algn="just">
              <a:lnSpc>
                <a:spcPts val="2160"/>
              </a:lnSpc>
              <a:buClr>
                <a:srgbClr val="320065"/>
              </a:buClr>
              <a:buSzPct val="70000"/>
              <a:tabLst>
                <a:tab pos="355600" algn="l"/>
                <a:tab pos="356235" algn="l"/>
              </a:tabLst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355600" marR="257810" indent="-342900" algn="just">
              <a:lnSpc>
                <a:spcPts val="2160"/>
              </a:lnSpc>
              <a:buClr>
                <a:srgbClr val="320065"/>
              </a:buClr>
              <a:buSzPct val="70000"/>
              <a:buChar char="o"/>
              <a:tabLst>
                <a:tab pos="355600" algn="l"/>
                <a:tab pos="356235" algn="l"/>
              </a:tabLst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3)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Prečo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navrhujete v podniku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softwarovú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aplikáciu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SAP? Je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veľkosť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podniku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postačujúcim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kritériom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?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0167" y="2734940"/>
            <a:ext cx="6505575" cy="828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400" dirty="0">
                <a:solidFill>
                  <a:srgbClr val="000000"/>
                </a:solidFill>
              </a:rPr>
              <a:t>Děkuji za</a:t>
            </a:r>
            <a:r>
              <a:rPr sz="5400" spc="-90" dirty="0">
                <a:solidFill>
                  <a:srgbClr val="000000"/>
                </a:solidFill>
              </a:rPr>
              <a:t> </a:t>
            </a:r>
            <a:r>
              <a:rPr sz="5400" dirty="0">
                <a:solidFill>
                  <a:srgbClr val="000000"/>
                </a:solidFill>
              </a:rPr>
              <a:t>pozornost</a:t>
            </a:r>
            <a:endParaRPr sz="54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Struktura</a:t>
            </a:r>
            <a:r>
              <a:rPr spc="-45" dirty="0"/>
              <a:t> </a:t>
            </a:r>
            <a:r>
              <a:rPr dirty="0"/>
              <a:t>prezentace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5800" y="1752600"/>
            <a:ext cx="8069580" cy="37702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Cíl</a:t>
            </a:r>
            <a:r>
              <a:rPr sz="3000" spc="-6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práce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Motivace </a:t>
            </a:r>
            <a:r>
              <a:rPr sz="3000" dirty="0">
                <a:latin typeface="Arial"/>
                <a:cs typeface="Arial"/>
              </a:rPr>
              <a:t>a důvody k řešení </a:t>
            </a:r>
            <a:r>
              <a:rPr sz="3000" spc="-5" dirty="0">
                <a:latin typeface="Arial"/>
                <a:cs typeface="Arial"/>
              </a:rPr>
              <a:t>daného</a:t>
            </a:r>
            <a:r>
              <a:rPr sz="3000" spc="-11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problému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dirty="0" err="1">
                <a:latin typeface="Arial"/>
                <a:cs typeface="Arial"/>
              </a:rPr>
              <a:t>Společnost</a:t>
            </a:r>
            <a:r>
              <a:rPr sz="3000" dirty="0">
                <a:latin typeface="Arial"/>
                <a:cs typeface="Arial"/>
              </a:rPr>
              <a:t> </a:t>
            </a:r>
            <a:r>
              <a:rPr lang="cs-CZ" sz="3000" dirty="0" smtClean="0">
                <a:latin typeface="Arial"/>
                <a:cs typeface="Arial"/>
              </a:rPr>
              <a:t>ZVVZ MACHINERY, a.s.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Použité</a:t>
            </a:r>
            <a:r>
              <a:rPr sz="3000" spc="-10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metody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Dosažené výsledky </a:t>
            </a:r>
            <a:r>
              <a:rPr sz="3000" dirty="0">
                <a:latin typeface="Arial"/>
                <a:cs typeface="Arial"/>
              </a:rPr>
              <a:t>– </a:t>
            </a:r>
            <a:r>
              <a:rPr sz="3000" spc="-5" dirty="0">
                <a:latin typeface="Arial"/>
                <a:cs typeface="Arial"/>
              </a:rPr>
              <a:t>přínos</a:t>
            </a:r>
            <a:r>
              <a:rPr sz="3000" spc="-1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práce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dirty="0">
                <a:latin typeface="Arial"/>
                <a:cs typeface="Arial"/>
              </a:rPr>
              <a:t>Závěrečné</a:t>
            </a:r>
            <a:r>
              <a:rPr sz="3000" spc="-9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shrnutí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000" spc="-5" dirty="0">
                <a:latin typeface="Arial"/>
                <a:cs typeface="Arial"/>
              </a:rPr>
              <a:t>Doplňující</a:t>
            </a:r>
            <a:r>
              <a:rPr sz="3000" spc="-9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dotazy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Cíl</a:t>
            </a:r>
            <a:r>
              <a:rPr spc="-100" dirty="0"/>
              <a:t> </a:t>
            </a:r>
            <a:r>
              <a:rPr dirty="0"/>
              <a:t>práce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6800" y="2133600"/>
            <a:ext cx="7827645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30" marR="5080" indent="-24765" algn="just"/>
            <a:r>
              <a:rPr lang="cs-CZ" sz="3000" dirty="0" smtClean="0">
                <a:latin typeface="Arial"/>
                <a:cs typeface="Arial"/>
              </a:rPr>
              <a:t>„Cílem práce je analyzovat logistické procesy ve vybraném podniku, následně tyto procesy optimalizovat a efekt vyčíslit v podobě nižších nákladů. “</a:t>
            </a:r>
            <a:endParaRPr sz="30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Motivace a důvody </a:t>
            </a:r>
            <a:r>
              <a:rPr spc="-5" dirty="0"/>
              <a:t>k</a:t>
            </a:r>
            <a:r>
              <a:rPr spc="-30" dirty="0"/>
              <a:t> </a:t>
            </a:r>
            <a:r>
              <a:rPr dirty="0"/>
              <a:t>řešení</a:t>
            </a:r>
          </a:p>
          <a:p>
            <a:pPr marL="12700">
              <a:lnSpc>
                <a:spcPct val="100000"/>
              </a:lnSpc>
            </a:pPr>
            <a:r>
              <a:rPr dirty="0"/>
              <a:t>daného</a:t>
            </a:r>
            <a:r>
              <a:rPr spc="-75" dirty="0"/>
              <a:t> </a:t>
            </a:r>
            <a:r>
              <a:rPr dirty="0"/>
              <a:t>problému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0" y="2133600"/>
            <a:ext cx="7182484" cy="2949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lang="cs-CZ" sz="3000" spc="-5" dirty="0" smtClean="0">
                <a:latin typeface="Arial"/>
                <a:cs typeface="Arial"/>
              </a:rPr>
              <a:t>Z</a:t>
            </a:r>
            <a:r>
              <a:rPr sz="3000" spc="-5" dirty="0" err="1" smtClean="0">
                <a:latin typeface="Arial"/>
                <a:cs typeface="Arial"/>
              </a:rPr>
              <a:t>ájem</a:t>
            </a:r>
            <a:r>
              <a:rPr sz="3000" spc="-5" dirty="0" smtClean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o danou</a:t>
            </a:r>
            <a:r>
              <a:rPr sz="3000" spc="-2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problematiku</a:t>
            </a:r>
            <a:endParaRPr sz="3000" dirty="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lang="cs-CZ" sz="3000" spc="-5" dirty="0" smtClean="0">
                <a:latin typeface="Arial"/>
                <a:cs typeface="Arial"/>
              </a:rPr>
              <a:t>P</a:t>
            </a:r>
            <a:r>
              <a:rPr sz="3000" spc="-5" dirty="0" err="1" smtClean="0">
                <a:latin typeface="Arial"/>
                <a:cs typeface="Arial"/>
              </a:rPr>
              <a:t>rohloubení</a:t>
            </a:r>
            <a:r>
              <a:rPr sz="3000" spc="-5" dirty="0" smtClean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znalostí, získání</a:t>
            </a:r>
            <a:r>
              <a:rPr sz="3000" spc="-20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zkušeností</a:t>
            </a:r>
          </a:p>
          <a:p>
            <a:pPr marL="355600" marR="5080" indent="-342900" algn="just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lang="cs-CZ" sz="3000" spc="-5" dirty="0" smtClean="0">
                <a:latin typeface="Arial"/>
                <a:cs typeface="Arial"/>
              </a:rPr>
              <a:t>D</a:t>
            </a:r>
            <a:r>
              <a:rPr lang="cs-CZ" sz="3000" spc="-5" dirty="0" smtClean="0">
                <a:latin typeface="Arial"/>
                <a:cs typeface="Arial"/>
              </a:rPr>
              <a:t>louhodobá spolupráce</a:t>
            </a:r>
            <a:r>
              <a:rPr sz="3000" spc="-5" dirty="0" smtClean="0">
                <a:latin typeface="Arial"/>
                <a:cs typeface="Arial"/>
              </a:rPr>
              <a:t> </a:t>
            </a:r>
            <a:r>
              <a:rPr lang="cs-CZ" sz="3000" spc="-5" dirty="0" smtClean="0">
                <a:latin typeface="Arial"/>
                <a:cs typeface="Arial"/>
              </a:rPr>
              <a:t>se </a:t>
            </a:r>
            <a:r>
              <a:rPr sz="3000" dirty="0" err="1" smtClean="0">
                <a:latin typeface="Arial"/>
                <a:cs typeface="Arial"/>
              </a:rPr>
              <a:t>společnost</a:t>
            </a:r>
            <a:r>
              <a:rPr lang="cs-CZ" sz="3000" spc="-5" dirty="0" smtClean="0">
                <a:latin typeface="Arial"/>
                <a:cs typeface="Arial"/>
              </a:rPr>
              <a:t>í ZVVZ MACHINERY, a.s.</a:t>
            </a:r>
            <a:r>
              <a:rPr sz="3000" spc="-5" dirty="0" smtClean="0">
                <a:latin typeface="Arial"/>
                <a:cs typeface="Arial"/>
              </a:rPr>
              <a:t> </a:t>
            </a:r>
            <a:r>
              <a:rPr sz="3000" dirty="0" smtClean="0">
                <a:latin typeface="Arial"/>
                <a:cs typeface="Arial"/>
              </a:rPr>
              <a:t>z</a:t>
            </a:r>
            <a:r>
              <a:rPr lang="cs-CZ" sz="3000" dirty="0" smtClean="0">
                <a:latin typeface="Arial"/>
                <a:cs typeface="Arial"/>
              </a:rPr>
              <a:t> </a:t>
            </a:r>
            <a:r>
              <a:rPr sz="3000" spc="-5" dirty="0" err="1" smtClean="0">
                <a:latin typeface="Arial"/>
                <a:cs typeface="Arial"/>
              </a:rPr>
              <a:t>důvodu</a:t>
            </a:r>
            <a:r>
              <a:rPr sz="3000" spc="-5" dirty="0" smtClean="0">
                <a:latin typeface="Arial"/>
                <a:cs typeface="Arial"/>
              </a:rPr>
              <a:t> </a:t>
            </a:r>
            <a:r>
              <a:rPr lang="cs-CZ" sz="3000" dirty="0" smtClean="0">
                <a:latin typeface="Arial"/>
                <a:cs typeface="Arial"/>
              </a:rPr>
              <a:t>praxe </a:t>
            </a:r>
            <a:r>
              <a:rPr lang="cs-CZ" sz="3000" dirty="0" smtClean="0">
                <a:latin typeface="Arial"/>
                <a:cs typeface="Arial"/>
              </a:rPr>
              <a:t>u této </a:t>
            </a:r>
            <a:r>
              <a:rPr lang="cs-CZ" sz="3000" dirty="0" smtClean="0">
                <a:latin typeface="Arial"/>
                <a:cs typeface="Arial"/>
              </a:rPr>
              <a:t>společnosti a tvorba bakalářské práce</a:t>
            </a:r>
            <a:endParaRPr sz="30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515278"/>
            <a:ext cx="8077200" cy="661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err="1"/>
              <a:t>Společnost</a:t>
            </a:r>
            <a:r>
              <a:rPr dirty="0"/>
              <a:t> </a:t>
            </a:r>
            <a:r>
              <a:rPr lang="cs-CZ" dirty="0" smtClean="0"/>
              <a:t>ZVVZ MACHINERY, a.s.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2000" y="1828800"/>
            <a:ext cx="7014209" cy="21159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3000" spc="-5" dirty="0" smtClean="0">
                <a:latin typeface="Arial"/>
                <a:cs typeface="Arial"/>
              </a:rPr>
              <a:t>S</a:t>
            </a:r>
            <a:r>
              <a:rPr sz="3000" spc="-5" dirty="0" err="1" smtClean="0">
                <a:latin typeface="Arial"/>
                <a:cs typeface="Arial"/>
              </a:rPr>
              <a:t>ídlo</a:t>
            </a:r>
            <a:r>
              <a:rPr sz="3000" spc="-5" dirty="0">
                <a:latin typeface="Arial"/>
                <a:cs typeface="Arial"/>
              </a:rPr>
              <a:t>: </a:t>
            </a:r>
            <a:r>
              <a:rPr lang="cs-CZ" sz="3000" dirty="0" err="1" smtClean="0">
                <a:latin typeface="Arial"/>
                <a:cs typeface="Arial"/>
              </a:rPr>
              <a:t>Sažinova</a:t>
            </a:r>
            <a:r>
              <a:rPr lang="cs-CZ" sz="3000" dirty="0" smtClean="0">
                <a:latin typeface="Arial"/>
                <a:cs typeface="Arial"/>
              </a:rPr>
              <a:t> 888</a:t>
            </a:r>
            <a:r>
              <a:rPr sz="3000" dirty="0" smtClean="0">
                <a:latin typeface="Arial"/>
                <a:cs typeface="Arial"/>
              </a:rPr>
              <a:t>, </a:t>
            </a:r>
            <a:r>
              <a:rPr lang="cs-CZ" sz="3000" dirty="0" smtClean="0">
                <a:latin typeface="Arial"/>
                <a:cs typeface="Arial"/>
              </a:rPr>
              <a:t>Milevsko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3000" spc="-5" dirty="0" smtClean="0">
                <a:latin typeface="Arial"/>
                <a:cs typeface="Arial"/>
              </a:rPr>
              <a:t>Z</a:t>
            </a:r>
            <a:r>
              <a:rPr sz="3000" spc="-5" dirty="0" err="1" smtClean="0">
                <a:latin typeface="Arial"/>
                <a:cs typeface="Arial"/>
              </a:rPr>
              <a:t>aložena</a:t>
            </a:r>
            <a:r>
              <a:rPr sz="3000" spc="-5" dirty="0">
                <a:latin typeface="Arial"/>
                <a:cs typeface="Arial"/>
              </a:rPr>
              <a:t>: </a:t>
            </a:r>
            <a:r>
              <a:rPr lang="cs-CZ" sz="3000" dirty="0" smtClean="0">
                <a:latin typeface="Arial"/>
                <a:cs typeface="Arial"/>
              </a:rPr>
              <a:t>1</a:t>
            </a:r>
            <a:r>
              <a:rPr sz="3000" dirty="0" smtClean="0">
                <a:latin typeface="Arial"/>
                <a:cs typeface="Arial"/>
              </a:rPr>
              <a:t>. </a:t>
            </a:r>
            <a:r>
              <a:rPr lang="cs-CZ" sz="3000" spc="-5" dirty="0" smtClean="0">
                <a:latin typeface="Arial"/>
                <a:cs typeface="Arial"/>
              </a:rPr>
              <a:t>září</a:t>
            </a:r>
            <a:r>
              <a:rPr sz="3000" spc="-85" dirty="0" smtClean="0">
                <a:latin typeface="Arial"/>
                <a:cs typeface="Arial"/>
              </a:rPr>
              <a:t> </a:t>
            </a:r>
            <a:r>
              <a:rPr sz="3000" dirty="0" smtClean="0">
                <a:latin typeface="Arial"/>
                <a:cs typeface="Arial"/>
              </a:rPr>
              <a:t>20</a:t>
            </a:r>
            <a:r>
              <a:rPr lang="cs-CZ" sz="3000" dirty="0" smtClean="0">
                <a:latin typeface="Arial"/>
                <a:cs typeface="Arial"/>
              </a:rPr>
              <a:t>10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3000" dirty="0" smtClean="0">
                <a:latin typeface="Arial"/>
                <a:cs typeface="Arial"/>
              </a:rPr>
              <a:t>P</a:t>
            </a:r>
            <a:r>
              <a:rPr sz="3000" dirty="0" err="1" smtClean="0">
                <a:latin typeface="Arial"/>
                <a:cs typeface="Arial"/>
              </a:rPr>
              <a:t>rávní</a:t>
            </a:r>
            <a:r>
              <a:rPr sz="3000" dirty="0" smtClean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forma: </a:t>
            </a:r>
            <a:r>
              <a:rPr lang="cs-CZ" sz="3000" spc="-5" dirty="0" smtClean="0">
                <a:latin typeface="Arial"/>
                <a:cs typeface="Arial"/>
              </a:rPr>
              <a:t>akciová společnost</a:t>
            </a:r>
            <a:endParaRPr sz="30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3000" dirty="0" smtClean="0">
                <a:latin typeface="Arial"/>
                <a:cs typeface="Arial"/>
              </a:rPr>
              <a:t>Obchodní, výrobní, přepravní činnost</a:t>
            </a:r>
            <a:endParaRPr sz="3000" dirty="0">
              <a:latin typeface="Arial"/>
              <a:cs typeface="Arial"/>
            </a:endParaRPr>
          </a:p>
        </p:txBody>
      </p:sp>
      <p:pic>
        <p:nvPicPr>
          <p:cNvPr id="5" name="Obrázek 4" descr="logo zvv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5029200"/>
            <a:ext cx="1652588" cy="1436362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Použité</a:t>
            </a:r>
            <a:r>
              <a:rPr spc="-80" dirty="0"/>
              <a:t> </a:t>
            </a:r>
            <a:r>
              <a:rPr dirty="0"/>
              <a:t>metody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0" y="1752600"/>
            <a:ext cx="7984490" cy="32316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3000" dirty="0" smtClean="0">
                <a:latin typeface="Arial"/>
                <a:cs typeface="Arial"/>
              </a:rPr>
              <a:t>Výkazy účetní závěrky</a:t>
            </a:r>
          </a:p>
          <a:p>
            <a:pPr marL="35560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3000" dirty="0" smtClean="0">
                <a:latin typeface="Arial"/>
                <a:cs typeface="Arial"/>
              </a:rPr>
              <a:t>Postup nákupu produktů a výběru dodavatelů</a:t>
            </a:r>
          </a:p>
          <a:p>
            <a:pPr marL="35560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3000" dirty="0" smtClean="0">
                <a:latin typeface="Arial"/>
                <a:cs typeface="Arial"/>
              </a:rPr>
              <a:t>Technologie </a:t>
            </a:r>
            <a:r>
              <a:rPr lang="cs-CZ" sz="3000" dirty="0" err="1" smtClean="0">
                <a:latin typeface="Arial"/>
                <a:cs typeface="Arial"/>
              </a:rPr>
              <a:t>Kanban</a:t>
            </a:r>
            <a:endParaRPr lang="cs-CZ" sz="3000" dirty="0" smtClean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3000" dirty="0" smtClean="0">
                <a:latin typeface="Arial"/>
                <a:cs typeface="Arial"/>
              </a:rPr>
              <a:t>ABC analýza</a:t>
            </a:r>
          </a:p>
          <a:p>
            <a:pPr marL="35560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3000" dirty="0" smtClean="0">
                <a:latin typeface="Arial"/>
                <a:cs typeface="Arial"/>
              </a:rPr>
              <a:t>SWOT a PEST analýza</a:t>
            </a:r>
          </a:p>
          <a:p>
            <a:pPr marL="35560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3000" dirty="0" err="1" smtClean="0">
                <a:latin typeface="Arial"/>
                <a:cs typeface="Arial"/>
              </a:rPr>
              <a:t>Canvas</a:t>
            </a:r>
            <a:r>
              <a:rPr lang="cs-CZ" sz="3000" dirty="0" smtClean="0">
                <a:latin typeface="Arial"/>
                <a:cs typeface="Arial"/>
              </a:rPr>
              <a:t> model společnosti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800" y="457200"/>
            <a:ext cx="8610600" cy="661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3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Dosažené výsledky</a:t>
            </a:r>
            <a:r>
              <a:rPr sz="43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– </a:t>
            </a:r>
            <a:r>
              <a:rPr sz="43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přínos</a:t>
            </a:r>
            <a:r>
              <a:rPr lang="cs-CZ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sz="43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práce</a:t>
            </a:r>
            <a:endParaRPr sz="43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62000" y="1981200"/>
            <a:ext cx="739974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256540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Zhodnocení aktuálního finančního stavu a skladů</a:t>
            </a:r>
          </a:p>
          <a:p>
            <a:pPr marL="355600" marR="256540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Technologie </a:t>
            </a:r>
            <a:r>
              <a:rPr lang="cs-CZ" sz="2200" dirty="0" err="1" smtClean="0">
                <a:latin typeface="Arial"/>
                <a:cs typeface="Arial"/>
              </a:rPr>
              <a:t>Kanban</a:t>
            </a:r>
            <a:endParaRPr lang="cs-CZ" sz="2200" dirty="0" smtClean="0">
              <a:latin typeface="Arial"/>
              <a:cs typeface="Arial"/>
            </a:endParaRPr>
          </a:p>
          <a:p>
            <a:pPr marL="812800" marR="256540" lvl="1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Jednodušší zásobování pro sériové zakázky</a:t>
            </a:r>
            <a:endParaRPr lang="cs-CZ" sz="2200" dirty="0">
              <a:latin typeface="Arial"/>
              <a:cs typeface="Arial"/>
            </a:endParaRPr>
          </a:p>
          <a:p>
            <a:pPr marL="355600" marR="256540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ABC analýza</a:t>
            </a:r>
          </a:p>
          <a:p>
            <a:pPr marL="812800" marR="256540" lvl="1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Rozdělení položek na základě pořizovacích cen</a:t>
            </a:r>
          </a:p>
          <a:p>
            <a:pPr marL="812800" marR="256540" lvl="1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Hledání levnějších dodavatelů v problematické skupině</a:t>
            </a:r>
            <a:endParaRPr lang="cs-CZ" sz="2200" dirty="0" smtClean="0">
              <a:latin typeface="Arial"/>
              <a:cs typeface="Arial"/>
            </a:endParaRPr>
          </a:p>
          <a:p>
            <a:pPr marL="355600" marR="256540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Zapojení systému SAP z důvodu velikosti podniku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800" y="457200"/>
            <a:ext cx="8216174" cy="661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z="43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Dosažené výsledky</a:t>
            </a:r>
            <a:r>
              <a:rPr sz="43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– </a:t>
            </a:r>
            <a:r>
              <a:rPr sz="43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přínos</a:t>
            </a:r>
            <a:r>
              <a:rPr lang="cs-CZ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sz="43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práce</a:t>
            </a:r>
            <a:endParaRPr sz="43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62000" y="2057400"/>
            <a:ext cx="859717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256540" indent="-342900">
              <a:lnSpc>
                <a:spcPct val="100000"/>
              </a:lnSpc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SWOT analýza</a:t>
            </a:r>
          </a:p>
          <a:p>
            <a:pPr marL="812800" marR="256540" lvl="1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Silná stránka – stálý okruh odběratelů</a:t>
            </a:r>
          </a:p>
          <a:p>
            <a:pPr marL="812800" marR="256540" lvl="1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Slabá stránka – vývoj skladových zásob nekoresponduje s ročn</a:t>
            </a:r>
            <a:r>
              <a:rPr lang="cs-CZ" sz="2200" dirty="0" smtClean="0">
                <a:latin typeface="Arial"/>
                <a:cs typeface="Arial"/>
              </a:rPr>
              <a:t>í spotřebou</a:t>
            </a:r>
          </a:p>
          <a:p>
            <a:pPr marL="812800" marR="256540" lvl="1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Příležitost – nastupující invaze čínských investorů</a:t>
            </a:r>
          </a:p>
          <a:p>
            <a:pPr marL="812800" marR="256540" lvl="1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Hrozba – odchod zkušených pracovníků ke konkurenci</a:t>
            </a:r>
          </a:p>
          <a:p>
            <a:pPr marL="355600" marR="256540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PEST analýza </a:t>
            </a:r>
          </a:p>
          <a:p>
            <a:pPr marL="812800" marR="256540" lvl="1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Ochrana životního prostředí</a:t>
            </a:r>
          </a:p>
          <a:p>
            <a:pPr marL="812800" marR="256540" lvl="1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Systém BCS</a:t>
            </a:r>
          </a:p>
          <a:p>
            <a:pPr marL="812800" marR="256540" lvl="1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Inovace</a:t>
            </a:r>
          </a:p>
          <a:p>
            <a:pPr marL="355600" marR="256540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endParaRPr lang="cs-CZ" sz="20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800" y="457200"/>
            <a:ext cx="8216174" cy="661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cs-CZ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Návrh opatření</a:t>
            </a:r>
            <a:r>
              <a:rPr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– </a:t>
            </a:r>
            <a:r>
              <a:rPr sz="43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přínos</a:t>
            </a:r>
            <a:r>
              <a:rPr lang="cs-CZ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sz="4300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práce</a:t>
            </a:r>
            <a:endParaRPr sz="4300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62000" y="2057400"/>
            <a:ext cx="8597174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marR="256540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Dopravní náklady vlastní dopravy společnosti</a:t>
            </a:r>
            <a:r>
              <a:rPr lang="cs-CZ" sz="2200" dirty="0">
                <a:latin typeface="Arial"/>
                <a:cs typeface="Arial"/>
              </a:rPr>
              <a:t> </a:t>
            </a:r>
            <a:r>
              <a:rPr lang="cs-CZ" sz="2200" dirty="0" smtClean="0">
                <a:latin typeface="Arial"/>
                <a:cs typeface="Arial"/>
              </a:rPr>
              <a:t>za rok 2016 </a:t>
            </a:r>
          </a:p>
          <a:p>
            <a:pPr marL="812800" marR="256540" lvl="1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Celkové náklady 7 815 672 Kč / rok</a:t>
            </a:r>
          </a:p>
          <a:p>
            <a:pPr marL="812800" marR="256540" lvl="1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38,53 Kč / km</a:t>
            </a:r>
          </a:p>
          <a:p>
            <a:pPr marL="812800" marR="256540" lvl="1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202 820 km / rok</a:t>
            </a:r>
          </a:p>
          <a:p>
            <a:pPr marL="355600" marR="256540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Využití možnosti externích dopravců na základě analýzy trhu</a:t>
            </a:r>
          </a:p>
          <a:p>
            <a:pPr marL="812800" marR="256540" lvl="1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Celková úspora 1 583 014 Kč / rok</a:t>
            </a:r>
          </a:p>
          <a:p>
            <a:pPr marL="812800" marR="256540" lvl="1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lang="cs-CZ" sz="2200" dirty="0" smtClean="0">
                <a:latin typeface="Arial"/>
                <a:cs typeface="Arial"/>
              </a:rPr>
              <a:t>30,73 Kč / km</a:t>
            </a:r>
          </a:p>
          <a:p>
            <a:pPr marL="812800" marR="256540" lvl="1" indent="-342900">
              <a:buClr>
                <a:srgbClr val="320065"/>
              </a:buClr>
              <a:buSzPct val="70000"/>
              <a:buFont typeface="Wingdings"/>
              <a:buChar char=""/>
              <a:tabLst>
                <a:tab pos="355600" algn="l"/>
                <a:tab pos="356235" algn="l"/>
              </a:tabLst>
            </a:pPr>
            <a:endParaRPr lang="cs-CZ" sz="20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lunovrat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488</Words>
  <Application>Microsoft Office PowerPoint</Application>
  <PresentationFormat>Předvádění na obrazovce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Slunovrat</vt:lpstr>
      <vt:lpstr>Vysoká škola technická a ekonomická</vt:lpstr>
      <vt:lpstr>Struktura prezentace</vt:lpstr>
      <vt:lpstr>Cíl práce</vt:lpstr>
      <vt:lpstr>Motivace a důvody k řešení daného problému</vt:lpstr>
      <vt:lpstr>Společnost ZVVZ MACHINERY, a.s.</vt:lpstr>
      <vt:lpstr>Použité metody</vt:lpstr>
      <vt:lpstr>Snímek 7</vt:lpstr>
      <vt:lpstr>Snímek 8</vt:lpstr>
      <vt:lpstr>Snímek 9</vt:lpstr>
      <vt:lpstr>Závěrečné shrnutí</vt:lpstr>
      <vt:lpstr>Doplňující dotazy</vt:lpstr>
      <vt:lpstr>Doplňující dotazy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</dc:title>
  <dc:creator>Tom</dc:creator>
  <cp:lastModifiedBy>Tom</cp:lastModifiedBy>
  <cp:revision>29</cp:revision>
  <dcterms:created xsi:type="dcterms:W3CDTF">2017-06-07T16:17:10Z</dcterms:created>
  <dcterms:modified xsi:type="dcterms:W3CDTF">2017-06-14T14:48:36Z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2014-06-09T00:00:00Z</vt:filetime>
  </property>
  <property fmtid="{D5CDD505-2E9C-101B-9397-08002B2CF9AE}" pid="3" name="Creator">
    <vt:lpwstr>Online2PDF.com</vt:lpwstr>
  </property>
  <property fmtid="{D5CDD505-2E9C-101B-9397-08002B2CF9AE}" pid="4" name="LastSaved">
    <vt:filetime>2017-06-07T00:00:00Z</vt:filetime>
  </property>
</Properties>
</file>