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0" r:id="rId6"/>
    <p:sldId id="268" r:id="rId7"/>
    <p:sldId id="261" r:id="rId8"/>
    <p:sldId id="262" r:id="rId9"/>
    <p:sldId id="263" r:id="rId10"/>
    <p:sldId id="264" r:id="rId11"/>
    <p:sldId id="275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3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D7BE0-2192-4398-A945-9CBBF47041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2DF5D9-D4C0-4772-8EC2-9A92C82032A4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Údaje o vozidle (3,5t)</a:t>
          </a:r>
          <a:endParaRPr lang="cs-CZ" dirty="0"/>
        </a:p>
      </dgm:t>
    </dgm:pt>
    <dgm:pt modelId="{9EA218C2-2D5A-4297-8304-EDD20D001A37}" type="parTrans" cxnId="{E1F542D5-33C1-4E7C-AE13-D99B1247991B}">
      <dgm:prSet/>
      <dgm:spPr/>
      <dgm:t>
        <a:bodyPr/>
        <a:lstStyle/>
        <a:p>
          <a:endParaRPr lang="cs-CZ"/>
        </a:p>
      </dgm:t>
    </dgm:pt>
    <dgm:pt modelId="{78621E65-9654-4B8F-B68C-FEDD2424393E}" type="sibTrans" cxnId="{E1F542D5-33C1-4E7C-AE13-D99B1247991B}">
      <dgm:prSet/>
      <dgm:spPr/>
      <dgm:t>
        <a:bodyPr/>
        <a:lstStyle/>
        <a:p>
          <a:endParaRPr lang="cs-CZ"/>
        </a:p>
      </dgm:t>
    </dgm:pt>
    <dgm:pt modelId="{929E1BFB-092E-47E1-89D7-14F556D3C7D3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Přesné adresy jednotlivých odběratelských firem</a:t>
          </a:r>
          <a:endParaRPr lang="cs-CZ" dirty="0"/>
        </a:p>
      </dgm:t>
    </dgm:pt>
    <dgm:pt modelId="{9676DCA3-D15E-428B-A78E-7C3B0DF2A261}" type="parTrans" cxnId="{D690751F-371C-4DA9-8323-AD2350C45CCC}">
      <dgm:prSet/>
      <dgm:spPr/>
      <dgm:t>
        <a:bodyPr/>
        <a:lstStyle/>
        <a:p>
          <a:endParaRPr lang="cs-CZ"/>
        </a:p>
      </dgm:t>
    </dgm:pt>
    <dgm:pt modelId="{D2927523-1864-4461-9C39-53C56D0B74A8}" type="sibTrans" cxnId="{D690751F-371C-4DA9-8323-AD2350C45CCC}">
      <dgm:prSet/>
      <dgm:spPr/>
      <dgm:t>
        <a:bodyPr/>
        <a:lstStyle/>
        <a:p>
          <a:endParaRPr lang="cs-CZ"/>
        </a:p>
      </dgm:t>
    </dgm:pt>
    <dgm:pt modelId="{8377A453-E760-4164-835E-3EC0B0E1C848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Údaje o objemu zboží</a:t>
          </a:r>
          <a:endParaRPr lang="cs-CZ" dirty="0"/>
        </a:p>
      </dgm:t>
    </dgm:pt>
    <dgm:pt modelId="{6D2D04C1-F8FD-4BDF-AE1F-866CD25917FA}" type="parTrans" cxnId="{06714036-3AB5-43F0-B636-5757C0BC5A8E}">
      <dgm:prSet/>
      <dgm:spPr/>
      <dgm:t>
        <a:bodyPr/>
        <a:lstStyle/>
        <a:p>
          <a:endParaRPr lang="cs-CZ"/>
        </a:p>
      </dgm:t>
    </dgm:pt>
    <dgm:pt modelId="{A71A419A-0C5D-43F4-9C2B-C46F5CE493E8}" type="sibTrans" cxnId="{06714036-3AB5-43F0-B636-5757C0BC5A8E}">
      <dgm:prSet/>
      <dgm:spPr/>
      <dgm:t>
        <a:bodyPr/>
        <a:lstStyle/>
        <a:p>
          <a:endParaRPr lang="cs-CZ"/>
        </a:p>
      </dgm:t>
    </dgm:pt>
    <dgm:pt modelId="{44E37F8C-BBFC-405C-B66B-845B626AC06E}" type="pres">
      <dgm:prSet presAssocID="{7A8D7BE0-2192-4398-A945-9CBBF4704158}" presName="Name0" presStyleCnt="0">
        <dgm:presLayoutVars>
          <dgm:dir/>
          <dgm:animLvl val="lvl"/>
          <dgm:resizeHandles val="exact"/>
        </dgm:presLayoutVars>
      </dgm:prSet>
      <dgm:spPr/>
    </dgm:pt>
    <dgm:pt modelId="{399A547D-02ED-4790-B567-D1DFB31A89FE}" type="pres">
      <dgm:prSet presAssocID="{D52DF5D9-D4C0-4772-8EC2-9A92C82032A4}" presName="parTxOnly" presStyleLbl="node1" presStyleIdx="0" presStyleCnt="3" custScaleX="81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79483-AC1D-4E51-A68B-4FB49B5EEF42}" type="pres">
      <dgm:prSet presAssocID="{78621E65-9654-4B8F-B68C-FEDD2424393E}" presName="parTxOnlySpace" presStyleCnt="0"/>
      <dgm:spPr/>
    </dgm:pt>
    <dgm:pt modelId="{DBC54238-E3CF-4FFC-B634-1B7EA7D48473}" type="pres">
      <dgm:prSet presAssocID="{929E1BFB-092E-47E1-89D7-14F556D3C7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5066F2-093E-430D-9503-B83142E3AE52}" type="pres">
      <dgm:prSet presAssocID="{D2927523-1864-4461-9C39-53C56D0B74A8}" presName="parTxOnlySpace" presStyleCnt="0"/>
      <dgm:spPr/>
    </dgm:pt>
    <dgm:pt modelId="{A726DCD2-9842-42D8-9FC8-BB6DBA76A0AD}" type="pres">
      <dgm:prSet presAssocID="{8377A453-E760-4164-835E-3EC0B0E1C8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F2EB5E-E699-410A-8B90-BC5A00C1265E}" type="presOf" srcId="{8377A453-E760-4164-835E-3EC0B0E1C848}" destId="{A726DCD2-9842-42D8-9FC8-BB6DBA76A0AD}" srcOrd="0" destOrd="0" presId="urn:microsoft.com/office/officeart/2005/8/layout/chevron1"/>
    <dgm:cxn modelId="{D690751F-371C-4DA9-8323-AD2350C45CCC}" srcId="{7A8D7BE0-2192-4398-A945-9CBBF4704158}" destId="{929E1BFB-092E-47E1-89D7-14F556D3C7D3}" srcOrd="1" destOrd="0" parTransId="{9676DCA3-D15E-428B-A78E-7C3B0DF2A261}" sibTransId="{D2927523-1864-4461-9C39-53C56D0B74A8}"/>
    <dgm:cxn modelId="{27F0A658-063D-4DC1-8CC4-9FA752353DC9}" type="presOf" srcId="{D52DF5D9-D4C0-4772-8EC2-9A92C82032A4}" destId="{399A547D-02ED-4790-B567-D1DFB31A89FE}" srcOrd="0" destOrd="0" presId="urn:microsoft.com/office/officeart/2005/8/layout/chevron1"/>
    <dgm:cxn modelId="{3224C190-66B3-40CB-8D86-E4ACBFD0D8FE}" type="presOf" srcId="{929E1BFB-092E-47E1-89D7-14F556D3C7D3}" destId="{DBC54238-E3CF-4FFC-B634-1B7EA7D48473}" srcOrd="0" destOrd="0" presId="urn:microsoft.com/office/officeart/2005/8/layout/chevron1"/>
    <dgm:cxn modelId="{77211A6E-750F-4237-A762-AB3A40DCBC52}" type="presOf" srcId="{7A8D7BE0-2192-4398-A945-9CBBF4704158}" destId="{44E37F8C-BBFC-405C-B66B-845B626AC06E}" srcOrd="0" destOrd="0" presId="urn:microsoft.com/office/officeart/2005/8/layout/chevron1"/>
    <dgm:cxn modelId="{E1F542D5-33C1-4E7C-AE13-D99B1247991B}" srcId="{7A8D7BE0-2192-4398-A945-9CBBF4704158}" destId="{D52DF5D9-D4C0-4772-8EC2-9A92C82032A4}" srcOrd="0" destOrd="0" parTransId="{9EA218C2-2D5A-4297-8304-EDD20D001A37}" sibTransId="{78621E65-9654-4B8F-B68C-FEDD2424393E}"/>
    <dgm:cxn modelId="{06714036-3AB5-43F0-B636-5757C0BC5A8E}" srcId="{7A8D7BE0-2192-4398-A945-9CBBF4704158}" destId="{8377A453-E760-4164-835E-3EC0B0E1C848}" srcOrd="2" destOrd="0" parTransId="{6D2D04C1-F8FD-4BDF-AE1F-866CD25917FA}" sibTransId="{A71A419A-0C5D-43F4-9C2B-C46F5CE493E8}"/>
    <dgm:cxn modelId="{8EAE2C4A-FB91-4D1D-885D-34305E086AB0}" type="presParOf" srcId="{44E37F8C-BBFC-405C-B66B-845B626AC06E}" destId="{399A547D-02ED-4790-B567-D1DFB31A89FE}" srcOrd="0" destOrd="0" presId="urn:microsoft.com/office/officeart/2005/8/layout/chevron1"/>
    <dgm:cxn modelId="{492D0D1F-1284-4BAF-BD80-4CE233BD036C}" type="presParOf" srcId="{44E37F8C-BBFC-405C-B66B-845B626AC06E}" destId="{82579483-AC1D-4E51-A68B-4FB49B5EEF42}" srcOrd="1" destOrd="0" presId="urn:microsoft.com/office/officeart/2005/8/layout/chevron1"/>
    <dgm:cxn modelId="{E59A375E-B844-4E94-A89D-312F843DB13E}" type="presParOf" srcId="{44E37F8C-BBFC-405C-B66B-845B626AC06E}" destId="{DBC54238-E3CF-4FFC-B634-1B7EA7D48473}" srcOrd="2" destOrd="0" presId="urn:microsoft.com/office/officeart/2005/8/layout/chevron1"/>
    <dgm:cxn modelId="{6BA9CD19-5FAA-4E08-BB9A-02C0535EE694}" type="presParOf" srcId="{44E37F8C-BBFC-405C-B66B-845B626AC06E}" destId="{805066F2-093E-430D-9503-B83142E3AE52}" srcOrd="3" destOrd="0" presId="urn:microsoft.com/office/officeart/2005/8/layout/chevron1"/>
    <dgm:cxn modelId="{9AE997DC-892C-4646-A926-6F6D3A839FD6}" type="presParOf" srcId="{44E37F8C-BBFC-405C-B66B-845B626AC06E}" destId="{A726DCD2-9842-42D8-9FC8-BB6DBA76A0AD}" srcOrd="4" destOrd="0" presId="urn:microsoft.com/office/officeart/2005/8/layout/chevron1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80E45C-B64B-4AA0-9C56-9651F9B01F24}" type="datetimeFigureOut">
              <a:rPr lang="cs-CZ" smtClean="0"/>
              <a:pPr/>
              <a:t>13.6.2017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EEFE78-9E9C-4D23-9F02-8B99F3AA39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5929354" cy="1500198"/>
          </a:xfrm>
        </p:spPr>
        <p:txBody>
          <a:bodyPr>
            <a:normAutofit/>
          </a:bodyPr>
          <a:lstStyle/>
          <a:p>
            <a:pPr algn="ctr"/>
            <a:r>
              <a:rPr lang="cs-CZ" sz="260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8523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Vysoká škola technická a ekonomická v Českých Budějovicích</a:t>
            </a:r>
            <a:endParaRPr lang="cs-CZ" sz="2600" dirty="0">
              <a:ln w="12700">
                <a:solidFill>
                  <a:schemeClr val="accent2"/>
                </a:solidFill>
                <a:prstDash val="solid"/>
              </a:ln>
              <a:solidFill>
                <a:srgbClr val="8523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715304" cy="3929090"/>
          </a:xfrm>
        </p:spPr>
        <p:txBody>
          <a:bodyPr>
            <a:normAutofit fontScale="92500"/>
          </a:bodyPr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</a:rPr>
              <a:t>Diplomová práce</a:t>
            </a:r>
          </a:p>
          <a:p>
            <a:pPr algn="ctr"/>
            <a:endParaRPr lang="cs-CZ" sz="1900" b="1" dirty="0">
              <a:solidFill>
                <a:schemeClr val="tx1"/>
              </a:solidFill>
            </a:endParaRPr>
          </a:p>
          <a:p>
            <a:pPr algn="l"/>
            <a:r>
              <a:rPr lang="cs-CZ" sz="1900" b="1" dirty="0" smtClean="0">
                <a:solidFill>
                  <a:schemeClr val="tx1"/>
                </a:solidFill>
              </a:rPr>
              <a:t>Optimalizace rozvozových tras ve společnosti Tulipán a.s.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sz="2100" dirty="0" smtClean="0">
                <a:solidFill>
                  <a:schemeClr val="tx1"/>
                </a:solidFill>
              </a:rPr>
              <a:t>Autor diplomové práce:  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cs-CZ" sz="2100" dirty="0" smtClean="0">
                <a:solidFill>
                  <a:schemeClr val="tx1"/>
                </a:solidFill>
              </a:rPr>
              <a:t>Bc. Markéta Hradilová</a:t>
            </a:r>
          </a:p>
          <a:p>
            <a:pPr algn="l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r>
              <a:rPr lang="cs-CZ" sz="2100" dirty="0" smtClean="0">
                <a:solidFill>
                  <a:schemeClr val="tx1"/>
                </a:solidFill>
              </a:rPr>
              <a:t>Vedoucí diplomové práce: 	doc. Ing. Rudolf </a:t>
            </a:r>
            <a:r>
              <a:rPr lang="cs-CZ" sz="2100" dirty="0" err="1" smtClean="0">
                <a:solidFill>
                  <a:schemeClr val="tx1"/>
                </a:solidFill>
              </a:rPr>
              <a:t>Kampf</a:t>
            </a:r>
            <a:r>
              <a:rPr lang="cs-CZ" sz="2100" dirty="0" smtClean="0">
                <a:solidFill>
                  <a:schemeClr val="tx1"/>
                </a:solidFill>
              </a:rPr>
              <a:t>, </a:t>
            </a:r>
            <a:r>
              <a:rPr lang="cs-CZ" sz="2100" dirty="0" err="1" smtClean="0">
                <a:solidFill>
                  <a:schemeClr val="tx1"/>
                </a:solidFill>
              </a:rPr>
              <a:t>Ph.D</a:t>
            </a:r>
            <a:r>
              <a:rPr lang="cs-CZ" sz="21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cs-CZ" sz="2600" dirty="0" smtClean="0">
              <a:solidFill>
                <a:schemeClr val="tx1"/>
              </a:solidFill>
            </a:endParaRPr>
          </a:p>
          <a:p>
            <a:pPr algn="r"/>
            <a:endParaRPr lang="cs-CZ" sz="2600" dirty="0">
              <a:solidFill>
                <a:schemeClr val="tx1"/>
              </a:solidFill>
            </a:endParaRPr>
          </a:p>
          <a:p>
            <a:pPr algn="r"/>
            <a:endParaRPr lang="cs-CZ" sz="1700" dirty="0" smtClean="0">
              <a:solidFill>
                <a:schemeClr val="tx1"/>
              </a:solidFill>
            </a:endParaRPr>
          </a:p>
          <a:p>
            <a:pPr algn="r"/>
            <a:r>
              <a:rPr lang="cs-CZ" sz="1700" dirty="0" smtClean="0">
                <a:solidFill>
                  <a:schemeClr val="tx1"/>
                </a:solidFill>
              </a:rPr>
              <a:t>2017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ez náz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500042"/>
            <a:ext cx="2000264" cy="2026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5918" y="785794"/>
            <a:ext cx="5143536" cy="107157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Středeční trasa</a:t>
            </a:r>
            <a:endParaRPr lang="cs-CZ" b="1" dirty="0"/>
          </a:p>
        </p:txBody>
      </p:sp>
      <p:pic>
        <p:nvPicPr>
          <p:cNvPr id="5" name="Obrázek 17" descr="trasa pt kaplic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372" y="2285992"/>
            <a:ext cx="4429156" cy="335758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00034" y="2928934"/>
            <a:ext cx="3357586" cy="285752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28596" y="2714620"/>
            <a:ext cx="3786214" cy="314327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Počet vykládacích míst: 18.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cs-CZ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Celkový pracovní čas řidiče: 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9h 51min.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cs-CZ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cs-CZ" dirty="0" smtClean="0"/>
              <a:t>Celkové km na trase: 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cs-CZ" dirty="0" smtClean="0"/>
              <a:t>304 km.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4786346" cy="85725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Základní vstupní data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143930" cy="51328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28786"/>
                <a:gridCol w="1628786"/>
                <a:gridCol w="1628786"/>
                <a:gridCol w="1628786"/>
                <a:gridCol w="1628786"/>
              </a:tblGrid>
              <a:tr h="48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/>
                        <a:t>Označení vrcholu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Město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/>
                        <a:t>Čas vykl. (minuty)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/>
                        <a:t>Množství (kg)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/>
                        <a:t>Závozové Okno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ČB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5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TÝN NAD VLTAVOU I.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TÝN NAD VLTAVOU II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TEMELÍN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VODŇANY I.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VODŇANY II.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VODŇANY III.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NETOLICE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STRUNKOVICE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150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V49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PRACHATICE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160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V50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VLACHOVO BŘEZÍ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V51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ČKYNĚ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1400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V52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VOLARY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300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V53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BOROVÁ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V54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KÁJOV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140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V55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PŘÍSEČNÁ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150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V56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KAPLICE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8h-17h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V57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/>
                        <a:t>TRHOVÉ SVINY</a:t>
                      </a:r>
                      <a:endParaRPr lang="cs-CZ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6h-18h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4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V40 - V57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Celková doba vykládek v minutách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Celkové množství zboží v kg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120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cs-CZ" sz="1100" dirty="0"/>
                        <a:t>18 vykládajících míst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185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3460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 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540806" cy="785818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Optimalizace rozvozových tras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928802"/>
            <a:ext cx="2214578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Je symetrická.</a:t>
            </a:r>
          </a:p>
          <a:p>
            <a:pPr>
              <a:buNone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Obsahuje celkem 58 míst. </a:t>
            </a:r>
          </a:p>
          <a:p>
            <a:pPr>
              <a:buFont typeface="Wingdings" pitchFamily="2" charset="2"/>
              <a:buChar char="Ø"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Použití aplikace mapy.</a:t>
            </a:r>
            <a:r>
              <a:rPr lang="cs-CZ" sz="1900" dirty="0" err="1" smtClean="0"/>
              <a:t>cz</a:t>
            </a:r>
            <a:r>
              <a:rPr lang="cs-CZ" sz="1900" dirty="0" smtClean="0"/>
              <a:t>.</a:t>
            </a:r>
            <a:endParaRPr lang="cs-CZ" sz="19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71736" y="2214554"/>
          <a:ext cx="5929357" cy="2974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9620"/>
                <a:gridCol w="594810"/>
                <a:gridCol w="594810"/>
                <a:gridCol w="594810"/>
                <a:gridCol w="594810"/>
                <a:gridCol w="594810"/>
                <a:gridCol w="594810"/>
                <a:gridCol w="579926"/>
                <a:gridCol w="590951"/>
              </a:tblGrid>
              <a:tr h="928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latin typeface="Arial C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/>
                        <a:t>LIŠOV</a:t>
                      </a:r>
                      <a:endParaRPr lang="cs-CZ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J.HRADEC I.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J.HRADEC II.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RODVÍNOV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/>
                        <a:t>DAČICE I.</a:t>
                      </a:r>
                      <a:endParaRPr lang="cs-CZ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/>
                        <a:t>DAČICE II.</a:t>
                      </a:r>
                      <a:endParaRPr lang="cs-CZ" sz="1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/>
                        <a:t>TELČ</a:t>
                      </a:r>
                      <a:endParaRPr lang="cs-CZ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/>
                        <a:t>…</a:t>
                      </a:r>
                      <a:endParaRPr lang="cs-CZ" sz="1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LIŠOV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40,7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41,2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48,1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95,6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94,9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82,6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…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6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J.HRADEC I.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40,7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1,5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7,2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34,2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34,1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41,8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J.HRADEC II.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41,2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1,5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5,6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35,8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40,2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RODVÍNOV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48,1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7,2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5,6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38,2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38,1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36,6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DAČICE I.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95,6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34,2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36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38,2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0,55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15,3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DAČICE II.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94,9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34,1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35,8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38,1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0,55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15,1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TELČ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82,6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41,8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40,2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36,6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15,3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15,1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…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8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…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…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…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0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2928926" y="1428736"/>
            <a:ext cx="2714644" cy="50006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sz="1900" dirty="0" smtClean="0"/>
              <a:t>Matice vzdáleností</a:t>
            </a: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500858" cy="857256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effectLst/>
              </a:rPr>
              <a:t>Víceokružní</a:t>
            </a:r>
            <a:r>
              <a:rPr lang="cs-CZ" sz="2800" dirty="0" smtClean="0">
                <a:solidFill>
                  <a:schemeClr val="tx1"/>
                </a:solidFill>
                <a:effectLst/>
              </a:rPr>
              <a:t> dopravní problém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000240"/>
            <a:ext cx="8072494" cy="392909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dirty="0" smtClean="0"/>
              <a:t>Použití Mayerovy metody.</a:t>
            </a:r>
          </a:p>
          <a:p>
            <a:pPr marL="514350" indent="-514350">
              <a:buFont typeface="Wingdings" pitchFamily="2" charset="2"/>
              <a:buChar char="Ø"/>
            </a:pPr>
            <a:endParaRPr lang="cs-CZ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cs-CZ" dirty="0" smtClean="0"/>
              <a:t>Cíl – redukce počtu km/den.</a:t>
            </a:r>
          </a:p>
          <a:p>
            <a:pPr marL="514350" indent="-514350">
              <a:buFont typeface="Wingdings" pitchFamily="2" charset="2"/>
              <a:buChar char="Ø"/>
            </a:pPr>
            <a:endParaRPr lang="cs-CZ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cs-CZ" dirty="0" smtClean="0"/>
              <a:t>Určení okruhů nejbližších měst, která následně spojíme do okružní jízdy.</a:t>
            </a:r>
          </a:p>
          <a:p>
            <a:pPr marL="514350" indent="-514350">
              <a:buFont typeface="Wingdings" pitchFamily="2" charset="2"/>
              <a:buChar char="Ø"/>
            </a:pPr>
            <a:endParaRPr lang="cs-CZ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cs-CZ" dirty="0" smtClean="0"/>
              <a:t>Vyhledání a zařazení odběratelských míst do okruhů.</a:t>
            </a:r>
          </a:p>
          <a:p>
            <a:pPr marL="514350" indent="-514350">
              <a:buFont typeface="Wingdings" pitchFamily="2" charset="2"/>
              <a:buChar char="Ø"/>
            </a:pPr>
            <a:endParaRPr lang="cs-CZ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cs-CZ" dirty="0" smtClean="0"/>
              <a:t>Dodržení podmínek (kapacita vozidla).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072230" cy="57150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</a:rPr>
              <a:t>Mayerova metoda</a:t>
            </a:r>
            <a:endParaRPr lang="cs-CZ" sz="2800" dirty="0"/>
          </a:p>
        </p:txBody>
      </p:sp>
      <p:pic>
        <p:nvPicPr>
          <p:cNvPr id="4" name="Zástupný symbol pro obsah 3" descr="mayerova met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191411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398062" cy="105156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</a:rPr>
              <a:t>Okružní dopravní problém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928802"/>
            <a:ext cx="8183880" cy="41879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200" dirty="0" smtClean="0"/>
              <a:t>Použití metody nejbližšího souseda.</a:t>
            </a:r>
          </a:p>
          <a:p>
            <a:pPr>
              <a:buFont typeface="Wingdings" pitchFamily="2" charset="2"/>
              <a:buChar char="Ø"/>
            </a:pP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Seřazení odběratelských měst, aby byla za sebou ve vzdálenostně - nejkratším pořadí.</a:t>
            </a:r>
          </a:p>
          <a:p>
            <a:pPr>
              <a:buFont typeface="Wingdings" pitchFamily="2" charset="2"/>
              <a:buChar char="Ø"/>
            </a:pP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Postupně vezmeme každé místo jako výchozí a z každého výchozího místa najdeme nejbližší místo – dokud neuzavřeme okruh.</a:t>
            </a:r>
          </a:p>
          <a:p>
            <a:pPr>
              <a:buFont typeface="Wingdings" pitchFamily="2" charset="2"/>
              <a:buChar char="Ø"/>
            </a:pP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Časové zohlednění (výkon řidiče a povinné přestávky + otevírací doba odběratelských firem.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28794" y="428604"/>
            <a:ext cx="555782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</a:rPr>
              <a:t>Metoda nejbližšího souseda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28596" y="2000240"/>
          <a:ext cx="8286808" cy="12858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143800"/>
                <a:gridCol w="1143008"/>
              </a:tblGrid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/>
                        <a:t>Lišov</a:t>
                      </a:r>
                      <a:r>
                        <a:rPr lang="cs-CZ" sz="1400" dirty="0"/>
                        <a:t> - Strakonice I - Strakonice II - Strakonice III - Katovice - Horažďovice II - Horažďovice I - </a:t>
                      </a:r>
                      <a:r>
                        <a:rPr lang="cs-CZ" sz="1400" dirty="0" err="1"/>
                        <a:t>Bojanovice</a:t>
                      </a:r>
                      <a:r>
                        <a:rPr lang="cs-CZ" sz="1400" dirty="0"/>
                        <a:t> - Sušice - </a:t>
                      </a:r>
                      <a:r>
                        <a:rPr lang="cs-CZ" sz="1400" dirty="0" err="1"/>
                        <a:t>Sušice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Volšovy</a:t>
                      </a:r>
                      <a:r>
                        <a:rPr lang="cs-CZ" sz="1400" dirty="0"/>
                        <a:t> - Klatovy II - Klatovy I - Blatná - Písek III - Písek II - Písek I -  </a:t>
                      </a:r>
                      <a:r>
                        <a:rPr lang="cs-CZ" sz="1400" dirty="0" err="1"/>
                        <a:t>Vrcovice</a:t>
                      </a:r>
                      <a:r>
                        <a:rPr lang="cs-CZ" sz="1400" dirty="0"/>
                        <a:t> - Milevsko - Týn nad Vltavou I - Týn nad Vltavou II - Temelín - </a:t>
                      </a:r>
                      <a:r>
                        <a:rPr lang="cs-CZ" sz="1400" dirty="0" err="1"/>
                        <a:t>Vodňany</a:t>
                      </a:r>
                      <a:r>
                        <a:rPr lang="cs-CZ" sz="1400" dirty="0"/>
                        <a:t> I - </a:t>
                      </a:r>
                      <a:r>
                        <a:rPr lang="cs-CZ" sz="1400" dirty="0" err="1"/>
                        <a:t>Vodňany</a:t>
                      </a:r>
                      <a:r>
                        <a:rPr lang="cs-CZ" sz="1400" dirty="0"/>
                        <a:t> II - </a:t>
                      </a:r>
                      <a:r>
                        <a:rPr lang="cs-CZ" sz="1400" dirty="0" err="1"/>
                        <a:t>Vodňany</a:t>
                      </a:r>
                      <a:r>
                        <a:rPr lang="cs-CZ" sz="1400" dirty="0"/>
                        <a:t> III - </a:t>
                      </a:r>
                      <a:r>
                        <a:rPr lang="cs-CZ" sz="1400" dirty="0" err="1"/>
                        <a:t>Lišov</a:t>
                      </a:r>
                      <a:r>
                        <a:rPr lang="cs-CZ" sz="1400" dirty="0"/>
                        <a:t>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/>
                        <a:t>346,8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28596" y="3643314"/>
          <a:ext cx="8286808" cy="1428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143800"/>
                <a:gridCol w="1143008"/>
              </a:tblGrid>
              <a:tr h="142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400" kern="1200" dirty="0" err="1" smtClean="0"/>
                        <a:t>Lišov</a:t>
                      </a:r>
                      <a:r>
                        <a:rPr kumimoji="0" lang="cs-CZ" sz="1400" kern="1200" dirty="0" smtClean="0"/>
                        <a:t> - Veselí nad Lužnicí - Soběslav I - Soběslav II - Soběslav III - Tábor - Mladá Vožice II - Mladá Vožice I - </a:t>
                      </a:r>
                      <a:r>
                        <a:rPr kumimoji="0" lang="cs-CZ" sz="1400" kern="1200" dirty="0" err="1" smtClean="0"/>
                        <a:t>Pacov</a:t>
                      </a:r>
                      <a:r>
                        <a:rPr kumimoji="0" lang="cs-CZ" sz="1400" kern="1200" dirty="0" smtClean="0"/>
                        <a:t> I - </a:t>
                      </a:r>
                      <a:r>
                        <a:rPr kumimoji="0" lang="cs-CZ" sz="1400" kern="1200" dirty="0" err="1" smtClean="0"/>
                        <a:t>Pacov</a:t>
                      </a:r>
                      <a:r>
                        <a:rPr kumimoji="0" lang="cs-CZ" sz="1400" kern="1200" dirty="0" smtClean="0"/>
                        <a:t> II - </a:t>
                      </a:r>
                      <a:r>
                        <a:rPr kumimoji="0" lang="cs-CZ" sz="1400" kern="1200" dirty="0" err="1" smtClean="0"/>
                        <a:t>Arnešotovice</a:t>
                      </a:r>
                      <a:r>
                        <a:rPr kumimoji="0" lang="cs-CZ" sz="1400" kern="1200" dirty="0" smtClean="0"/>
                        <a:t> - Pelhřimov III - Pelhřimov II - Pelhřimov IV - Pelhřimov I  - Počátky - Studená - Telč - </a:t>
                      </a:r>
                      <a:r>
                        <a:rPr kumimoji="0" lang="cs-CZ" sz="1400" kern="1200" dirty="0" err="1" smtClean="0"/>
                        <a:t>Dačice</a:t>
                      </a:r>
                      <a:r>
                        <a:rPr kumimoji="0" lang="cs-CZ" sz="1400" kern="1200" dirty="0" smtClean="0"/>
                        <a:t> II - </a:t>
                      </a:r>
                      <a:r>
                        <a:rPr kumimoji="0" lang="cs-CZ" sz="1400" kern="1200" dirty="0" err="1" smtClean="0"/>
                        <a:t>Dačice</a:t>
                      </a:r>
                      <a:r>
                        <a:rPr kumimoji="0" lang="cs-CZ" sz="1400" kern="1200" dirty="0" smtClean="0"/>
                        <a:t> I - Jindřichův Hradec I - Jindřichův Hradec II - </a:t>
                      </a:r>
                      <a:r>
                        <a:rPr kumimoji="0" lang="cs-CZ" sz="1400" kern="1200" dirty="0" err="1" smtClean="0"/>
                        <a:t>Rodvínov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Lišov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/>
                        <a:t>330,15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28596" y="5357826"/>
          <a:ext cx="8286808" cy="10001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143800"/>
                <a:gridCol w="1143008"/>
              </a:tblGrid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400" kern="1200" dirty="0" err="1" smtClean="0"/>
                        <a:t>Lišov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ČeskéBudějovice</a:t>
                      </a:r>
                      <a:r>
                        <a:rPr kumimoji="0" lang="cs-CZ" sz="1400" kern="1200" dirty="0" smtClean="0"/>
                        <a:t> - Trhové </a:t>
                      </a:r>
                      <a:r>
                        <a:rPr kumimoji="0" lang="cs-CZ" sz="1400" kern="1200" dirty="0" err="1" smtClean="0"/>
                        <a:t>Sviny</a:t>
                      </a:r>
                      <a:r>
                        <a:rPr kumimoji="0" lang="cs-CZ" sz="1400" kern="1200" dirty="0" smtClean="0"/>
                        <a:t> - Kaplice - </a:t>
                      </a:r>
                      <a:r>
                        <a:rPr kumimoji="0" lang="cs-CZ" sz="1400" kern="1200" dirty="0" err="1" smtClean="0"/>
                        <a:t>Přísečná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Kájov</a:t>
                      </a:r>
                      <a:r>
                        <a:rPr kumimoji="0" lang="cs-CZ" sz="1400" kern="1200" dirty="0" smtClean="0"/>
                        <a:t> - Borová - </a:t>
                      </a:r>
                      <a:r>
                        <a:rPr kumimoji="0" lang="cs-CZ" sz="1400" kern="1200" dirty="0" err="1" smtClean="0"/>
                        <a:t>Netolice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Strunkovice</a:t>
                      </a:r>
                      <a:r>
                        <a:rPr kumimoji="0" lang="cs-CZ" sz="1400" kern="1200" dirty="0" smtClean="0"/>
                        <a:t> - Vlachovo Březí - Prachatice - </a:t>
                      </a:r>
                      <a:r>
                        <a:rPr kumimoji="0" lang="cs-CZ" sz="1400" kern="1200" dirty="0" err="1" smtClean="0"/>
                        <a:t>Volary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Čkyně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Lišov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/>
                        <a:t>279,9</a:t>
                      </a:r>
                      <a:endParaRPr lang="cs-CZ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</a:rPr>
              <a:t>Okružní dopravní problém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143116"/>
            <a:ext cx="8183880" cy="392909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Použití </a:t>
            </a:r>
            <a:r>
              <a:rPr lang="cs-CZ" dirty="0" err="1" smtClean="0"/>
              <a:t>inuitivní</a:t>
            </a:r>
            <a:r>
              <a:rPr lang="cs-CZ" dirty="0" smtClean="0"/>
              <a:t> metody – práce s mapou.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Důležitá data: adresy jednotlivých firem.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Zadávání jednotlivých adres do internetové aplikace mapy.</a:t>
            </a:r>
            <a:r>
              <a:rPr lang="cs-CZ" dirty="0" err="1" smtClean="0"/>
              <a:t>cz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Řazení odběratelských firem v nejvýhodnějším pořadí.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Hledání nejvýhodnějšího řešení.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Časové zohlednění (výkon řidiče a povinné přestávky + otevírací doba odběratelských firem.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643602" cy="1051560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effectLst/>
              </a:rPr>
              <a:t>Inuitivní</a:t>
            </a:r>
            <a:r>
              <a:rPr lang="cs-CZ" sz="2800" dirty="0" smtClean="0">
                <a:solidFill>
                  <a:schemeClr val="tx1"/>
                </a:solidFill>
                <a:effectLst/>
              </a:rPr>
              <a:t> metoda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8286808" cy="1158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072362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cs-CZ" sz="1400" kern="1200" dirty="0" err="1" smtClean="0"/>
                        <a:t>Lišov</a:t>
                      </a:r>
                      <a:r>
                        <a:rPr kumimoji="0" lang="cs-CZ" sz="1400" kern="1200" dirty="0" smtClean="0"/>
                        <a:t> - Temelín - Týn nad Vltavou I - Týn nad Vltavou II - Milevsko - </a:t>
                      </a:r>
                      <a:r>
                        <a:rPr kumimoji="0" lang="cs-CZ" sz="1400" kern="1200" dirty="0" err="1" smtClean="0"/>
                        <a:t>Vrcovice</a:t>
                      </a:r>
                      <a:r>
                        <a:rPr kumimoji="0" lang="cs-CZ" sz="1400" kern="1200" dirty="0" smtClean="0"/>
                        <a:t> - Písek III - Písek II - Písek I - Blatná - Klatovy I - Klatovy II - Sušice </a:t>
                      </a:r>
                      <a:r>
                        <a:rPr kumimoji="0" lang="cs-CZ" sz="1400" kern="1200" dirty="0" err="1" smtClean="0"/>
                        <a:t>Volšovy</a:t>
                      </a:r>
                      <a:r>
                        <a:rPr kumimoji="0" lang="cs-CZ" sz="1400" kern="1200" dirty="0" smtClean="0"/>
                        <a:t> - Sušice - </a:t>
                      </a:r>
                      <a:r>
                        <a:rPr kumimoji="0" lang="cs-CZ" sz="1400" kern="1200" dirty="0" err="1" smtClean="0"/>
                        <a:t>Bojanovice</a:t>
                      </a:r>
                      <a:r>
                        <a:rPr kumimoji="0" lang="cs-CZ" sz="1400" kern="1200" dirty="0" smtClean="0"/>
                        <a:t> - Horažďovice II - Horažďovice I - Katovice - Strakonic III - Strakonic II - Strakonice I -  </a:t>
                      </a:r>
                      <a:r>
                        <a:rPr kumimoji="0" lang="cs-CZ" sz="1400" kern="1200" dirty="0" err="1" smtClean="0"/>
                        <a:t>Vodňany</a:t>
                      </a:r>
                      <a:r>
                        <a:rPr kumimoji="0" lang="cs-CZ" sz="1400" kern="1200" dirty="0" smtClean="0"/>
                        <a:t> III - </a:t>
                      </a:r>
                      <a:r>
                        <a:rPr kumimoji="0" lang="cs-CZ" sz="1400" kern="1200" dirty="0" err="1" smtClean="0"/>
                        <a:t>Vodňany</a:t>
                      </a:r>
                      <a:r>
                        <a:rPr kumimoji="0" lang="cs-CZ" sz="1400" kern="1200" dirty="0" smtClean="0"/>
                        <a:t> II - </a:t>
                      </a:r>
                      <a:r>
                        <a:rPr kumimoji="0" lang="cs-CZ" sz="1400" kern="1200" dirty="0" err="1" smtClean="0"/>
                        <a:t>Vodňany</a:t>
                      </a:r>
                      <a:r>
                        <a:rPr kumimoji="0" lang="cs-CZ" sz="1400" kern="1200" dirty="0" smtClean="0"/>
                        <a:t> I - </a:t>
                      </a:r>
                      <a:r>
                        <a:rPr kumimoji="0" lang="cs-CZ" sz="1400" kern="1200" dirty="0" err="1" smtClean="0"/>
                        <a:t>Lišov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330,2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428596" y="3714752"/>
          <a:ext cx="8286808" cy="1158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072362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cs-CZ" sz="1400" kern="1200" dirty="0" err="1" smtClean="0"/>
                        <a:t>Lišov</a:t>
                      </a:r>
                      <a:r>
                        <a:rPr kumimoji="0" lang="cs-CZ" sz="1400" kern="1200" dirty="0" smtClean="0"/>
                        <a:t> - Veselí - Soběslav I - Soběslav II - Soběslav III - Tábor - Mladá Vožice II - Mladá Vožice I - </a:t>
                      </a:r>
                      <a:r>
                        <a:rPr kumimoji="0" lang="cs-CZ" sz="1400" kern="1200" dirty="0" err="1" smtClean="0"/>
                        <a:t>Pacov</a:t>
                      </a:r>
                      <a:r>
                        <a:rPr kumimoji="0" lang="cs-CZ" sz="1400" kern="1200" dirty="0" smtClean="0"/>
                        <a:t> I - </a:t>
                      </a:r>
                      <a:r>
                        <a:rPr kumimoji="0" lang="cs-CZ" sz="1400" kern="1200" dirty="0" err="1" smtClean="0"/>
                        <a:t>Pacov</a:t>
                      </a:r>
                      <a:r>
                        <a:rPr kumimoji="0" lang="cs-CZ" sz="1400" kern="1200" dirty="0" smtClean="0"/>
                        <a:t> II - Pelhřimov I - Pelhřimov IV - Pelhřimov II - Pelhřimov III - </a:t>
                      </a:r>
                      <a:r>
                        <a:rPr kumimoji="0" lang="cs-CZ" sz="1400" kern="1200" dirty="0" err="1" smtClean="0"/>
                        <a:t>Arnešotovice</a:t>
                      </a:r>
                      <a:r>
                        <a:rPr kumimoji="0" lang="cs-CZ" sz="1400" kern="1200" dirty="0" smtClean="0"/>
                        <a:t> - Počátky - Studená - Telč - </a:t>
                      </a:r>
                      <a:r>
                        <a:rPr kumimoji="0" lang="cs-CZ" sz="1400" kern="1200" dirty="0" err="1" smtClean="0"/>
                        <a:t>Dačice</a:t>
                      </a:r>
                      <a:r>
                        <a:rPr kumimoji="0" lang="cs-CZ" sz="1400" kern="1200" dirty="0" smtClean="0"/>
                        <a:t> II - </a:t>
                      </a:r>
                      <a:r>
                        <a:rPr kumimoji="0" lang="cs-CZ" sz="1400" kern="1200" dirty="0" err="1" smtClean="0"/>
                        <a:t>Dačice</a:t>
                      </a:r>
                      <a:r>
                        <a:rPr kumimoji="0" lang="cs-CZ" sz="1400" kern="1200" dirty="0" smtClean="0"/>
                        <a:t> I - </a:t>
                      </a:r>
                      <a:r>
                        <a:rPr kumimoji="0" lang="cs-CZ" sz="1400" kern="1200" dirty="0" err="1" smtClean="0"/>
                        <a:t>Rodvínov</a:t>
                      </a:r>
                      <a:r>
                        <a:rPr kumimoji="0" lang="cs-CZ" sz="1400" kern="1200" dirty="0" smtClean="0"/>
                        <a:t> - Jindřichův Hradec I - Jindřichův Hradec II - </a:t>
                      </a:r>
                      <a:r>
                        <a:rPr kumimoji="0" lang="cs-CZ" sz="1400" kern="1200" dirty="0" err="1" smtClean="0"/>
                        <a:t>Lišov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326,75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428596" y="5072074"/>
          <a:ext cx="8286808" cy="731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099574"/>
                <a:gridCol w="1187234"/>
              </a:tblGrid>
              <a:tr h="714380">
                <a:tc>
                  <a:txBody>
                    <a:bodyPr/>
                    <a:lstStyle/>
                    <a:p>
                      <a:r>
                        <a:rPr kumimoji="0" lang="cs-CZ" sz="1400" kern="1200" dirty="0" err="1" smtClean="0"/>
                        <a:t>Lišov</a:t>
                      </a:r>
                      <a:r>
                        <a:rPr kumimoji="0" lang="cs-CZ" sz="1400" kern="1200" dirty="0" smtClean="0"/>
                        <a:t> - Trhové </a:t>
                      </a:r>
                      <a:r>
                        <a:rPr kumimoji="0" lang="cs-CZ" sz="1400" kern="1200" dirty="0" err="1" smtClean="0"/>
                        <a:t>Sviny</a:t>
                      </a:r>
                      <a:r>
                        <a:rPr kumimoji="0" lang="cs-CZ" sz="1400" kern="1200" dirty="0" smtClean="0"/>
                        <a:t> - Kaplice - </a:t>
                      </a:r>
                      <a:r>
                        <a:rPr kumimoji="0" lang="cs-CZ" sz="1400" kern="1200" dirty="0" err="1" smtClean="0"/>
                        <a:t>Přísečná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Kájov</a:t>
                      </a:r>
                      <a:r>
                        <a:rPr kumimoji="0" lang="cs-CZ" sz="1400" kern="1200" dirty="0" smtClean="0"/>
                        <a:t> - Borová - </a:t>
                      </a:r>
                      <a:r>
                        <a:rPr kumimoji="0" lang="cs-CZ" sz="1400" kern="1200" dirty="0" err="1" smtClean="0"/>
                        <a:t>Volary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Čkyně</a:t>
                      </a:r>
                      <a:r>
                        <a:rPr kumimoji="0" lang="cs-CZ" sz="1400" kern="1200" dirty="0" smtClean="0"/>
                        <a:t> - Vlachovo Březí - Prachatice - </a:t>
                      </a:r>
                      <a:r>
                        <a:rPr kumimoji="0" lang="cs-CZ" sz="1400" kern="1200" dirty="0" err="1" smtClean="0"/>
                        <a:t>Strunkovice</a:t>
                      </a:r>
                      <a:r>
                        <a:rPr kumimoji="0" lang="cs-CZ" sz="1400" kern="1200" dirty="0" smtClean="0"/>
                        <a:t> nad </a:t>
                      </a:r>
                      <a:r>
                        <a:rPr kumimoji="0" lang="cs-CZ" sz="1400" kern="1200" dirty="0" err="1" smtClean="0"/>
                        <a:t>Blanicí</a:t>
                      </a:r>
                      <a:r>
                        <a:rPr kumimoji="0" lang="cs-CZ" sz="1400" kern="1200" dirty="0" smtClean="0"/>
                        <a:t> - </a:t>
                      </a:r>
                      <a:r>
                        <a:rPr kumimoji="0" lang="cs-CZ" sz="1400" kern="1200" dirty="0" err="1" smtClean="0"/>
                        <a:t>Netolice</a:t>
                      </a:r>
                      <a:r>
                        <a:rPr kumimoji="0" lang="cs-CZ" sz="1400" kern="1200" dirty="0" smtClean="0"/>
                        <a:t> - České Budějovice - </a:t>
                      </a:r>
                      <a:r>
                        <a:rPr kumimoji="0" lang="cs-CZ" sz="1400" kern="1200" dirty="0" err="1" smtClean="0"/>
                        <a:t>Lišov</a:t>
                      </a:r>
                      <a:r>
                        <a:rPr kumimoji="0" lang="cs-CZ" sz="1400" kern="1200" dirty="0" smtClean="0"/>
                        <a:t>.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268,4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857652" cy="128588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2800" b="1" dirty="0"/>
              <a:t>Výpočet celkových úspor v km</a:t>
            </a:r>
            <a:r>
              <a:rPr lang="cs-CZ" b="1" i="1" dirty="0"/>
              <a:t/>
            </a:r>
            <a:br>
              <a:rPr lang="cs-CZ" b="1" i="1" dirty="0"/>
            </a:br>
            <a:endParaRPr lang="cs-CZ" dirty="0"/>
          </a:p>
        </p:txBody>
      </p:sp>
      <p:pic>
        <p:nvPicPr>
          <p:cNvPr id="4" name="Obrázek 15" descr="graf upraveno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571480"/>
            <a:ext cx="4143404" cy="3500462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34" y="4214818"/>
          <a:ext cx="8143932" cy="1643076"/>
        </p:xfrm>
        <a:graphic>
          <a:graphicData uri="http://schemas.openxmlformats.org/drawingml/2006/table">
            <a:tbl>
              <a:tblPr/>
              <a:tblGrid>
                <a:gridCol w="1551756"/>
                <a:gridCol w="2067293"/>
                <a:gridCol w="2189100"/>
                <a:gridCol w="2335783"/>
              </a:tblGrid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Times New Roman"/>
                          <a:ea typeface="Calibri"/>
                        </a:rPr>
                        <a:t>Použité metody/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Times New Roman"/>
                          <a:ea typeface="Calibri"/>
                        </a:rPr>
                        <a:t>den v týdnu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</a:rPr>
                        <a:t>Současný stav v (km)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Times New Roman"/>
                          <a:ea typeface="Calibri"/>
                        </a:rPr>
                        <a:t>Metoda nejbližšího souseda (km)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</a:rPr>
                        <a:t>Inuitivní metoda (km)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</a:rPr>
                        <a:t>Trasa č. I - pondělí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</a:rPr>
                        <a:t>354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</a:rPr>
                        <a:t>346,8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</a:rPr>
                        <a:t>330,2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</a:rPr>
                        <a:t>Trasa č. II - úterý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</a:rPr>
                        <a:t>331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</a:rPr>
                        <a:t>330,15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</a:rPr>
                        <a:t>326,75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</a:rPr>
                        <a:t>Trasa č. III - středa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</a:rPr>
                        <a:t>304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</a:rPr>
                        <a:t>279,9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Calibri"/>
                        </a:rPr>
                        <a:t>268,4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42910" y="2285992"/>
            <a:ext cx="307183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Porovnání jednotlivých kilometrových vzdáleností.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2214578" cy="785818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Obsah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183880" cy="45005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1900" dirty="0" smtClean="0"/>
              <a:t>Zadání diplomové práce.</a:t>
            </a:r>
          </a:p>
          <a:p>
            <a:pPr>
              <a:buFont typeface="Wingdings" pitchFamily="2" charset="2"/>
              <a:buChar char="Ø"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Teoretická a metodická část.</a:t>
            </a:r>
          </a:p>
          <a:p>
            <a:pPr>
              <a:buFont typeface="Wingdings" pitchFamily="2" charset="2"/>
              <a:buChar char="Ø"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Představení společnosti, analýza současných procesů ve firmě a základní vstupní data.</a:t>
            </a:r>
          </a:p>
          <a:p>
            <a:pPr>
              <a:buFont typeface="Wingdings" pitchFamily="2" charset="2"/>
              <a:buChar char="Ø"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Optimalizace rozvozových tras:</a:t>
            </a:r>
          </a:p>
          <a:p>
            <a:pPr>
              <a:buNone/>
            </a:pPr>
            <a:r>
              <a:rPr lang="cs-CZ" sz="1900" dirty="0" smtClean="0"/>
              <a:t>		- </a:t>
            </a:r>
            <a:r>
              <a:rPr lang="cs-CZ" sz="1900" i="1" dirty="0" smtClean="0"/>
              <a:t>Mayerova metoda.</a:t>
            </a:r>
          </a:p>
          <a:p>
            <a:pPr>
              <a:buNone/>
            </a:pPr>
            <a:r>
              <a:rPr lang="cs-CZ" sz="1900" i="1" dirty="0" smtClean="0"/>
              <a:t>		- Metoda nejbližšího souseda.</a:t>
            </a:r>
          </a:p>
          <a:p>
            <a:pPr>
              <a:buNone/>
            </a:pPr>
            <a:r>
              <a:rPr lang="cs-CZ" sz="1900" i="1" dirty="0" smtClean="0"/>
              <a:t>		- </a:t>
            </a:r>
            <a:r>
              <a:rPr lang="cs-CZ" sz="1900" i="1" dirty="0" err="1" smtClean="0"/>
              <a:t>Inuitivní</a:t>
            </a:r>
            <a:r>
              <a:rPr lang="cs-CZ" sz="1900" i="1" dirty="0" smtClean="0"/>
              <a:t> metoda.</a:t>
            </a:r>
          </a:p>
          <a:p>
            <a:pPr>
              <a:buNone/>
            </a:pPr>
            <a:endParaRPr lang="cs-CZ" sz="1900" i="1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Výpočet úspor v km, výpočet úspor nákladů a výpočet časových úspor.</a:t>
            </a:r>
          </a:p>
          <a:p>
            <a:pPr>
              <a:buFont typeface="Wingdings" pitchFamily="2" charset="2"/>
              <a:buChar char="Ø"/>
            </a:pPr>
            <a:endParaRPr lang="cs-CZ" sz="1900" dirty="0" smtClean="0"/>
          </a:p>
          <a:p>
            <a:pPr>
              <a:buFont typeface="Wingdings" pitchFamily="2" charset="2"/>
              <a:buChar char="Ø"/>
            </a:pPr>
            <a:r>
              <a:rPr lang="cs-CZ" sz="1900" dirty="0" smtClean="0"/>
              <a:t>Závěr, dotazy a použité zdroje.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cs-CZ" sz="1300" dirty="0" smtClean="0">
                <a:solidFill>
                  <a:schemeClr val="tx1"/>
                </a:solidFill>
                <a:effectLst/>
              </a:rPr>
              <a:t>Současný</a:t>
            </a:r>
            <a:r>
              <a:rPr lang="cs-CZ" sz="13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sz="1300" dirty="0" smtClean="0">
                <a:solidFill>
                  <a:schemeClr val="tx1"/>
                </a:solidFill>
                <a:effectLst/>
              </a:rPr>
              <a:t>stav</a:t>
            </a:r>
            <a:r>
              <a:rPr lang="cs-CZ" sz="1300" i="1" dirty="0" smtClean="0">
                <a:solidFill>
                  <a:schemeClr val="tx1"/>
                </a:solidFill>
                <a:effectLst/>
              </a:rPr>
              <a:t>:</a:t>
            </a:r>
            <a:r>
              <a:rPr lang="cs-CZ" sz="1300" dirty="0" smtClean="0">
                <a:solidFill>
                  <a:schemeClr val="tx1"/>
                </a:solidFill>
                <a:effectLst/>
              </a:rPr>
              <a:t>		66 184 *12= 794 208 Kč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Metoda nejbližšího souseda</a:t>
            </a:r>
            <a:r>
              <a:rPr lang="cs-CZ" sz="1300" i="1" dirty="0" smtClean="0">
                <a:solidFill>
                  <a:schemeClr val="tx1"/>
                </a:solidFill>
                <a:effectLst/>
              </a:rPr>
              <a:t>:</a:t>
            </a:r>
            <a:r>
              <a:rPr lang="cs-CZ" sz="1300" dirty="0" smtClean="0">
                <a:solidFill>
                  <a:schemeClr val="tx1"/>
                </a:solidFill>
                <a:effectLst/>
              </a:rPr>
              <a:t>	64 384 *12= 772 608 Kč    2,72% ročně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err="1" smtClean="0">
                <a:solidFill>
                  <a:schemeClr val="tx1"/>
                </a:solidFill>
                <a:effectLst/>
              </a:rPr>
              <a:t>Inuitivní</a:t>
            </a:r>
            <a:r>
              <a:rPr lang="cs-CZ" sz="1300" dirty="0" smtClean="0">
                <a:solidFill>
                  <a:schemeClr val="tx1"/>
                </a:solidFill>
                <a:effectLst/>
              </a:rPr>
              <a:t> metoda:		62 620 *12= 751 440 Kč    5,39% ročně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001056" cy="2610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7263"/>
                <a:gridCol w="1643265"/>
                <a:gridCol w="2110895"/>
                <a:gridCol w="188963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Současný stav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Metoda nejbližšího souseda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Inuitivní metoda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Trasa č. I - pondělí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4 956,-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4 855,2,-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4 622,8,-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Trasa č. II - úterý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4 634,-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4 622,1, 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4 574,5,-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Trasa č. III - středa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4 256,-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3 918,6,-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3 757,6,-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Fixní týdenní odměna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2 700,-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2 700,-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2 700,-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Náklady celkem/ týden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16 546,-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16 096,-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15 655,-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500034" y="428604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714612" y="500042"/>
            <a:ext cx="4214842" cy="92869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Úspora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nákladů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5254954" cy="105156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Výpočet časových úspor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0034" y="2786058"/>
          <a:ext cx="8143904" cy="2079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21584"/>
                <a:gridCol w="1850368"/>
                <a:gridCol w="2035976"/>
                <a:gridCol w="2035976"/>
              </a:tblGrid>
              <a:tr h="38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/>
                        <a:t>Trasy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/>
                        <a:t>Současný </a:t>
                      </a:r>
                      <a:r>
                        <a:rPr lang="cs-CZ" sz="1100" dirty="0"/>
                        <a:t>stav/v hod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/>
                        <a:t>Metoda </a:t>
                      </a:r>
                      <a:r>
                        <a:rPr lang="cs-CZ" sz="1100" dirty="0"/>
                        <a:t>nejbližšího souseda/ v hod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/>
                        <a:t>Inuitivní</a:t>
                      </a:r>
                      <a:r>
                        <a:rPr lang="cs-CZ" sz="1100" dirty="0" smtClean="0"/>
                        <a:t> </a:t>
                      </a:r>
                      <a:r>
                        <a:rPr lang="cs-CZ" sz="1100" dirty="0"/>
                        <a:t>metoda/ v hod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/>
                        <a:t>Trasa </a:t>
                      </a:r>
                      <a:r>
                        <a:rPr lang="cs-CZ" sz="1100" dirty="0"/>
                        <a:t>č. I - pondělí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10:36 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10:36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10:20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Trasa č. II - úterý 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9:33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10:32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10:13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Trasa č. III - středa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9:51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8:28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8:10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Celkový pracovní čas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29:36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28:43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7422" y="500042"/>
            <a:ext cx="4572032" cy="85725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Závěrečné shrnutí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8183880" cy="425939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Nákladovou optimalizací bychom firmě ušetřili:</a:t>
            </a:r>
          </a:p>
          <a:p>
            <a:endParaRPr lang="cs-CZ" dirty="0" smtClean="0"/>
          </a:p>
          <a:p>
            <a:pPr>
              <a:buNone/>
            </a:pPr>
            <a:r>
              <a:rPr lang="cs-CZ" sz="2000" i="1" dirty="0" smtClean="0"/>
              <a:t>		Metoda nejbližšího souseda: 21 600 Kč/ ročně.</a:t>
            </a:r>
          </a:p>
          <a:p>
            <a:pPr>
              <a:buNone/>
            </a:pPr>
            <a:r>
              <a:rPr lang="cs-CZ" sz="2000" i="1" dirty="0" smtClean="0"/>
              <a:t>		Metoda </a:t>
            </a:r>
            <a:r>
              <a:rPr lang="cs-CZ" sz="2000" i="1" dirty="0" err="1" smtClean="0"/>
              <a:t>inuitivní</a:t>
            </a:r>
            <a:r>
              <a:rPr lang="cs-CZ" sz="2000" i="1" dirty="0" smtClean="0"/>
              <a:t>: 42 768 Kč/ ročně.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Časovou optimalizací bychom zkrátili týdenní pracovní čas řidiče: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None/>
            </a:pPr>
            <a:r>
              <a:rPr lang="cs-CZ" sz="2000" i="1" dirty="0" smtClean="0"/>
              <a:t>		Metoda nejbližšího souseda: 24 min/ 3dny.</a:t>
            </a:r>
          </a:p>
          <a:p>
            <a:pPr>
              <a:buNone/>
            </a:pPr>
            <a:r>
              <a:rPr lang="cs-CZ" sz="2000" i="1" dirty="0" smtClean="0"/>
              <a:t>		Metoda </a:t>
            </a:r>
            <a:r>
              <a:rPr lang="cs-CZ" sz="2000" i="1" dirty="0" err="1" smtClean="0"/>
              <a:t>inuitivní</a:t>
            </a:r>
            <a:r>
              <a:rPr lang="cs-CZ" sz="2000" i="1" dirty="0" smtClean="0"/>
              <a:t>:77 min/ 3dny.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 descr="pytel pen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428604"/>
            <a:ext cx="106462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2869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</a:rPr>
              <a:t>Dotazy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18795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Vedoucí práce: doc. Ing. Rudolf </a:t>
            </a:r>
            <a:r>
              <a:rPr lang="cs-CZ" b="1" dirty="0" err="1" smtClean="0"/>
              <a:t>Kampf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1) Bude Váš návrh realizovaný? 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2) Jaké další optimalizační metody lze na řešenou problematiku aplikovat. Prosím o stručnou charakteristiku.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Oponent práce: doc. Ing. </a:t>
            </a:r>
            <a:r>
              <a:rPr lang="cs-CZ" b="1" dirty="0" err="1" smtClean="0"/>
              <a:t>Jozef</a:t>
            </a:r>
            <a:r>
              <a:rPr lang="cs-CZ" b="1" dirty="0" smtClean="0"/>
              <a:t> </a:t>
            </a:r>
            <a:r>
              <a:rPr lang="cs-CZ" b="1" dirty="0" err="1" smtClean="0"/>
              <a:t>Gašparík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1) </a:t>
            </a:r>
            <a:r>
              <a:rPr lang="cs-CZ" dirty="0" err="1" smtClean="0"/>
              <a:t>Upresnite</a:t>
            </a:r>
            <a:r>
              <a:rPr lang="cs-CZ" dirty="0" smtClean="0"/>
              <a:t> zdroj </a:t>
            </a:r>
            <a:r>
              <a:rPr lang="cs-CZ" dirty="0" err="1" smtClean="0"/>
              <a:t>tvrdenia</a:t>
            </a:r>
            <a:r>
              <a:rPr lang="cs-CZ" dirty="0" smtClean="0"/>
              <a:t> na str. 8 a uveďte </a:t>
            </a:r>
            <a:r>
              <a:rPr lang="cs-CZ" dirty="0" err="1" smtClean="0"/>
              <a:t>vzdialenosť</a:t>
            </a:r>
            <a:r>
              <a:rPr lang="cs-CZ" dirty="0" smtClean="0"/>
              <a:t> v </a:t>
            </a:r>
            <a:r>
              <a:rPr lang="cs-CZ" dirty="0" err="1" smtClean="0"/>
              <a:t>jednotkás</a:t>
            </a:r>
            <a:r>
              <a:rPr lang="cs-CZ" dirty="0" smtClean="0"/>
              <a:t> SI, </a:t>
            </a:r>
            <a:r>
              <a:rPr lang="cs-CZ" dirty="0" err="1" smtClean="0"/>
              <a:t>t.j</a:t>
            </a:r>
            <a:r>
              <a:rPr lang="cs-CZ" dirty="0" smtClean="0"/>
              <a:t>. v </a:t>
            </a:r>
            <a:r>
              <a:rPr lang="cs-CZ" dirty="0" err="1" smtClean="0"/>
              <a:t>kilometroch</a:t>
            </a:r>
            <a:r>
              <a:rPr lang="cs-CZ" dirty="0" smtClean="0"/>
              <a:t>: ”Železniční doprava vykazuje průměrnou přepravní vzdálenost 763 mil.” 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2) </a:t>
            </a:r>
            <a:r>
              <a:rPr lang="cs-CZ" dirty="0" err="1" smtClean="0"/>
              <a:t>Skutočne</a:t>
            </a:r>
            <a:r>
              <a:rPr lang="cs-CZ" dirty="0" smtClean="0"/>
              <a:t> komunikuje firma </a:t>
            </a:r>
            <a:r>
              <a:rPr lang="cs-CZ" dirty="0" err="1" smtClean="0"/>
              <a:t>prostredníctvom</a:t>
            </a:r>
            <a:r>
              <a:rPr lang="cs-CZ" dirty="0" smtClean="0"/>
              <a:t> faxu? (na str. 25 veta: ”Tento soupis zboží zaměstnanci odesílají pomocí faxu do skladu společnosti.”) 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3) Bude mať Váš návrh dopad na úspory </a:t>
            </a:r>
            <a:r>
              <a:rPr lang="cs-CZ" dirty="0" err="1" smtClean="0"/>
              <a:t>celkovej</a:t>
            </a:r>
            <a:r>
              <a:rPr lang="cs-CZ" dirty="0" smtClean="0"/>
              <a:t> mzdy </a:t>
            </a:r>
            <a:r>
              <a:rPr lang="cs-CZ" dirty="0" err="1" smtClean="0"/>
              <a:t>vodičov</a:t>
            </a:r>
            <a:r>
              <a:rPr lang="cs-CZ" dirty="0" smtClean="0"/>
              <a:t> nákladných </a:t>
            </a:r>
            <a:r>
              <a:rPr lang="cs-CZ" dirty="0" err="1" smtClean="0"/>
              <a:t>vozidiel</a:t>
            </a:r>
            <a:r>
              <a:rPr lang="cs-CZ" dirty="0" smtClean="0"/>
              <a:t>? </a:t>
            </a:r>
            <a:r>
              <a:rPr lang="cs-CZ" dirty="0" err="1" smtClean="0"/>
              <a:t>Majú</a:t>
            </a:r>
            <a:r>
              <a:rPr lang="cs-CZ" dirty="0" smtClean="0"/>
              <a:t> vodiči aj </a:t>
            </a:r>
            <a:r>
              <a:rPr lang="cs-CZ" dirty="0" err="1" smtClean="0"/>
              <a:t>inú</a:t>
            </a:r>
            <a:r>
              <a:rPr lang="cs-CZ" dirty="0" smtClean="0"/>
              <a:t> </a:t>
            </a:r>
            <a:r>
              <a:rPr lang="cs-CZ" dirty="0" err="1" smtClean="0"/>
              <a:t>pracovnú</a:t>
            </a:r>
            <a:r>
              <a:rPr lang="cs-CZ" dirty="0" smtClean="0"/>
              <a:t> náplň mimo rozvozových dní?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298" y="2714620"/>
            <a:ext cx="4429156" cy="785818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Děkuji za pozornost.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642918"/>
            <a:ext cx="8072494" cy="4759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/>
              <a:t>Zadání diplomové práce</a:t>
            </a:r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Cílem diplomové práce je optimalizovat</a:t>
            </a:r>
          </a:p>
          <a:p>
            <a:pPr algn="ctr">
              <a:buNone/>
            </a:pPr>
            <a:r>
              <a:rPr lang="cs-CZ" dirty="0" smtClean="0"/>
              <a:t>rozvozové trasy společnosti Tulipán, a.s. </a:t>
            </a:r>
          </a:p>
          <a:p>
            <a:pPr algn="ctr">
              <a:buNone/>
            </a:pPr>
            <a:r>
              <a:rPr lang="cs-CZ" dirty="0" smtClean="0"/>
              <a:t>Za pomocí metod operačního výzkumu budou optimalizované rozvozové trasy a provedeno vyhodnocení optimalizovaných tras z hlediska časových a finančních úspor.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530352"/>
            <a:ext cx="7972452" cy="53275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/>
              <a:t>Teoretická a metodická část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	Vymezení základních pojmů: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Logistika, doprava,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operační výzkum,klasifikace disciplín operačního výzkumu, graf, dopravní problém.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Řešení </a:t>
            </a:r>
            <a:r>
              <a:rPr lang="cs-CZ" dirty="0" err="1" smtClean="0"/>
              <a:t>víceokružního</a:t>
            </a:r>
            <a:r>
              <a:rPr lang="cs-CZ" dirty="0" smtClean="0"/>
              <a:t> a okružního dopravního problému.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/>
              <a:t>Představení společnosti </a:t>
            </a:r>
          </a:p>
          <a:p>
            <a:pPr algn="ctr">
              <a:buNone/>
            </a:pPr>
            <a:r>
              <a:rPr lang="cs-CZ" b="1" dirty="0" smtClean="0"/>
              <a:t>	Tulipán a.s.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Prodej: </a:t>
            </a:r>
            <a:r>
              <a:rPr lang="cs-CZ" sz="2200" dirty="0" err="1" smtClean="0"/>
              <a:t>metrážových</a:t>
            </a:r>
            <a:r>
              <a:rPr lang="cs-CZ" sz="2200" dirty="0" smtClean="0"/>
              <a:t> a kusových koberců, gobelínů, PVC, vinylových podlah, laminátových podlah, korků, rohoží.</a:t>
            </a:r>
          </a:p>
          <a:p>
            <a:pPr>
              <a:buFont typeface="Wingdings" pitchFamily="2" charset="2"/>
              <a:buChar char="Ø"/>
            </a:pP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Poskytování služeb:</a:t>
            </a:r>
            <a:r>
              <a:rPr lang="cs-CZ" sz="2100" dirty="0" smtClean="0"/>
              <a:t>montáže podlah, pokládky linoleí, koberců a čištění podlah.</a:t>
            </a:r>
          </a:p>
          <a:p>
            <a:pPr algn="ctr"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sz="2100" dirty="0" smtClean="0"/>
              <a:t>Soustředění se na maloobchodní ale i velkoobchodní činnost.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605886" cy="105156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effectLst/>
              </a:rPr>
              <a:t>Analýza současných procesů ve společnosti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Společnost si náklady za rozvoz hradí sama.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Rozvoz se uskutečňuje 3x týdně do 57 firem sídlících v jižních Čechách.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Nákladní vozidlo s užitnou hmotností 3,5t.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Proces objednání zboží.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Naložení nákladního automobilu.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Řidič + jeden zaměstnanec firmy.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28736"/>
            <a:ext cx="7855294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Současné rozvozové trasy:</a:t>
            </a:r>
            <a:endParaRPr lang="cs-CZ" sz="1300" b="1" u="sng" dirty="0" smtClean="0"/>
          </a:p>
          <a:p>
            <a:pPr>
              <a:buNone/>
            </a:pPr>
            <a:endParaRPr lang="cs-CZ" sz="1300" u="sng" dirty="0" smtClean="0"/>
          </a:p>
          <a:p>
            <a:pPr>
              <a:buFont typeface="Wingdings" pitchFamily="2" charset="2"/>
              <a:buChar char="Ø"/>
            </a:pPr>
            <a:r>
              <a:rPr lang="cs-CZ" sz="1300" dirty="0" smtClean="0"/>
              <a:t>Pondělí: </a:t>
            </a:r>
            <a:r>
              <a:rPr lang="cs-CZ" sz="1300" dirty="0" err="1" smtClean="0"/>
              <a:t>Jindřichohradecko</a:t>
            </a:r>
            <a:r>
              <a:rPr lang="cs-CZ" sz="1300" dirty="0" smtClean="0"/>
              <a:t>, Pelhřimovsko, </a:t>
            </a:r>
            <a:r>
              <a:rPr lang="cs-CZ" sz="1300" dirty="0" err="1" smtClean="0"/>
              <a:t>Táborsko</a:t>
            </a:r>
            <a:r>
              <a:rPr lang="cs-CZ" sz="1300" dirty="0" smtClean="0"/>
              <a:t>.</a:t>
            </a:r>
          </a:p>
          <a:p>
            <a:pPr>
              <a:buNone/>
            </a:pPr>
            <a:endParaRPr lang="cs-CZ" sz="1300" dirty="0" smtClean="0"/>
          </a:p>
          <a:p>
            <a:pPr lvl="0">
              <a:buFont typeface="Wingdings" pitchFamily="2" charset="2"/>
              <a:buChar char="Ø"/>
            </a:pPr>
            <a:r>
              <a:rPr lang="cs-CZ" sz="1300" dirty="0" smtClean="0"/>
              <a:t>Úterý: Strakonicko, Písecko, Klatovsko, </a:t>
            </a:r>
            <a:r>
              <a:rPr lang="cs-CZ" sz="1300" dirty="0" err="1" smtClean="0"/>
              <a:t>Sušicko</a:t>
            </a:r>
            <a:r>
              <a:rPr lang="cs-CZ" sz="1300" dirty="0" smtClean="0"/>
              <a:t>.</a:t>
            </a:r>
          </a:p>
          <a:p>
            <a:pPr lvl="0">
              <a:buNone/>
            </a:pPr>
            <a:endParaRPr lang="cs-CZ" sz="1300" dirty="0" smtClean="0"/>
          </a:p>
          <a:p>
            <a:pPr lvl="0">
              <a:buFont typeface="Wingdings" pitchFamily="2" charset="2"/>
              <a:buChar char="Ø"/>
            </a:pPr>
            <a:r>
              <a:rPr lang="cs-CZ" sz="1300" dirty="0" smtClean="0"/>
              <a:t>Středa: </a:t>
            </a:r>
            <a:r>
              <a:rPr lang="cs-CZ" sz="1300" dirty="0" err="1" smtClean="0"/>
              <a:t>Kaplicko</a:t>
            </a:r>
            <a:r>
              <a:rPr lang="cs-CZ" sz="1300" dirty="0" smtClean="0"/>
              <a:t>, </a:t>
            </a:r>
            <a:r>
              <a:rPr lang="cs-CZ" sz="1300" dirty="0" err="1" smtClean="0"/>
              <a:t>Krumlovsko</a:t>
            </a:r>
            <a:r>
              <a:rPr lang="cs-CZ" sz="1300" dirty="0" smtClean="0"/>
              <a:t>, </a:t>
            </a:r>
            <a:r>
              <a:rPr lang="cs-CZ" sz="1300" dirty="0" err="1" smtClean="0"/>
              <a:t>Vimpersko</a:t>
            </a:r>
            <a:r>
              <a:rPr lang="cs-CZ" sz="1300" dirty="0" smtClean="0"/>
              <a:t>, České Budějovice.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71604" y="1571612"/>
          <a:ext cx="600079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5572164" cy="857256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chemeClr val="tx1"/>
                </a:solidFill>
                <a:effectLst/>
              </a:rPr>
              <a:t>Základní vstupní data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3714744" y="3000372"/>
            <a:ext cx="2286017" cy="870346"/>
            <a:chOff x="3846908" y="1668264"/>
            <a:chExt cx="2175867" cy="870346"/>
          </a:xfrm>
          <a:solidFill>
            <a:schemeClr val="accent2"/>
          </a:solidFill>
        </p:grpSpPr>
        <p:sp>
          <p:nvSpPr>
            <p:cNvPr id="8" name="Dvojitá šipka 7"/>
            <p:cNvSpPr/>
            <p:nvPr/>
          </p:nvSpPr>
          <p:spPr>
            <a:xfrm>
              <a:off x="3846908" y="1668264"/>
              <a:ext cx="2175867" cy="87034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vojitá šipka 4"/>
            <p:cNvSpPr/>
            <p:nvPr/>
          </p:nvSpPr>
          <p:spPr>
            <a:xfrm>
              <a:off x="4353519" y="1739702"/>
              <a:ext cx="1207901" cy="7143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Časová omezení při vykládání zboží</a:t>
              </a:r>
              <a:endParaRPr lang="cs-CZ" sz="1200" kern="12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071671" y="3000372"/>
            <a:ext cx="1857388" cy="870346"/>
            <a:chOff x="3918346" y="1596826"/>
            <a:chExt cx="2175867" cy="870346"/>
          </a:xfrm>
          <a:solidFill>
            <a:schemeClr val="accent2"/>
          </a:solidFill>
        </p:grpSpPr>
        <p:sp>
          <p:nvSpPr>
            <p:cNvPr id="11" name="Dvojitá šipka 10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vojitá šipka 4"/>
            <p:cNvSpPr/>
            <p:nvPr/>
          </p:nvSpPr>
          <p:spPr>
            <a:xfrm>
              <a:off x="4418412" y="1668264"/>
              <a:ext cx="1143008" cy="7143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Trasy</a:t>
              </a:r>
              <a:endParaRPr lang="cs-CZ" sz="1200" kern="12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786446" y="3000372"/>
            <a:ext cx="2247305" cy="870346"/>
            <a:chOff x="3918346" y="1596826"/>
            <a:chExt cx="2175867" cy="870346"/>
          </a:xfrm>
          <a:solidFill>
            <a:schemeClr val="accent2"/>
          </a:solidFill>
        </p:grpSpPr>
        <p:sp>
          <p:nvSpPr>
            <p:cNvPr id="14" name="Dvojitá šipka 13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Dvojitá šipka 4"/>
            <p:cNvSpPr/>
            <p:nvPr/>
          </p:nvSpPr>
          <p:spPr>
            <a:xfrm>
              <a:off x="4418412" y="1668264"/>
              <a:ext cx="1285884" cy="6429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Respektování výkonu řidiče</a:t>
              </a:r>
              <a:endParaRPr lang="cs-CZ" sz="1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4146824"/>
          </a:xfrm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Pondělní trasa</a:t>
            </a:r>
          </a:p>
          <a:p>
            <a:pPr algn="ctr">
              <a:buNone/>
            </a:pPr>
            <a:endParaRPr lang="cs-CZ" b="1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7" name="Obrázek 4" descr="TRASA I AKTUAL...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496" y="2643182"/>
            <a:ext cx="4643470" cy="307183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Zástupný symbol pro obsah 5"/>
          <p:cNvSpPr txBox="1">
            <a:spLocks/>
          </p:cNvSpPr>
          <p:nvPr/>
        </p:nvSpPr>
        <p:spPr>
          <a:xfrm>
            <a:off x="285720" y="1928802"/>
            <a:ext cx="5214974" cy="364333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cs-CZ" sz="2000" b="1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cs-CZ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cs-CZ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Počet vykládacích míst: 19.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cs-CZ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Celkový pracovní čas řidiče: 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10h 36min. 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cs-CZ" dirty="0" smtClean="0"/>
              <a:t>Celkové km na trase: 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cs-CZ" dirty="0" smtClean="0"/>
              <a:t>354 km.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7998170" cy="1041260"/>
          </a:xfrm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Úterní trasa</a:t>
            </a:r>
            <a:endParaRPr lang="cs-CZ" b="1" dirty="0"/>
          </a:p>
        </p:txBody>
      </p:sp>
      <p:pic>
        <p:nvPicPr>
          <p:cNvPr id="4" name="Obrázek 13" descr="trasa pt-soběslav klatovy současná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44" y="2571744"/>
            <a:ext cx="4929222" cy="314327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85720" y="2714620"/>
            <a:ext cx="3500462" cy="342902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Počet vykládacích míst: 20.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cs-CZ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Celkový pracovní čas řidiče: 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dirty="0" smtClean="0"/>
              <a:t>9h 33min.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cs-CZ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cs-CZ" dirty="0" smtClean="0"/>
              <a:t>Celkové km na trase: 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cs-CZ" dirty="0" smtClean="0"/>
              <a:t>331 km.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344</TotalTime>
  <Words>1308</Words>
  <Application>Microsoft Office PowerPoint</Application>
  <PresentationFormat>Předvádění na obrazovce (4:3)</PresentationFormat>
  <Paragraphs>460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Aspekt</vt:lpstr>
      <vt:lpstr>Vysoká škola technická a ekonomická v Českých Budějovicích</vt:lpstr>
      <vt:lpstr>Obsah</vt:lpstr>
      <vt:lpstr>Snímek 3</vt:lpstr>
      <vt:lpstr>Snímek 4</vt:lpstr>
      <vt:lpstr>Snímek 5</vt:lpstr>
      <vt:lpstr>Analýza současných procesů ve společnosti</vt:lpstr>
      <vt:lpstr>   Základní vstupní data </vt:lpstr>
      <vt:lpstr>Snímek 8</vt:lpstr>
      <vt:lpstr>Snímek 9</vt:lpstr>
      <vt:lpstr>Snímek 10</vt:lpstr>
      <vt:lpstr>Základní vstupní data</vt:lpstr>
      <vt:lpstr>Optimalizace rozvozových tras</vt:lpstr>
      <vt:lpstr>Víceokružní dopravní problém</vt:lpstr>
      <vt:lpstr>Mayerova metoda</vt:lpstr>
      <vt:lpstr>Okružní dopravní problém</vt:lpstr>
      <vt:lpstr>Metoda nejbližšího souseda</vt:lpstr>
      <vt:lpstr>Okružní dopravní problém</vt:lpstr>
      <vt:lpstr>Inuitivní metoda</vt:lpstr>
      <vt:lpstr>Výpočet celkových úspor v km </vt:lpstr>
      <vt:lpstr>Současný stav:  66 184 *12= 794 208 Kč  Metoda nejbližšího souseda: 64 384 *12= 772 608 Kč    2,72% ročně  Inuitivní metoda:  62 620 *12= 751 440 Kč    5,39% ročně </vt:lpstr>
      <vt:lpstr>Výpočet časových úspor</vt:lpstr>
      <vt:lpstr>Závěrečné shrnutí</vt:lpstr>
      <vt:lpstr>Dotazy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Jitka</dc:creator>
  <cp:lastModifiedBy>Jitka</cp:lastModifiedBy>
  <cp:revision>10</cp:revision>
  <dcterms:created xsi:type="dcterms:W3CDTF">2017-06-10T09:12:43Z</dcterms:created>
  <dcterms:modified xsi:type="dcterms:W3CDTF">2017-06-13T15:43:31Z</dcterms:modified>
</cp:coreProperties>
</file>