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3" r:id="rId1"/>
  </p:sldMasterIdLst>
  <p:notesMasterIdLst>
    <p:notesMasterId r:id="rId11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l" initials="K" lastIdx="1" clrIdx="0">
    <p:extLst>
      <p:ext uri="{19B8F6BF-5375-455C-9EA6-DF929625EA0E}">
        <p15:presenceInfo xmlns:p15="http://schemas.microsoft.com/office/powerpoint/2012/main" userId="Kar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C1508-83D9-42EC-8ED7-2A05694E9BC5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76B1D-F2F8-4022-82CF-EE4B7FAE5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01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45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6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9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71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3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8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7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38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83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9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8959DEE-0574-4ADF-A760-417740E1ECB2}" type="datetimeFigureOut">
              <a:rPr lang="cs-CZ" smtClean="0"/>
              <a:t>12.06.2017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87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1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600" b="1" dirty="0" smtClean="0"/>
              <a:t>Finanční dopad optimalizace logistických procesů ve vybraném podniku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72382"/>
          </a:xfrm>
        </p:spPr>
        <p:txBody>
          <a:bodyPr anchor="ctr" anchorCtr="1"/>
          <a:lstStyle/>
          <a:p>
            <a:pPr algn="l"/>
            <a:r>
              <a:rPr lang="cs-CZ" sz="2800" dirty="0"/>
              <a:t> </a:t>
            </a:r>
            <a:r>
              <a:rPr lang="cs-CZ" sz="2800" dirty="0" smtClean="0"/>
              <a:t>   Autor práce: Bc. Struska Martin</a:t>
            </a:r>
          </a:p>
          <a:p>
            <a:pPr algn="l"/>
            <a:r>
              <a:rPr lang="cs-CZ" sz="2800" dirty="0" smtClean="0"/>
              <a:t>Vedoucí práce: doc. Ing. Marek </a:t>
            </a:r>
            <a:r>
              <a:rPr lang="cs-CZ" sz="2800" dirty="0" err="1" smtClean="0"/>
              <a:t>Vochozka</a:t>
            </a:r>
            <a:r>
              <a:rPr lang="cs-CZ" sz="2800" dirty="0" smtClean="0"/>
              <a:t>, MBA, Ph.D.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125" y="219655"/>
            <a:ext cx="904875" cy="90487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524000" y="478199"/>
            <a:ext cx="3732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993333"/>
                </a:solidFill>
              </a:rPr>
              <a:t>Vysoká škola technická a ekonomická v Českých Budějovicích</a:t>
            </a:r>
            <a:endParaRPr lang="cs-CZ" dirty="0">
              <a:solidFill>
                <a:srgbClr val="99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0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+mn-lt"/>
              </a:rPr>
              <a:t>Vybraný podnik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45126" y="1828800"/>
            <a:ext cx="5428674" cy="43513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 err="1"/>
              <a:t>Bupospol</a:t>
            </a:r>
            <a:r>
              <a:rPr lang="cs-CZ" dirty="0"/>
              <a:t>, Armaturka Koukol spol. s r.o.</a:t>
            </a:r>
          </a:p>
          <a:p>
            <a:pPr>
              <a:lnSpc>
                <a:spcPct val="100000"/>
              </a:lnSpc>
            </a:pPr>
            <a:r>
              <a:rPr lang="cs-CZ" dirty="0"/>
              <a:t>Nerezové armatury a tvarovky pro farmacii, chemii a </a:t>
            </a:r>
            <a:r>
              <a:rPr lang="cs-CZ" dirty="0" smtClean="0"/>
              <a:t>potravinářství.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Zakázková výroba z nerezové </a:t>
            </a:r>
            <a:r>
              <a:rPr lang="cs-CZ" dirty="0" smtClean="0"/>
              <a:t>oceli.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26 let na </a:t>
            </a:r>
            <a:r>
              <a:rPr lang="cs-CZ" dirty="0" smtClean="0"/>
              <a:t>trhu.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40 </a:t>
            </a:r>
            <a:r>
              <a:rPr lang="cs-CZ" dirty="0" smtClean="0"/>
              <a:t>zaměstnanců.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Obrat 60-75 mil. Kč za </a:t>
            </a:r>
            <a:r>
              <a:rPr lang="cs-CZ" dirty="0" smtClean="0"/>
              <a:t>rok.</a:t>
            </a:r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970" y="1828800"/>
            <a:ext cx="4342060" cy="4351338"/>
          </a:xfrm>
        </p:spPr>
      </p:pic>
    </p:spTree>
    <p:extLst>
      <p:ext uri="{BB962C8B-B14F-4D97-AF65-F5344CB8AC3E}">
        <p14:creationId xmlns:p14="http://schemas.microsoft.com/office/powerpoint/2010/main" val="13533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Cíle práce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logistických </a:t>
            </a:r>
            <a:r>
              <a:rPr lang="cs-CZ" dirty="0" smtClean="0"/>
              <a:t>procesů.</a:t>
            </a:r>
            <a:endParaRPr lang="cs-CZ" dirty="0" smtClean="0"/>
          </a:p>
          <a:p>
            <a:r>
              <a:rPr lang="cs-CZ" dirty="0" smtClean="0"/>
              <a:t>Optimalizace analyzovaných </a:t>
            </a:r>
            <a:r>
              <a:rPr lang="cs-CZ" dirty="0" smtClean="0"/>
              <a:t>procesů.</a:t>
            </a:r>
            <a:endParaRPr lang="cs-CZ" dirty="0" smtClean="0"/>
          </a:p>
          <a:p>
            <a:r>
              <a:rPr lang="cs-CZ" dirty="0" smtClean="0"/>
              <a:t>Zjištění efektu provedených </a:t>
            </a:r>
            <a:r>
              <a:rPr lang="cs-CZ" dirty="0" smtClean="0"/>
              <a:t>optimalizací.</a:t>
            </a:r>
            <a:endParaRPr lang="cs-CZ" dirty="0" smtClean="0"/>
          </a:p>
          <a:p>
            <a:r>
              <a:rPr lang="cs-CZ" dirty="0" smtClean="0"/>
              <a:t>Vyčíslení finanční </a:t>
            </a:r>
            <a:r>
              <a:rPr lang="cs-CZ" dirty="0" smtClean="0"/>
              <a:t>úspory.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4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Postup praktické části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Zjištění výchozího </a:t>
            </a:r>
            <a:r>
              <a:rPr lang="cs-CZ" dirty="0" smtClean="0"/>
              <a:t>stavu.</a:t>
            </a:r>
            <a:endParaRPr lang="cs-CZ" dirty="0" smtClean="0"/>
          </a:p>
          <a:p>
            <a:pPr lvl="1"/>
            <a:r>
              <a:rPr lang="cs-CZ" dirty="0" smtClean="0"/>
              <a:t>Analýza dokumentů, rozhovory, pozorování a měření časů, systémová analýza.</a:t>
            </a:r>
          </a:p>
          <a:p>
            <a:r>
              <a:rPr lang="cs-CZ" dirty="0" smtClean="0"/>
              <a:t>Optimalizace.</a:t>
            </a:r>
            <a:endParaRPr lang="cs-CZ" dirty="0" smtClean="0"/>
          </a:p>
          <a:p>
            <a:pPr lvl="1"/>
            <a:r>
              <a:rPr lang="cs-CZ" dirty="0" smtClean="0"/>
              <a:t>Školení zaměstnanců, optimalizace dávek zadávaných objednávek, zapojení IT a jeho úprava, výstupní kontrola TD a výrobků, optimalizace zásobování a manipulace ve výrobě.</a:t>
            </a:r>
          </a:p>
          <a:p>
            <a:r>
              <a:rPr lang="cs-CZ" dirty="0" smtClean="0"/>
              <a:t>Zjišťování </a:t>
            </a:r>
            <a:r>
              <a:rPr lang="cs-CZ" dirty="0" smtClean="0"/>
              <a:t>následků.</a:t>
            </a:r>
            <a:endParaRPr lang="cs-CZ" dirty="0" smtClean="0"/>
          </a:p>
          <a:p>
            <a:pPr lvl="1"/>
            <a:r>
              <a:rPr lang="cs-CZ" dirty="0" smtClean="0"/>
              <a:t>Pozorování a měření časů, dotazování, rozhovory, stanovení cen práce.</a:t>
            </a:r>
          </a:p>
          <a:p>
            <a:r>
              <a:rPr lang="cs-CZ" dirty="0" smtClean="0"/>
              <a:t>Vyčíslení a interpretace dosažených </a:t>
            </a:r>
            <a:r>
              <a:rPr lang="cs-CZ" dirty="0" smtClean="0"/>
              <a:t>výsledků.</a:t>
            </a:r>
            <a:endParaRPr lang="cs-CZ" dirty="0" smtClean="0"/>
          </a:p>
          <a:p>
            <a:pPr lvl="1"/>
            <a:r>
              <a:rPr lang="cs-CZ" dirty="0" smtClean="0"/>
              <a:t>Prezentace vedení společnosti, diskuse výsledků, další doporučení.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9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Výsledky práce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Nefinanční dopady optimalizací: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lepšení </a:t>
            </a:r>
            <a:r>
              <a:rPr lang="cs-CZ" dirty="0" smtClean="0"/>
              <a:t>vztahů na </a:t>
            </a:r>
            <a:r>
              <a:rPr lang="cs-CZ" dirty="0" smtClean="0"/>
              <a:t>pracovištích,</a:t>
            </a:r>
            <a:endParaRPr lang="cs-CZ" dirty="0" smtClean="0"/>
          </a:p>
          <a:p>
            <a:pPr lvl="1"/>
            <a:r>
              <a:rPr lang="cs-CZ" dirty="0" smtClean="0"/>
              <a:t>efektivnější </a:t>
            </a:r>
            <a:r>
              <a:rPr lang="cs-CZ" dirty="0" smtClean="0"/>
              <a:t>využití </a:t>
            </a:r>
            <a:r>
              <a:rPr lang="cs-CZ" dirty="0" smtClean="0"/>
              <a:t>času,</a:t>
            </a:r>
            <a:endParaRPr lang="cs-CZ" dirty="0" smtClean="0"/>
          </a:p>
          <a:p>
            <a:pPr lvl="1"/>
            <a:r>
              <a:rPr lang="cs-CZ" dirty="0" smtClean="0"/>
              <a:t>nižší </a:t>
            </a:r>
            <a:r>
              <a:rPr lang="cs-CZ" dirty="0" smtClean="0"/>
              <a:t>administrativní náročnost </a:t>
            </a:r>
            <a:r>
              <a:rPr lang="cs-CZ" dirty="0" smtClean="0"/>
              <a:t>prací,</a:t>
            </a:r>
            <a:endParaRPr lang="cs-CZ" dirty="0" smtClean="0"/>
          </a:p>
          <a:p>
            <a:pPr lvl="1"/>
            <a:r>
              <a:rPr lang="cs-CZ" dirty="0" smtClean="0"/>
              <a:t>vyšší </a:t>
            </a:r>
            <a:r>
              <a:rPr lang="cs-CZ" dirty="0" smtClean="0"/>
              <a:t>spokojenost </a:t>
            </a:r>
            <a:r>
              <a:rPr lang="cs-CZ" dirty="0" smtClean="0"/>
              <a:t>zaměstnanců,</a:t>
            </a:r>
            <a:endParaRPr lang="cs-CZ" dirty="0" smtClean="0"/>
          </a:p>
          <a:p>
            <a:pPr lvl="1"/>
            <a:r>
              <a:rPr lang="cs-CZ" dirty="0" smtClean="0"/>
              <a:t>pozitivní </a:t>
            </a:r>
            <a:r>
              <a:rPr lang="cs-CZ" dirty="0" smtClean="0"/>
              <a:t>zpětná vazba od </a:t>
            </a:r>
            <a:r>
              <a:rPr lang="cs-CZ" dirty="0" smtClean="0"/>
              <a:t>zákazníků,</a:t>
            </a:r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říchod </a:t>
            </a:r>
            <a:r>
              <a:rPr lang="cs-CZ" dirty="0" smtClean="0"/>
              <a:t>nových </a:t>
            </a:r>
            <a:r>
              <a:rPr lang="cs-CZ" dirty="0" smtClean="0"/>
              <a:t>zákazníků.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271712"/>
              </p:ext>
            </p:extLst>
          </p:nvPr>
        </p:nvGraphicFramePr>
        <p:xfrm>
          <a:off x="6102927" y="4228191"/>
          <a:ext cx="5705100" cy="2244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453090319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93220726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1793134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93006254"/>
                    </a:ext>
                  </a:extLst>
                </a:gridCol>
              </a:tblGrid>
              <a:tr h="187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Problém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Zasažené oddělení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Stav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948417"/>
                  </a:ext>
                </a:extLst>
              </a:tr>
              <a:tr h="327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Nepřesnost, nekvalita výroby, chybovost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Výroby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Vyřešeno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0391721"/>
                  </a:ext>
                </a:extLst>
              </a:tr>
              <a:tr h="491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12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Neochota přijímat nestandardní nebo prioritní objednávky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Obchodu, konstrukce, cenotvorby, výroby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Částečně vyřešeno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9526092"/>
                  </a:ext>
                </a:extLst>
              </a:tr>
              <a:tr h="327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13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Neznalost technických a technologických detailů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Obchodu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Zůstává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4638448"/>
                  </a:ext>
                </a:extLst>
              </a:tr>
              <a:tr h="491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14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Komplikovanost obsluhy programu Byznys VR</a:t>
                      </a:r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Obchodu, cenotvorby, skladu, výroby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Vyřešeno / Stále v řešení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2925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7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Výsledky práce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inanční dopady optimalizací:</a:t>
            </a:r>
          </a:p>
          <a:p>
            <a:pPr lvl="1"/>
            <a:r>
              <a:rPr lang="cs-CZ" dirty="0" smtClean="0"/>
              <a:t>nižší </a:t>
            </a:r>
            <a:r>
              <a:rPr lang="cs-CZ" dirty="0" smtClean="0"/>
              <a:t>ztráty ve </a:t>
            </a:r>
            <a:r>
              <a:rPr lang="cs-CZ" dirty="0" smtClean="0"/>
              <a:t>výrobě,</a:t>
            </a:r>
            <a:endParaRPr lang="cs-CZ" dirty="0" smtClean="0"/>
          </a:p>
          <a:p>
            <a:pPr lvl="1"/>
            <a:r>
              <a:rPr lang="cs-CZ" dirty="0" smtClean="0"/>
              <a:t>efektivnější </a:t>
            </a:r>
            <a:r>
              <a:rPr lang="cs-CZ" dirty="0" smtClean="0"/>
              <a:t>využití strojů a </a:t>
            </a:r>
            <a:r>
              <a:rPr lang="cs-CZ" dirty="0" smtClean="0"/>
              <a:t>pracovníků,</a:t>
            </a:r>
            <a:endParaRPr lang="cs-CZ" dirty="0" smtClean="0"/>
          </a:p>
          <a:p>
            <a:pPr lvl="1"/>
            <a:r>
              <a:rPr lang="cs-CZ" dirty="0" smtClean="0"/>
              <a:t>vyšší </a:t>
            </a:r>
            <a:r>
              <a:rPr lang="cs-CZ" dirty="0" smtClean="0"/>
              <a:t>zisk z výrobní </a:t>
            </a:r>
            <a:r>
              <a:rPr lang="cs-CZ" dirty="0" smtClean="0"/>
              <a:t>činnosti.</a:t>
            </a:r>
            <a:endParaRPr lang="cs-CZ" dirty="0" smtClean="0"/>
          </a:p>
          <a:p>
            <a:endParaRPr lang="cs-CZ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646992"/>
                  </p:ext>
                </p:extLst>
              </p:nvPr>
            </p:nvGraphicFramePr>
            <p:xfrm>
              <a:off x="5729469" y="3483983"/>
              <a:ext cx="5741044" cy="26929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1501">
                      <a:extLst>
                        <a:ext uri="{9D8B030D-6E8A-4147-A177-3AD203B41FA5}">
                          <a16:colId xmlns:a16="http://schemas.microsoft.com/office/drawing/2014/main" val="3219165254"/>
                        </a:ext>
                      </a:extLst>
                    </a:gridCol>
                    <a:gridCol w="1269543">
                      <a:extLst>
                        <a:ext uri="{9D8B030D-6E8A-4147-A177-3AD203B41FA5}">
                          <a16:colId xmlns:a16="http://schemas.microsoft.com/office/drawing/2014/main" val="291180570"/>
                        </a:ext>
                      </a:extLst>
                    </a:gridCol>
                  </a:tblGrid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Položka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Částka [Kč]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5786390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Celkový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č</m:t>
                                  </m:r>
                                </m:sub>
                              </m:sSub>
                            </m:oMath>
                          </a14:m>
                          <a:r>
                            <a:rPr lang="cs-CZ" sz="1200" dirty="0">
                              <a:effectLst/>
                            </a:rPr>
                            <a:t> z celého výrobního oddělení za 1 směnu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2.905,27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882577449"/>
                      </a:ext>
                    </a:extLst>
                  </a:tr>
                  <a:tr h="312672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Celkový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cs-CZ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č</m:t>
                                  </m:r>
                                </m:sub>
                              </m:sSub>
                            </m:oMath>
                          </a14:m>
                          <a:r>
                            <a:rPr lang="cs-CZ" sz="1200" dirty="0">
                              <a:effectLst/>
                            </a:rPr>
                            <a:t> z celého výrobního oddělení za kalendářní rok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665.307,58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412572189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Náklady na softwarové úpravy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35.900,00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211324660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Náklady na školení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18.000,00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274628555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Náklady na pracovníka </a:t>
                          </a:r>
                          <a:r>
                            <a:rPr kumimoji="0" lang="cs-CZ" altLang="cs-CZ" sz="12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hlinkClick r:id="rId2"/>
                            </a:rPr>
                            <a:t>[</a:t>
                          </a:r>
                          <a:r>
                            <a:rPr kumimoji="0" lang="cs-CZ" altLang="cs-CZ" sz="1200" b="0" i="0" u="none" strike="noStrike" cap="none" normalizeH="0" baseline="30000" dirty="0" smtClean="0" bmk="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hlinkClick r:id="rId2"/>
                            </a:rPr>
                            <a:t>1]</a:t>
                          </a:r>
                          <a:r>
                            <a:rPr kumimoji="0" lang="cs-CZ" altLang="cs-CZ" sz="1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cs-CZ" sz="12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234.000,00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9389183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Teoretická úspora v prvním roce po optimalizaci</a:t>
                          </a:r>
                          <a:endParaRPr lang="cs-CZ" sz="1200" b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377.407,58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06353668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Teoretická úspora v dalších letech</a:t>
                          </a:r>
                          <a:endParaRPr lang="cs-CZ" sz="1200" b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431.307,58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10699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646992"/>
                  </p:ext>
                </p:extLst>
              </p:nvPr>
            </p:nvGraphicFramePr>
            <p:xfrm>
              <a:off x="5729469" y="3483983"/>
              <a:ext cx="5741044" cy="269298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71501">
                      <a:extLst>
                        <a:ext uri="{9D8B030D-6E8A-4147-A177-3AD203B41FA5}">
                          <a16:colId xmlns:a16="http://schemas.microsoft.com/office/drawing/2014/main" val="3219165254"/>
                        </a:ext>
                      </a:extLst>
                    </a:gridCol>
                    <a:gridCol w="1269543">
                      <a:extLst>
                        <a:ext uri="{9D8B030D-6E8A-4147-A177-3AD203B41FA5}">
                          <a16:colId xmlns:a16="http://schemas.microsoft.com/office/drawing/2014/main" val="291180570"/>
                        </a:ext>
                      </a:extLst>
                    </a:gridCol>
                  </a:tblGrid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Položka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Částka [Kč]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75786390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36" t="-103571" r="-29019" b="-598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2.905,27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882577449"/>
                      </a:ext>
                    </a:extLst>
                  </a:tr>
                  <a:tr h="312672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36" t="-223529" r="-29019" b="-5568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665.307,58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412572189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Náklady na softwarové úpravy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35.900,00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211324660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Náklady na školení</a:t>
                          </a:r>
                          <a:endParaRPr lang="cs-CZ" sz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18.000,00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274628555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Náklady na pracovníka </a:t>
                          </a:r>
                          <a:r>
                            <a:rPr kumimoji="0" lang="cs-CZ" altLang="cs-CZ" sz="12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hlinkClick r:id="rId4"/>
                            </a:rPr>
                            <a:t>[</a:t>
                          </a:r>
                          <a:r>
                            <a:rPr kumimoji="0" lang="cs-CZ" altLang="cs-CZ" sz="1200" b="0" i="0" u="none" strike="noStrike" cap="none" normalizeH="0" baseline="30000" dirty="0" smtClean="0" bmk="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hlinkClick r:id="rId4"/>
                            </a:rPr>
                            <a:t>1]</a:t>
                          </a:r>
                          <a:r>
                            <a:rPr kumimoji="0" lang="cs-CZ" altLang="cs-CZ" sz="1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cs-CZ" sz="12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234.000,00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9389183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Teoretická úspora v prvním roce po optimalizaci</a:t>
                          </a:r>
                          <a:endParaRPr lang="cs-CZ" sz="1200" b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377.407,58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06353668"/>
                      </a:ext>
                    </a:extLst>
                  </a:tr>
                  <a:tr h="3400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Teoretická úspora v dalších letech</a:t>
                          </a:r>
                          <a:endParaRPr lang="cs-CZ" sz="1200" b="1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effectLst/>
                            </a:rPr>
                            <a:t>431.307,58</a:t>
                          </a:r>
                          <a:endParaRPr lang="cs-CZ" sz="1200" b="1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10699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729469" y="61769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[</a:t>
            </a:r>
            <a:r>
              <a:rPr kumimoji="0" lang="cs-CZ" altLang="cs-CZ" sz="1000" b="0" i="0" u="none" strike="noStrike" cap="none" normalizeH="0" baseline="3000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1]</a:t>
            </a: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Smluvní mzda vyplácená zaměstnanci činí 19500,- Kč za měsíc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4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+mn-lt"/>
              </a:rPr>
              <a:t>Přínos práce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přístup k </a:t>
            </a:r>
            <a:r>
              <a:rPr lang="cs-CZ" dirty="0" smtClean="0"/>
              <a:t>zákazníkům.</a:t>
            </a:r>
            <a:endParaRPr lang="cs-CZ" dirty="0" smtClean="0"/>
          </a:p>
          <a:p>
            <a:r>
              <a:rPr lang="cs-CZ" dirty="0" smtClean="0"/>
              <a:t>Zvýšená míra spolupráce mezi </a:t>
            </a:r>
            <a:r>
              <a:rPr lang="cs-CZ" dirty="0" smtClean="0"/>
              <a:t>zaměstnanci.</a:t>
            </a:r>
            <a:endParaRPr lang="cs-CZ" dirty="0" smtClean="0"/>
          </a:p>
          <a:p>
            <a:r>
              <a:rPr lang="cs-CZ" dirty="0" smtClean="0"/>
              <a:t>Efektivnější využití </a:t>
            </a:r>
            <a:r>
              <a:rPr lang="cs-CZ" dirty="0" smtClean="0"/>
              <a:t>zdrojů.</a:t>
            </a:r>
            <a:endParaRPr lang="cs-CZ" dirty="0" smtClean="0"/>
          </a:p>
          <a:p>
            <a:r>
              <a:rPr lang="cs-CZ" dirty="0" smtClean="0"/>
              <a:t>Efektivnější fungování </a:t>
            </a:r>
            <a:r>
              <a:rPr lang="cs-CZ" dirty="0" smtClean="0"/>
              <a:t>podniku.</a:t>
            </a:r>
            <a:endParaRPr lang="cs-CZ" dirty="0" smtClean="0"/>
          </a:p>
          <a:p>
            <a:r>
              <a:rPr lang="cs-CZ" dirty="0" smtClean="0"/>
              <a:t>Finanční </a:t>
            </a:r>
            <a:r>
              <a:rPr lang="cs-CZ" dirty="0" smtClean="0"/>
              <a:t>úspora.</a:t>
            </a:r>
            <a:endParaRPr lang="cs-CZ" dirty="0" smtClean="0"/>
          </a:p>
          <a:p>
            <a:r>
              <a:rPr lang="cs-CZ" dirty="0" smtClean="0"/>
              <a:t>Nové </a:t>
            </a:r>
            <a:r>
              <a:rPr lang="cs-CZ" dirty="0" smtClean="0"/>
              <a:t>příležitosti.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2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02597" y="3429000"/>
            <a:ext cx="4386805" cy="1806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+mj-lt"/>
              </a:rPr>
              <a:t>Děkuji za pozornost</a:t>
            </a:r>
          </a:p>
          <a:p>
            <a:pPr algn="ctr">
              <a:lnSpc>
                <a:spcPct val="250000"/>
              </a:lnSpc>
            </a:pPr>
            <a:r>
              <a:rPr lang="cs-CZ" sz="3600" dirty="0" smtClean="0">
                <a:latin typeface="+mj-lt"/>
              </a:rPr>
              <a:t>Bc. Struska Martin</a:t>
            </a:r>
            <a:endParaRPr lang="cs-CZ" sz="3600" dirty="0">
              <a:latin typeface="+mj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62" y="1796529"/>
            <a:ext cx="904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8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+mn-lt"/>
              </a:rPr>
              <a:t>Doplňující dotazy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 práce doc</a:t>
            </a:r>
            <a:r>
              <a:rPr lang="cs-CZ" dirty="0"/>
              <a:t>. Ing. Marek </a:t>
            </a:r>
            <a:r>
              <a:rPr lang="cs-CZ" dirty="0" err="1"/>
              <a:t>Vochozka</a:t>
            </a:r>
            <a:r>
              <a:rPr lang="cs-CZ" dirty="0"/>
              <a:t>, MBA, Ph.D. 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-</a:t>
            </a:r>
          </a:p>
          <a:p>
            <a:pPr lvl="1"/>
            <a:endParaRPr lang="cs-CZ" sz="2800" dirty="0"/>
          </a:p>
          <a:p>
            <a:r>
              <a:rPr lang="cs-CZ" dirty="0"/>
              <a:t>Oponent </a:t>
            </a:r>
            <a:r>
              <a:rPr lang="cs-CZ" dirty="0"/>
              <a:t>práce doc</a:t>
            </a:r>
            <a:r>
              <a:rPr lang="cs-CZ" dirty="0"/>
              <a:t>. Ing. Anna </a:t>
            </a:r>
            <a:r>
              <a:rPr lang="cs-CZ" dirty="0" err="1"/>
              <a:t>Dolinayová</a:t>
            </a:r>
            <a:r>
              <a:rPr lang="cs-CZ" dirty="0"/>
              <a:t>, PhD. 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Postačuje kapacita skladu na </a:t>
            </a:r>
            <a:r>
              <a:rPr lang="cs-CZ" dirty="0" err="1"/>
              <a:t>pokrytie</a:t>
            </a:r>
            <a:r>
              <a:rPr lang="cs-CZ" dirty="0"/>
              <a:t> vámi navrhovaného minimálního </a:t>
            </a:r>
            <a:r>
              <a:rPr lang="cs-CZ" dirty="0" err="1"/>
              <a:t>mesačného</a:t>
            </a:r>
            <a:r>
              <a:rPr lang="cs-CZ" dirty="0"/>
              <a:t> </a:t>
            </a:r>
            <a:r>
              <a:rPr lang="cs-CZ" dirty="0" err="1"/>
              <a:t>dopytu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96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414</Words>
  <Application>Microsoft Office PowerPoint</Application>
  <PresentationFormat>Širokoúhlá obrazovka</PresentationFormat>
  <Paragraphs>90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Wingdings 2</vt:lpstr>
      <vt:lpstr>HDOfficeLightV0</vt:lpstr>
      <vt:lpstr>Finanční dopad optimalizace logistických procesů ve vybraném podniku</vt:lpstr>
      <vt:lpstr>Vybraný podnik</vt:lpstr>
      <vt:lpstr>Cíle práce</vt:lpstr>
      <vt:lpstr>Postup praktické části</vt:lpstr>
      <vt:lpstr>Výsledky práce</vt:lpstr>
      <vt:lpstr>Výsledky práce</vt:lpstr>
      <vt:lpstr>Přínos práce</vt:lpstr>
      <vt:lpstr>Prezentace aplikace PowerPoint</vt:lpstr>
      <vt:lpstr>Doplňující dotazy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dopad optimalizace logistických procesů ve vybraném podniku</dc:title>
  <dc:creator>Karel</dc:creator>
  <cp:lastModifiedBy>Karel</cp:lastModifiedBy>
  <cp:revision>11</cp:revision>
  <dcterms:created xsi:type="dcterms:W3CDTF">2017-06-08T15:56:07Z</dcterms:created>
  <dcterms:modified xsi:type="dcterms:W3CDTF">2017-06-12T18:49:55Z</dcterms:modified>
</cp:coreProperties>
</file>