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0" r:id="rId6"/>
    <p:sldId id="270" r:id="rId7"/>
    <p:sldId id="269" r:id="rId8"/>
    <p:sldId id="271" r:id="rId9"/>
    <p:sldId id="273" r:id="rId10"/>
    <p:sldId id="272" r:id="rId11"/>
    <p:sldId id="261" r:id="rId12"/>
    <p:sldId id="267" r:id="rId13"/>
    <p:sldId id="262" r:id="rId14"/>
    <p:sldId id="274" r:id="rId15"/>
    <p:sldId id="264" r:id="rId16"/>
    <p:sldId id="26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C28"/>
    <a:srgbClr val="8A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etanova.j\AppData\Local\Microsoft\Windows\Temporary%20Internet%20Files\Content.Outlook\0ODPB09H\Kopie%20-%20170406_Inputfaktoren_SAP-NR_St&#252;cklis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'[Kopie - 170406_Inputfaktoren_SAP-NR_Stückliste.xlsx]List1'!$O$36:$P$36</c:f>
              <c:strCache>
                <c:ptCount val="1"/>
                <c:pt idx="0">
                  <c:v>skutečné objednávky 522790C</c:v>
                </c:pt>
              </c:strCache>
            </c:strRef>
          </c:tx>
          <c:spPr>
            <a:ln w="5715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'[Kopie - 170406_Inputfaktoren_SAP-NR_Stückliste.xlsx]List1'!$Q$35:$U$35</c:f>
              <c:strCache>
                <c:ptCount val="5"/>
                <c:pt idx="0">
                  <c:v>listopad</c:v>
                </c:pt>
                <c:pt idx="1">
                  <c:v>prosinec</c:v>
                </c:pt>
                <c:pt idx="2">
                  <c:v>leden </c:v>
                </c:pt>
                <c:pt idx="3">
                  <c:v>únor</c:v>
                </c:pt>
                <c:pt idx="4">
                  <c:v>březen</c:v>
                </c:pt>
              </c:strCache>
            </c:strRef>
          </c:cat>
          <c:val>
            <c:numRef>
              <c:f>'[Kopie - 170406_Inputfaktoren_SAP-NR_Stückliste.xlsx]List1'!$Q$36:$U$36</c:f>
              <c:numCache>
                <c:formatCode>General</c:formatCode>
                <c:ptCount val="5"/>
                <c:pt idx="0">
                  <c:v>73500</c:v>
                </c:pt>
                <c:pt idx="1">
                  <c:v>78000</c:v>
                </c:pt>
                <c:pt idx="2">
                  <c:v>79500</c:v>
                </c:pt>
                <c:pt idx="3">
                  <c:v>76500</c:v>
                </c:pt>
                <c:pt idx="4">
                  <c:v>82000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'[Kopie - 170406_Inputfaktoren_SAP-NR_Stückliste.xlsx]List1'!$O$37:$P$37</c:f>
              <c:strCache>
                <c:ptCount val="1"/>
                <c:pt idx="0">
                  <c:v>skutečné objednávky 522800C</c:v>
                </c:pt>
              </c:strCache>
            </c:strRef>
          </c:tx>
          <c:spPr>
            <a:ln w="57150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strRef>
              <c:f>'[Kopie - 170406_Inputfaktoren_SAP-NR_Stückliste.xlsx]List1'!$Q$35:$U$35</c:f>
              <c:strCache>
                <c:ptCount val="5"/>
                <c:pt idx="0">
                  <c:v>listopad</c:v>
                </c:pt>
                <c:pt idx="1">
                  <c:v>prosinec</c:v>
                </c:pt>
                <c:pt idx="2">
                  <c:v>leden </c:v>
                </c:pt>
                <c:pt idx="3">
                  <c:v>únor</c:v>
                </c:pt>
                <c:pt idx="4">
                  <c:v>březen</c:v>
                </c:pt>
              </c:strCache>
            </c:strRef>
          </c:cat>
          <c:val>
            <c:numRef>
              <c:f>'[Kopie - 170406_Inputfaktoren_SAP-NR_Stückliste.xlsx]List1'!$Q$37:$U$37</c:f>
              <c:numCache>
                <c:formatCode>General</c:formatCode>
                <c:ptCount val="5"/>
                <c:pt idx="0">
                  <c:v>90000</c:v>
                </c:pt>
                <c:pt idx="1">
                  <c:v>84000</c:v>
                </c:pt>
                <c:pt idx="2">
                  <c:v>78000</c:v>
                </c:pt>
                <c:pt idx="3">
                  <c:v>87000</c:v>
                </c:pt>
                <c:pt idx="4">
                  <c:v>90000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'[Kopie - 170406_Inputfaktoren_SAP-NR_Stückliste.xlsx]List1'!$O$38:$P$38</c:f>
              <c:strCache>
                <c:ptCount val="1"/>
                <c:pt idx="0">
                  <c:v>EOQ 522790C, 522800C</c:v>
                </c:pt>
              </c:strCache>
            </c:strRef>
          </c:tx>
          <c:marker>
            <c:symbol val="none"/>
          </c:marker>
          <c:cat>
            <c:strRef>
              <c:f>'[Kopie - 170406_Inputfaktoren_SAP-NR_Stückliste.xlsx]List1'!$Q$35:$U$35</c:f>
              <c:strCache>
                <c:ptCount val="5"/>
                <c:pt idx="0">
                  <c:v>listopad</c:v>
                </c:pt>
                <c:pt idx="1">
                  <c:v>prosinec</c:v>
                </c:pt>
                <c:pt idx="2">
                  <c:v>leden </c:v>
                </c:pt>
                <c:pt idx="3">
                  <c:v>únor</c:v>
                </c:pt>
                <c:pt idx="4">
                  <c:v>březen</c:v>
                </c:pt>
              </c:strCache>
            </c:strRef>
          </c:cat>
          <c:val>
            <c:numRef>
              <c:f>'[Kopie - 170406_Inputfaktoren_SAP-NR_Stückliste.xlsx]List1'!$Q$38:$U$38</c:f>
              <c:numCache>
                <c:formatCode>General</c:formatCode>
                <c:ptCount val="5"/>
                <c:pt idx="0">
                  <c:v>74200</c:v>
                </c:pt>
                <c:pt idx="1">
                  <c:v>74200</c:v>
                </c:pt>
                <c:pt idx="2">
                  <c:v>74200</c:v>
                </c:pt>
                <c:pt idx="3">
                  <c:v>74200</c:v>
                </c:pt>
                <c:pt idx="4">
                  <c:v>74200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'[Kopie - 170406_Inputfaktoren_SAP-NR_Stückliste.xlsx]List1'!$O$39:$P$39</c:f>
              <c:strCache>
                <c:ptCount val="1"/>
                <c:pt idx="0">
                  <c:v>EOQ 522790C, 522800C</c:v>
                </c:pt>
              </c:strCache>
            </c:strRef>
          </c:tx>
          <c:spPr>
            <a:ln w="5715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strRef>
              <c:f>'[Kopie - 170406_Inputfaktoren_SAP-NR_Stückliste.xlsx]List1'!$Q$35:$U$35</c:f>
              <c:strCache>
                <c:ptCount val="5"/>
                <c:pt idx="0">
                  <c:v>listopad</c:v>
                </c:pt>
                <c:pt idx="1">
                  <c:v>prosinec</c:v>
                </c:pt>
                <c:pt idx="2">
                  <c:v>leden </c:v>
                </c:pt>
                <c:pt idx="3">
                  <c:v>únor</c:v>
                </c:pt>
                <c:pt idx="4">
                  <c:v>březen</c:v>
                </c:pt>
              </c:strCache>
            </c:strRef>
          </c:cat>
          <c:val>
            <c:numRef>
              <c:f>'[Kopie - 170406_Inputfaktoren_SAP-NR_Stückliste.xlsx]List1'!$Q$39:$U$39</c:f>
              <c:numCache>
                <c:formatCode>General</c:formatCode>
                <c:ptCount val="5"/>
                <c:pt idx="0">
                  <c:v>74200</c:v>
                </c:pt>
                <c:pt idx="1">
                  <c:v>74200</c:v>
                </c:pt>
                <c:pt idx="2">
                  <c:v>74200</c:v>
                </c:pt>
                <c:pt idx="3">
                  <c:v>74200</c:v>
                </c:pt>
                <c:pt idx="4">
                  <c:v>74200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69888"/>
        <c:axId val="94071424"/>
      </c:lineChart>
      <c:catAx>
        <c:axId val="9406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94071424"/>
        <c:crosses val="autoZero"/>
        <c:auto val="1"/>
        <c:lblAlgn val="ctr"/>
        <c:lblOffset val="100"/>
        <c:noMultiLvlLbl val="0"/>
      </c:catAx>
      <c:valAx>
        <c:axId val="94071424"/>
        <c:scaling>
          <c:orientation val="minMax"/>
          <c:min val="7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latin typeface="Calibri" panose="020F0502020204030204" pitchFamily="34" charset="0"/>
              </a:defRPr>
            </a:pPr>
            <a:endParaRPr lang="cs-CZ"/>
          </a:p>
        </c:txPr>
        <c:crossAx val="94069888"/>
        <c:crosses val="autoZero"/>
        <c:crossBetween val="between"/>
        <c:majorUnit val="2500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8162792400013705"/>
          <c:y val="0.27799712461327275"/>
          <c:w val="0.30848220914187102"/>
          <c:h val="0.44400575077345455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5D6B-7CBD-4F97-B33F-936471C0F6BC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6B282-DEB9-4CE7-840C-AA6093AEF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4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644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24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74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46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34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921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3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1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0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9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20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42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5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7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71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3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88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7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0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8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4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7B9F-B6F7-471E-BB58-39CCB2B47E62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3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upload.wikimedia.org/wikipedia/commons/2/2a/Logo_vst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upload.wikimedia.org/wikipedia/commons/2/2a/Logo_vst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944216"/>
          </a:xfrm>
        </p:spPr>
        <p:txBody>
          <a:bodyPr>
            <a:noAutofit/>
          </a:bodyPr>
          <a:lstStyle/>
          <a:p>
            <a:r>
              <a:rPr lang="cs-CZ" b="1" dirty="0" smtClean="0"/>
              <a:t>Optimalizace materiálového a informačního toku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941168"/>
            <a:ext cx="7848872" cy="1440160"/>
          </a:xfrm>
        </p:spPr>
        <p:txBody>
          <a:bodyPr>
            <a:noAutofit/>
          </a:bodyPr>
          <a:lstStyle/>
          <a:p>
            <a:pPr algn="l"/>
            <a:r>
              <a:rPr lang="cs-CZ" sz="2300" b="1" dirty="0" smtClean="0">
                <a:solidFill>
                  <a:schemeClr val="tx1"/>
                </a:solidFill>
                <a:latin typeface="+mj-lt"/>
              </a:rPr>
              <a:t>Autor diplomové práce: </a:t>
            </a:r>
            <a:r>
              <a:rPr lang="cs-CZ" sz="2300" b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300" dirty="0" smtClean="0">
                <a:solidFill>
                  <a:schemeClr val="tx1"/>
                </a:solidFill>
                <a:latin typeface="+mj-lt"/>
              </a:rPr>
              <a:t>Bc</a:t>
            </a:r>
            <a:r>
              <a:rPr lang="cs-CZ" sz="2300" dirty="0" smtClean="0">
                <a:solidFill>
                  <a:schemeClr val="tx1"/>
                </a:solidFill>
                <a:latin typeface="+mj-lt"/>
              </a:rPr>
              <a:t>. Jana Smetanová</a:t>
            </a:r>
          </a:p>
          <a:p>
            <a:pPr algn="l"/>
            <a:r>
              <a:rPr lang="cs-CZ" sz="2300" b="1" dirty="0" smtClean="0">
                <a:solidFill>
                  <a:schemeClr val="tx1"/>
                </a:solidFill>
                <a:latin typeface="+mj-lt"/>
              </a:rPr>
              <a:t>Vedoucí diplomové práce</a:t>
            </a:r>
            <a:r>
              <a:rPr lang="cs-CZ" sz="23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cs-CZ" sz="23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cs-CZ" sz="23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doc</a:t>
            </a:r>
            <a:r>
              <a:rPr lang="cs-CZ" sz="23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Ing. Rudolf Kampf, Ph.D.</a:t>
            </a:r>
          </a:p>
          <a:p>
            <a:pPr algn="l"/>
            <a:r>
              <a:rPr lang="cs-CZ" sz="2300" b="1" dirty="0" smtClean="0">
                <a:solidFill>
                  <a:schemeClr val="tx1"/>
                </a:solidFill>
                <a:latin typeface="+mj-lt"/>
              </a:rPr>
              <a:t>Oponent diplomové práce:</a:t>
            </a:r>
            <a:r>
              <a:rPr lang="cs-CZ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300" dirty="0" smtClean="0">
                <a:solidFill>
                  <a:schemeClr val="tx1"/>
                </a:solidFill>
                <a:latin typeface="+mj-lt"/>
              </a:rPr>
              <a:t>	prof. </a:t>
            </a:r>
            <a:r>
              <a:rPr lang="cs-CZ" sz="2300" dirty="0">
                <a:solidFill>
                  <a:schemeClr val="tx1"/>
                </a:solidFill>
                <a:latin typeface="+mj-lt"/>
              </a:rPr>
              <a:t>Ing. </a:t>
            </a:r>
            <a:r>
              <a:rPr lang="cs-CZ" sz="2300" dirty="0" err="1">
                <a:solidFill>
                  <a:schemeClr val="tx1"/>
                </a:solidFill>
                <a:latin typeface="+mj-lt"/>
              </a:rPr>
              <a:t>Vieroslav</a:t>
            </a:r>
            <a:r>
              <a:rPr lang="cs-CZ" sz="2300" dirty="0">
                <a:solidFill>
                  <a:schemeClr val="tx1"/>
                </a:solidFill>
                <a:latin typeface="+mj-lt"/>
              </a:rPr>
              <a:t> Molnár, PhD</a:t>
            </a:r>
            <a:r>
              <a:rPr lang="cs-CZ" sz="2300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sz="2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18231" y="719118"/>
            <a:ext cx="581248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Vysoká škola technická a ekonomická </a:t>
            </a:r>
          </a:p>
          <a:p>
            <a:r>
              <a:rPr lang="cs-CZ" sz="2800" b="1" dirty="0" smtClean="0"/>
              <a:t>v Českých Budějovicích</a:t>
            </a:r>
          </a:p>
          <a:p>
            <a:r>
              <a:rPr lang="cs-CZ" sz="2400" dirty="0" smtClean="0"/>
              <a:t>Ústav </a:t>
            </a:r>
            <a:r>
              <a:rPr lang="cs-CZ" sz="2400" dirty="0" err="1" smtClean="0"/>
              <a:t>technicko-technologický</a:t>
            </a:r>
            <a:endParaRPr lang="cs-CZ" sz="2400" dirty="0" smtClean="0"/>
          </a:p>
          <a:p>
            <a:r>
              <a:rPr lang="cs-CZ" sz="2000" dirty="0" smtClean="0"/>
              <a:t>České Budějovice, červen 2017</a:t>
            </a:r>
            <a:endParaRPr lang="cs-CZ" sz="2000" dirty="0"/>
          </a:p>
        </p:txBody>
      </p:sp>
      <p:pic>
        <p:nvPicPr>
          <p:cNvPr id="3074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752129" cy="17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Nápravná opatření pro výrobní logistiku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Layout nové výrobní linky</a:t>
            </a:r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Technologický postup</a:t>
            </a:r>
          </a:p>
          <a:p>
            <a:pPr marL="0" lvl="0" indent="0">
              <a:buClr>
                <a:srgbClr val="8A0000"/>
              </a:buClr>
              <a:buNone/>
            </a:pPr>
            <a:endParaRPr lang="cs-CZ" dirty="0" smtClean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2800" b="1" dirty="0" smtClean="0"/>
          </a:p>
          <a:p>
            <a:endParaRPr lang="cs-CZ" dirty="0"/>
          </a:p>
        </p:txBody>
      </p:sp>
      <p:pic>
        <p:nvPicPr>
          <p:cNvPr id="9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96952"/>
            <a:ext cx="8424937" cy="339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0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Nápravná opatření pro výrobní logistiku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/>
              <a:t>Zavedení </a:t>
            </a:r>
            <a:r>
              <a:rPr lang="cs-CZ" dirty="0" err="1" smtClean="0"/>
              <a:t>Milkrunu</a:t>
            </a:r>
            <a:r>
              <a:rPr lang="cs-CZ" dirty="0" smtClean="0"/>
              <a:t> </a:t>
            </a:r>
            <a:r>
              <a:rPr lang="cs-CZ" dirty="0"/>
              <a:t>ve výrobě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b="1" dirty="0"/>
          </a:p>
        </p:txBody>
      </p:sp>
      <p:pic>
        <p:nvPicPr>
          <p:cNvPr id="8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9552" y="2060848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Stanovení okruhu a určení zastávek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Určení parametrů pro zavedení </a:t>
            </a:r>
            <a:r>
              <a:rPr lang="cs-CZ" sz="2600" dirty="0" err="1" smtClean="0"/>
              <a:t>milkrunu</a:t>
            </a:r>
            <a:endParaRPr lang="cs-CZ" sz="2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Balení, souprava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Popis pracovního postupu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Jízdní řád – výpočet přepravního taktu (3okruhy/směna)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600" dirty="0" smtClean="0"/>
              <a:t>Personál, náklady na manipulanta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1499"/>
              </p:ext>
            </p:extLst>
          </p:nvPr>
        </p:nvGraphicFramePr>
        <p:xfrm>
          <a:off x="611560" y="4941168"/>
          <a:ext cx="7920881" cy="131388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139240"/>
                <a:gridCol w="2696648"/>
                <a:gridCol w="3084993"/>
              </a:tblGrid>
              <a:tr h="9024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Hodinová sazba manipulant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Úspora do konce roku (Kč) při počtu 185 prac. dnů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Roční úspora (Kč) při počtu 250 prac. dnů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284,35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1 262 514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1 706 100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  Nápravná opatření pro výstupní logistiku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Snížení nákladů na dopravu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Celková roční </a:t>
            </a:r>
            <a:r>
              <a:rPr lang="cs-CZ" b="1" dirty="0" smtClean="0"/>
              <a:t>úspora 1.173.000,-Kč</a:t>
            </a:r>
            <a:endParaRPr lang="cs-CZ" b="1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Obalové hospodářství</a:t>
            </a:r>
            <a:endParaRPr lang="cs-CZ" b="1" dirty="0"/>
          </a:p>
          <a:p>
            <a:pPr lvl="1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0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4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7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700" dirty="0"/>
          </a:p>
          <a:p>
            <a:pPr marL="0" indent="0">
              <a:buClr>
                <a:srgbClr val="8A0000"/>
              </a:buClr>
              <a:buNone/>
            </a:pPr>
            <a:endParaRPr lang="cs-CZ" sz="3700" dirty="0" smtClean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986928"/>
              </p:ext>
            </p:extLst>
          </p:nvPr>
        </p:nvGraphicFramePr>
        <p:xfrm>
          <a:off x="573896" y="3573016"/>
          <a:ext cx="7992889" cy="245062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034338"/>
                <a:gridCol w="1332149"/>
                <a:gridCol w="1406156"/>
                <a:gridCol w="2220246"/>
              </a:tblGrid>
              <a:tr h="503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Dodavatel obalů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(ks)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Cena Kč/ks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Cena Kč /celkem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22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KOVO Savčuk Benešov </a:t>
                      </a:r>
                      <a:r>
                        <a:rPr lang="cs-CZ" sz="2000" dirty="0" smtClean="0">
                          <a:effectLst/>
                        </a:rPr>
                        <a:t>kovová bedna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800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9.435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7.548.000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22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V+M spol. s.r.o. Nepomuk </a:t>
                      </a:r>
                      <a:r>
                        <a:rPr lang="cs-CZ" sz="2000" dirty="0" smtClean="0">
                          <a:effectLst/>
                        </a:rPr>
                        <a:t> dřevěná bedna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2.760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276.000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03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Suma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900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12.195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7.824.000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Závěrečné shrnutí – finanční zhodnocení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Vstupní </a:t>
            </a:r>
            <a:r>
              <a:rPr lang="cs-CZ" b="1" dirty="0" smtClean="0"/>
              <a:t>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	</a:t>
            </a:r>
            <a:r>
              <a:rPr lang="cs-CZ" sz="2600" dirty="0"/>
              <a:t>EOQ – úspora celkem </a:t>
            </a:r>
            <a:r>
              <a:rPr lang="cs-CZ" sz="2600" dirty="0" smtClean="0"/>
              <a:t>2.195.845 Kč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Výrobní 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/>
              <a:t>O</a:t>
            </a:r>
            <a:r>
              <a:rPr lang="cs-CZ" dirty="0" smtClean="0"/>
              <a:t>ptimalizace plošné dispozice!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sz="2600" dirty="0" err="1" smtClean="0"/>
              <a:t>Milkrun</a:t>
            </a:r>
            <a:r>
              <a:rPr lang="cs-CZ" sz="2600" dirty="0" smtClean="0"/>
              <a:t> – náklady na manipulanty 5.118.300 Kč/rok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sz="2600" dirty="0" smtClean="0"/>
              <a:t>Současné náklady na manipulanty 10.236.600 </a:t>
            </a:r>
            <a:r>
              <a:rPr lang="cs-CZ" sz="2600" dirty="0"/>
              <a:t>Kč/rok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Výstupní 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sz="2600" dirty="0" smtClean="0"/>
              <a:t>Snížení nákladů za dopravu 1.173.000 Kč/rok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sz="2600" dirty="0" smtClean="0"/>
              <a:t>Náklady na pořízení balení 7.824.000 Kč/rok</a:t>
            </a:r>
            <a:endParaRPr lang="cs-CZ" sz="2600" dirty="0" smtClean="0"/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endParaRPr lang="cs-CZ" sz="2600" dirty="0" smtClean="0"/>
          </a:p>
          <a:p>
            <a:pPr marL="0" indent="0">
              <a:buClr>
                <a:srgbClr val="8A0000"/>
              </a:buClr>
              <a:buNone/>
            </a:pPr>
            <a:endParaRPr lang="cs-CZ" sz="34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400" dirty="0" smtClean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0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Závěrečné </a:t>
            </a:r>
            <a:r>
              <a:rPr lang="cs-CZ" b="1" dirty="0"/>
              <a:t>shrnutí – finanční </a:t>
            </a:r>
            <a:r>
              <a:rPr lang="cs-CZ" b="1" dirty="0" smtClean="0"/>
              <a:t>zhodnocení</a:t>
            </a:r>
            <a:endParaRPr lang="cs-CZ" dirty="0"/>
          </a:p>
        </p:txBody>
      </p:sp>
      <p:pic>
        <p:nvPicPr>
          <p:cNvPr id="4" name="Picture 2" descr="Soubor:Logo vst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3000" dirty="0" smtClean="0"/>
              <a:t>Plánované náklady - výnosy (balení 800-100, EOQ, přepravy, </a:t>
            </a:r>
            <a:r>
              <a:rPr lang="cs-CZ" sz="3000" dirty="0" err="1" smtClean="0"/>
              <a:t>milkrun</a:t>
            </a:r>
            <a:r>
              <a:rPr lang="cs-CZ" sz="3000" dirty="0" smtClean="0"/>
              <a:t> - manipulanti)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0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sz="3000" dirty="0" smtClean="0"/>
              <a:t>Skutečné náklady - výnosy (balení 400-100, EOQ)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44628"/>
              </p:ext>
            </p:extLst>
          </p:nvPr>
        </p:nvGraphicFramePr>
        <p:xfrm>
          <a:off x="611560" y="2708920"/>
          <a:ext cx="7920881" cy="129614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639737"/>
                <a:gridCol w="2640572"/>
                <a:gridCol w="264057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Náklady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Výnosy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7.824.000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8.487.145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Celková</a:t>
                      </a:r>
                      <a:r>
                        <a:rPr lang="cs-CZ" sz="2400" baseline="0" dirty="0" smtClean="0">
                          <a:effectLst/>
                        </a:rPr>
                        <a:t> ú</a:t>
                      </a:r>
                      <a:r>
                        <a:rPr lang="cs-CZ" sz="2400" dirty="0" smtClean="0">
                          <a:effectLst/>
                        </a:rPr>
                        <a:t>spora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663.145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82924"/>
              </p:ext>
            </p:extLst>
          </p:nvPr>
        </p:nvGraphicFramePr>
        <p:xfrm>
          <a:off x="611560" y="5013176"/>
          <a:ext cx="7920881" cy="129614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639737"/>
                <a:gridCol w="2640572"/>
                <a:gridCol w="264057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Náklady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Výnosy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</a:rPr>
                        <a:t>3.774.000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</a:rPr>
                        <a:t>4.686.352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Celková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dirty="0" smtClean="0">
                          <a:effectLst/>
                        </a:rPr>
                        <a:t>úspora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</a:rPr>
                        <a:t>912.352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2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592288"/>
          </a:xfrm>
        </p:spPr>
        <p:txBody>
          <a:bodyPr/>
          <a:lstStyle/>
          <a:p>
            <a:r>
              <a:rPr lang="cs-CZ" b="1" dirty="0" smtClean="0"/>
              <a:t>Děkuji za Vaši pozornost</a:t>
            </a:r>
            <a:endParaRPr lang="cs-CZ" b="1" dirty="0"/>
          </a:p>
        </p:txBody>
      </p:sp>
      <p:pic>
        <p:nvPicPr>
          <p:cNvPr id="4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83703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7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Doplňující dotazy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Vedoucí diplomové práce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/>
              <a:t>Stručně popište matematické metody umožňující optimalizaci materiálových a informačních toků (v kontextu práce).</a:t>
            </a:r>
            <a:r>
              <a:rPr lang="cs-CZ" b="1" dirty="0"/>
              <a:t> </a:t>
            </a:r>
            <a:r>
              <a:rPr lang="cs-CZ" dirty="0"/>
              <a:t>  </a:t>
            </a:r>
            <a:endParaRPr lang="cs-CZ" dirty="0" smtClean="0"/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/>
              <a:t>Budou výsledky vaši DP </a:t>
            </a:r>
            <a:r>
              <a:rPr lang="cs-CZ" dirty="0" smtClean="0"/>
              <a:t>aplikované</a:t>
            </a:r>
            <a:r>
              <a:rPr lang="cs-CZ" dirty="0"/>
              <a:t>?</a:t>
            </a:r>
            <a:endParaRPr lang="cs-CZ" b="1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Oponent diplomové práce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err="1"/>
              <a:t>Aké</a:t>
            </a:r>
            <a:r>
              <a:rPr lang="cs-CZ" dirty="0"/>
              <a:t> </a:t>
            </a:r>
            <a:r>
              <a:rPr lang="cs-CZ" dirty="0" err="1"/>
              <a:t>predpokladáte</a:t>
            </a:r>
            <a:r>
              <a:rPr lang="cs-CZ" dirty="0"/>
              <a:t> možnosti </a:t>
            </a:r>
            <a:r>
              <a:rPr lang="cs-CZ" dirty="0" err="1"/>
              <a:t>realizácie</a:t>
            </a:r>
            <a:r>
              <a:rPr lang="cs-CZ" dirty="0"/>
              <a:t> vašich </a:t>
            </a:r>
            <a:r>
              <a:rPr lang="cs-CZ" dirty="0" err="1"/>
              <a:t>návrhov</a:t>
            </a:r>
            <a:r>
              <a:rPr lang="cs-CZ" dirty="0"/>
              <a:t> </a:t>
            </a:r>
            <a:r>
              <a:rPr lang="cs-CZ" dirty="0" err="1"/>
              <a:t>riešenia</a:t>
            </a:r>
            <a:r>
              <a:rPr lang="cs-CZ" dirty="0"/>
              <a:t>?</a:t>
            </a: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 obhajoby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4230"/>
            <a:ext cx="8229600" cy="5095130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Cíl </a:t>
            </a:r>
            <a:r>
              <a:rPr lang="cs-CZ" dirty="0" smtClean="0"/>
              <a:t>práce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Představení podniku, projektu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Použité metody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Identifikace úzkých míst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Návrhy opatření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Závěrečné shrnutí 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Doplňující dotazy</a:t>
            </a:r>
            <a:endParaRPr lang="cs-CZ" dirty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diplomové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Cílem </a:t>
            </a:r>
            <a:r>
              <a:rPr lang="cs-CZ" dirty="0"/>
              <a:t>diplomové práce je, na základě analýzy současného stavu materiálových a informačních toků ve společnosti DURA </a:t>
            </a:r>
            <a:r>
              <a:rPr lang="cs-CZ" dirty="0" err="1"/>
              <a:t>Automotive</a:t>
            </a:r>
            <a:r>
              <a:rPr lang="cs-CZ" dirty="0"/>
              <a:t>, identifikovat problémové </a:t>
            </a:r>
            <a:r>
              <a:rPr lang="cs-CZ" dirty="0" smtClean="0"/>
              <a:t>oblasti </a:t>
            </a:r>
            <a:r>
              <a:rPr lang="cs-CZ" dirty="0"/>
              <a:t>související s materiálovými a informačními toky a zpracovat návrhy nových optimalizačních řešení, včetně jejich vyhodnocení.</a:t>
            </a:r>
          </a:p>
          <a:p>
            <a:pPr marL="0" indent="0">
              <a:buClr>
                <a:srgbClr val="8A0000"/>
              </a:buClr>
              <a:buNone/>
            </a:pPr>
            <a:endParaRPr lang="cs-CZ" b="1" dirty="0" smtClean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3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 Představení  podniku</a:t>
            </a:r>
            <a:r>
              <a:rPr lang="cs-CZ" sz="4000" b="1" dirty="0"/>
              <a:t> </a:t>
            </a:r>
            <a:r>
              <a:rPr lang="cs-CZ" sz="4000" b="1" dirty="0" smtClean="0"/>
              <a:t>a</a:t>
            </a:r>
            <a:r>
              <a:rPr lang="cs-CZ" sz="4000" b="1" dirty="0" smtClean="0"/>
              <a:t>  </a:t>
            </a:r>
            <a:r>
              <a:rPr lang="cs-CZ" sz="4000" b="1" dirty="0" smtClean="0"/>
              <a:t>projektu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Název </a:t>
            </a:r>
            <a:r>
              <a:rPr lang="cs-CZ" b="1" dirty="0" smtClean="0"/>
              <a:t>podniku: </a:t>
            </a:r>
            <a:r>
              <a:rPr lang="cs-CZ" dirty="0" smtClean="0"/>
              <a:t>DURA </a:t>
            </a:r>
            <a:r>
              <a:rPr lang="cs-CZ" dirty="0" err="1" smtClean="0"/>
              <a:t>Automotive</a:t>
            </a:r>
            <a:r>
              <a:rPr lang="cs-CZ" dirty="0" smtClean="0"/>
              <a:t> k.s</a:t>
            </a:r>
            <a:r>
              <a:rPr lang="cs-CZ" dirty="0" smtClean="0"/>
              <a:t>. Blatná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Sídlo:  </a:t>
            </a:r>
            <a:r>
              <a:rPr lang="cs-CZ" dirty="0" smtClean="0"/>
              <a:t>Blatná</a:t>
            </a:r>
            <a:endParaRPr lang="cs-CZ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400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Název projektu: </a:t>
            </a:r>
            <a:r>
              <a:rPr lang="cs-CZ" dirty="0" err="1" smtClean="0"/>
              <a:t>Motortreager</a:t>
            </a:r>
            <a:r>
              <a:rPr lang="cs-CZ" dirty="0" smtClean="0"/>
              <a:t> G1X BMW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3400" dirty="0" smtClean="0"/>
          </a:p>
          <a:p>
            <a:pPr marL="0" indent="0"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  <p:pic>
        <p:nvPicPr>
          <p:cNvPr id="8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C:\Users\smetanova.j\Desktop\ŠKOLA\DP\fotky škola\WP_20170404_14_15_15_Pr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3384579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C:\Users\smetanova.j\Desktop\ŠKOLA\DP\fotky škola\WP_20170401_11_31_53_Pr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872" y="4162776"/>
            <a:ext cx="3318056" cy="2237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1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Metoda </a:t>
            </a:r>
            <a:r>
              <a:rPr lang="cs-CZ" dirty="0" smtClean="0"/>
              <a:t>sběru dat, otevřený rozhovor, pozorování, dotazování, </a:t>
            </a:r>
            <a:r>
              <a:rPr lang="cs-CZ" dirty="0"/>
              <a:t>a</a:t>
            </a:r>
            <a:r>
              <a:rPr lang="cs-CZ" dirty="0" smtClean="0"/>
              <a:t>nalýza dokumentů 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EOQ model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Šachovnicová </a:t>
            </a:r>
            <a:r>
              <a:rPr lang="cs-CZ" dirty="0" smtClean="0"/>
              <a:t>tabulka, výpočet úspor přepravního výkonu</a:t>
            </a:r>
            <a:endParaRPr lang="cs-CZ" dirty="0" smtClean="0"/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Layout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Kalkulace nákladů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Metoda dedukce</a:t>
            </a:r>
          </a:p>
          <a:p>
            <a:endParaRPr lang="cs-CZ" dirty="0"/>
          </a:p>
        </p:txBody>
      </p:sp>
      <p:pic>
        <p:nvPicPr>
          <p:cNvPr id="5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1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úzkých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Vstupní 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/>
              <a:t>V</a:t>
            </a:r>
            <a:r>
              <a:rPr lang="cs-CZ" dirty="0" smtClean="0"/>
              <a:t>stupní </a:t>
            </a:r>
            <a:r>
              <a:rPr lang="cs-CZ" dirty="0" smtClean="0"/>
              <a:t>dávky u párového </a:t>
            </a:r>
            <a:r>
              <a:rPr lang="cs-CZ" dirty="0" smtClean="0"/>
              <a:t>materiálu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Chybné příjmy, skladování vstupních dílů</a:t>
            </a:r>
            <a:endParaRPr lang="cs-CZ" dirty="0" smtClean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Výrobní 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Uspořádání pracoviště – materiálový </a:t>
            </a:r>
            <a:r>
              <a:rPr lang="cs-CZ" dirty="0" smtClean="0"/>
              <a:t>tok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ersonál</a:t>
            </a:r>
            <a:endParaRPr lang="cs-CZ" dirty="0" smtClean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Výstupní logistika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Přepravci</a:t>
            </a:r>
          </a:p>
          <a:p>
            <a:pPr lvl="1">
              <a:buClr>
                <a:srgbClr val="8A0000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Balení</a:t>
            </a:r>
          </a:p>
          <a:p>
            <a:pPr marL="457200" lvl="1" indent="0">
              <a:buClr>
                <a:srgbClr val="8A0000"/>
              </a:buClr>
              <a:buNone/>
            </a:pPr>
            <a:endParaRPr lang="cs-CZ" b="1" dirty="0" smtClean="0"/>
          </a:p>
          <a:p>
            <a:endParaRPr lang="cs-CZ" b="1" dirty="0"/>
          </a:p>
        </p:txBody>
      </p:sp>
      <p:pic>
        <p:nvPicPr>
          <p:cNvPr id="8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2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	</a:t>
            </a:r>
            <a:r>
              <a:rPr lang="cs-CZ" b="1" dirty="0" smtClean="0"/>
              <a:t>Nápravná opatření pro vstupní logistiku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Model EOQ – optimální EOQ 74.200 ks</a:t>
            </a:r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2800" b="1" dirty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sz="2800" b="1" dirty="0" smtClean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7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Zástupný symbol pro obsah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331909"/>
              </p:ext>
            </p:extLst>
          </p:nvPr>
        </p:nvGraphicFramePr>
        <p:xfrm>
          <a:off x="827584" y="2204864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744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Nápravná opatření pro vstupní logistiku</a:t>
            </a:r>
            <a:endParaRPr lang="cs-CZ" b="1" dirty="0"/>
          </a:p>
        </p:txBody>
      </p:sp>
      <p:pic>
        <p:nvPicPr>
          <p:cNvPr id="9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771606"/>
              </p:ext>
            </p:extLst>
          </p:nvPr>
        </p:nvGraphicFramePr>
        <p:xfrm>
          <a:off x="683567" y="1844824"/>
          <a:ext cx="7776865" cy="338437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94467"/>
                <a:gridCol w="1130282"/>
                <a:gridCol w="1144084"/>
                <a:gridCol w="1027133"/>
                <a:gridCol w="953766"/>
                <a:gridCol w="1027133"/>
              </a:tblGrid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11/2016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12/2016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1/2017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2/2017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3/2017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Obj</a:t>
                      </a:r>
                      <a:r>
                        <a:rPr lang="cs-CZ" sz="1600" dirty="0">
                          <a:effectLst/>
                        </a:rPr>
                        <a:t>. </a:t>
                      </a:r>
                      <a:r>
                        <a:rPr lang="cs-CZ" sz="1600" dirty="0" smtClean="0">
                          <a:effectLst/>
                        </a:rPr>
                        <a:t>množství </a:t>
                      </a:r>
                      <a:r>
                        <a:rPr lang="cs-CZ" sz="1600" dirty="0">
                          <a:effectLst/>
                        </a:rPr>
                        <a:t>522790C (ks)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73.500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78.000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79.500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76.500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82.000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Obj</a:t>
                      </a:r>
                      <a:r>
                        <a:rPr lang="cs-CZ" sz="1600" dirty="0">
                          <a:effectLst/>
                        </a:rPr>
                        <a:t>. množství 522800C (ks)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90.000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84.000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78.000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87.000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90.000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Cena 522790C (EUR)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167.485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177.739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181.157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174.321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186.853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Cena 522800C (EUR)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145.813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136.093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126.372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140.953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145.813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2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Cena optimálního </a:t>
                      </a:r>
                      <a:r>
                        <a:rPr lang="cs-CZ" sz="1600" dirty="0" err="1">
                          <a:effectLst/>
                        </a:rPr>
                        <a:t>obj</a:t>
                      </a:r>
                      <a:r>
                        <a:rPr lang="cs-CZ" sz="1600" dirty="0">
                          <a:effectLst/>
                        </a:rPr>
                        <a:t>. množství 522790C (EUR)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175.460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175.460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175.460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175.460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175.460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2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Cena optimálního obj. množství 522800C (EUR)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124.752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124.752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124.752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124.752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124.752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Úspora 522790C (EUR)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- 7.975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2.279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5.697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- 1.139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11.393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03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Úspora 522800C (EUR)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21.061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11.341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1.620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16.201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21.061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11560" y="53732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Úspora: díl 522790C - </a:t>
            </a:r>
            <a:r>
              <a:rPr lang="cs-CZ" sz="2400" dirty="0"/>
              <a:t>10.255 </a:t>
            </a:r>
            <a:r>
              <a:rPr lang="cs-CZ" sz="2400" dirty="0" smtClean="0"/>
              <a:t>EUR</a:t>
            </a:r>
          </a:p>
          <a:p>
            <a:r>
              <a:rPr lang="cs-CZ" sz="2400" dirty="0" smtClean="0"/>
              <a:t>	  díl 522800C - </a:t>
            </a:r>
            <a:r>
              <a:rPr lang="cs-CZ" sz="2400" dirty="0"/>
              <a:t>71.284 </a:t>
            </a:r>
            <a:r>
              <a:rPr lang="cs-CZ" sz="2400" dirty="0" smtClean="0"/>
              <a:t>EUR                           </a:t>
            </a:r>
            <a:r>
              <a:rPr lang="cs-CZ" sz="2400" b="1" dirty="0" smtClean="0"/>
              <a:t>2.195.845 Kč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2875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	Nápravná opatření pro výrobní logistiku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Plošná dispozice – šachovnicová tabulka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Původní </a:t>
            </a:r>
            <a:r>
              <a:rPr lang="cs-CZ" dirty="0" err="1" smtClean="0"/>
              <a:t>tkm</a:t>
            </a:r>
            <a:r>
              <a:rPr lang="cs-CZ" dirty="0" smtClean="0"/>
              <a:t> = 50,828        Nové </a:t>
            </a:r>
            <a:r>
              <a:rPr lang="cs-CZ" dirty="0" err="1" smtClean="0"/>
              <a:t>tkm</a:t>
            </a:r>
            <a:r>
              <a:rPr lang="cs-CZ" dirty="0" smtClean="0"/>
              <a:t> = 18,825   				</a:t>
            </a:r>
            <a:endParaRPr lang="cs-CZ" dirty="0"/>
          </a:p>
        </p:txBody>
      </p:sp>
      <p:pic>
        <p:nvPicPr>
          <p:cNvPr id="4" name="Picture 2" descr="Soubor:Logo vst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8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/>
          <p:nvPr/>
        </p:nvPicPr>
        <p:blipFill>
          <a:blip r:embed="rId4"/>
          <a:stretch>
            <a:fillRect/>
          </a:stretch>
        </p:blipFill>
        <p:spPr>
          <a:xfrm>
            <a:off x="467544" y="3212976"/>
            <a:ext cx="4302208" cy="324786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5"/>
          <a:stretch>
            <a:fillRect/>
          </a:stretch>
        </p:blipFill>
        <p:spPr>
          <a:xfrm>
            <a:off x="4796016" y="3212976"/>
            <a:ext cx="4103868" cy="25277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947556" y="589276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dirty="0" smtClean="0"/>
              <a:t>Úspora 63%</a:t>
            </a:r>
            <a:endParaRPr lang="cs-CZ" sz="2800" b="1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3635896" y="306896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509</Words>
  <Application>Microsoft Office PowerPoint</Application>
  <PresentationFormat>Předvádění na obrazovce (4:3)</PresentationFormat>
  <Paragraphs>204</Paragraphs>
  <Slides>16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Optimalizace materiálového a informačního toku</vt:lpstr>
      <vt:lpstr>Osnova obhajoby</vt:lpstr>
      <vt:lpstr>Cíl diplomové práce</vt:lpstr>
      <vt:lpstr> Představení  podniku a  projektu</vt:lpstr>
      <vt:lpstr>Použité metody</vt:lpstr>
      <vt:lpstr>Identifikace úzkých míst</vt:lpstr>
      <vt:lpstr> Nápravná opatření pro vstupní logistiku</vt:lpstr>
      <vt:lpstr> Nápravná opatření pro vstupní logistiku</vt:lpstr>
      <vt:lpstr> Nápravná opatření pro výrobní logistiku</vt:lpstr>
      <vt:lpstr> Nápravná opatření pro výrobní logistiku</vt:lpstr>
      <vt:lpstr> Nápravná opatření pro výrobní logistiku</vt:lpstr>
      <vt:lpstr>   Nápravná opatření pro výstupní logistiku</vt:lpstr>
      <vt:lpstr> Závěrečné shrnutí – finanční zhodnocení</vt:lpstr>
      <vt:lpstr> Závěrečné shrnutí – finanční zhodnocení</vt:lpstr>
      <vt:lpstr>Děkuji za Vaši pozornost</vt:lpstr>
      <vt:lpstr>Doplňující dotazy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Valued Acer Customer</dc:creator>
  <cp:lastModifiedBy>Smetanova, Jana @ BLA</cp:lastModifiedBy>
  <cp:revision>88</cp:revision>
  <dcterms:created xsi:type="dcterms:W3CDTF">2015-01-21T17:33:06Z</dcterms:created>
  <dcterms:modified xsi:type="dcterms:W3CDTF">2017-06-13T19:13:20Z</dcterms:modified>
</cp:coreProperties>
</file>