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Vysoká škola technická a ekonomická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Ústav </a:t>
            </a:r>
            <a:r>
              <a:rPr lang="cs-CZ" dirty="0" err="1"/>
              <a:t>technicko</a:t>
            </a:r>
            <a:r>
              <a:rPr lang="cs-CZ" dirty="0"/>
              <a:t> - technologický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635" y="1610686"/>
            <a:ext cx="1535186" cy="153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6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stanovení vstupních nákladů projektu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120318"/>
              </p:ext>
            </p:extLst>
          </p:nvPr>
        </p:nvGraphicFramePr>
        <p:xfrm>
          <a:off x="998290" y="1977770"/>
          <a:ext cx="9538283" cy="4591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8981">
                  <a:extLst>
                    <a:ext uri="{9D8B030D-6E8A-4147-A177-3AD203B41FA5}">
                      <a16:colId xmlns:a16="http://schemas.microsoft.com/office/drawing/2014/main" val="2046518648"/>
                    </a:ext>
                  </a:extLst>
                </a:gridCol>
                <a:gridCol w="3178981">
                  <a:extLst>
                    <a:ext uri="{9D8B030D-6E8A-4147-A177-3AD203B41FA5}">
                      <a16:colId xmlns:a16="http://schemas.microsoft.com/office/drawing/2014/main" val="3368934659"/>
                    </a:ext>
                  </a:extLst>
                </a:gridCol>
                <a:gridCol w="3180321">
                  <a:extLst>
                    <a:ext uri="{9D8B030D-6E8A-4147-A177-3AD203B41FA5}">
                      <a16:colId xmlns:a16="http://schemas.microsoft.com/office/drawing/2014/main" val="288736177"/>
                    </a:ext>
                  </a:extLst>
                </a:gridCol>
              </a:tblGrid>
              <a:tr h="3292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Normativ/bližší údaje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bez DPH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5177184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Přípojný vozík kategorie O2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Cargo D35-2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66 300,-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1524395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Hydraulické zařízení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PK 6501 HP_B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396 000,-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393244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Hnací agregát (elektromotor + čerpadlo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Hydrocom – hydraulické systémy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44 190,-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7097668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Vývoj konstrukce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30 000,-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0905439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Výroba konstrukce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60 000,-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273784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pracovních hodin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120 hodin/650Kč/hod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78  000,-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9016362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Přídavná hydraulika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12 000,-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7416503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Elektrorozvodný vstupní rozvaděč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6 000,-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523865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Legislativa a schválení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4 500,-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4768857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696 990,-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7286737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Předběžná prodejní cena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1 000 000,-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4109217"/>
                  </a:ext>
                </a:extLst>
              </a:tr>
              <a:tr h="329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Předpokládaný zisk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30,3%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435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358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Přípojné vozidlo kategorie O2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na přípojné vozidlo</a:t>
            </a:r>
          </a:p>
          <a:p>
            <a:pPr marL="0" indent="0">
              <a:buNone/>
            </a:pPr>
            <a:endParaRPr lang="cs-CZ" dirty="0"/>
          </a:p>
          <a:p>
            <a:pPr lvl="8"/>
            <a:r>
              <a:rPr lang="cs-CZ" sz="1800" dirty="0"/>
              <a:t>Maximální hmotnost 3500 kg</a:t>
            </a:r>
          </a:p>
          <a:p>
            <a:pPr lvl="8"/>
            <a:r>
              <a:rPr lang="cs-CZ" sz="1800" dirty="0"/>
              <a:t>Bržděný</a:t>
            </a:r>
          </a:p>
          <a:p>
            <a:pPr lvl="8"/>
            <a:r>
              <a:rPr lang="cs-CZ" sz="1800" dirty="0"/>
              <a:t>Rozměry ložné plochy 3000/2000 mm</a:t>
            </a:r>
          </a:p>
          <a:p>
            <a:pPr lvl="8"/>
            <a:r>
              <a:rPr lang="cs-CZ" sz="1800" dirty="0"/>
              <a:t>Umístění kol pod ložnou plochou</a:t>
            </a:r>
          </a:p>
          <a:p>
            <a:pPr lvl="8"/>
            <a:r>
              <a:rPr lang="cs-CZ" sz="1800" dirty="0"/>
              <a:t>Konstrukční rychlost do 100 km/hod</a:t>
            </a:r>
          </a:p>
          <a:p>
            <a:pPr lvl="8"/>
            <a:r>
              <a:rPr lang="cs-CZ" sz="1800" dirty="0"/>
              <a:t>Co nejnižší ložná plocha </a:t>
            </a:r>
          </a:p>
        </p:txBody>
      </p:sp>
    </p:spTree>
    <p:extLst>
      <p:ext uri="{BB962C8B-B14F-4D97-AF65-F5344CB8AC3E}">
        <p14:creationId xmlns:p14="http://schemas.microsoft.com/office/powerpoint/2010/main" val="311566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Stabilita soustavy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Výpočet stability pomocí PACWIN.NET (Interní aplikace společnosti 												  KUHN – MT s.r.o.)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428" y="2765338"/>
            <a:ext cx="5534476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57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Dimenzování nosné konstrukce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Detailní vypočet je uveden v příloze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1191023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Hydraulické zvedací zařízení PK_6501_HP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Parametry PK_6501_HP</a:t>
            </a:r>
          </a:p>
          <a:p>
            <a:pPr lvl="7"/>
            <a:r>
              <a:rPr lang="cs-CZ" sz="1800" dirty="0"/>
              <a:t>zvedací výkon 57,9 </a:t>
            </a:r>
            <a:r>
              <a:rPr lang="cs-CZ" sz="1800" dirty="0" err="1"/>
              <a:t>kNm</a:t>
            </a:r>
            <a:r>
              <a:rPr lang="cs-CZ" sz="1800" dirty="0"/>
              <a:t> (5.9mt;42690 ft * </a:t>
            </a:r>
            <a:r>
              <a:rPr lang="cs-CZ" sz="1800" dirty="0" err="1"/>
              <a:t>lbs</a:t>
            </a:r>
            <a:r>
              <a:rPr lang="cs-CZ" sz="1800" dirty="0"/>
              <a:t>), </a:t>
            </a:r>
          </a:p>
          <a:p>
            <a:pPr lvl="7"/>
            <a:r>
              <a:rPr lang="cs-CZ" sz="1800" dirty="0"/>
              <a:t>maximální zvedací kapacita 3200 kg, </a:t>
            </a:r>
          </a:p>
          <a:p>
            <a:pPr lvl="7"/>
            <a:r>
              <a:rPr lang="cs-CZ" sz="1800" dirty="0"/>
              <a:t>maximální hydraulický dosah 11200 mm,	 </a:t>
            </a:r>
          </a:p>
          <a:p>
            <a:pPr lvl="7"/>
            <a:r>
              <a:rPr lang="cs-CZ" sz="1800" dirty="0"/>
              <a:t>úhel otočení 400°, </a:t>
            </a:r>
          </a:p>
          <a:p>
            <a:pPr lvl="7"/>
            <a:r>
              <a:rPr lang="cs-CZ" sz="1800" dirty="0"/>
              <a:t>moment vyvinutý otočí sloupu 7,8 </a:t>
            </a:r>
            <a:r>
              <a:rPr lang="cs-CZ" sz="1800" dirty="0" err="1"/>
              <a:t>kNm</a:t>
            </a:r>
            <a:r>
              <a:rPr lang="cs-CZ" sz="1800" dirty="0"/>
              <a:t> (0,8mt;5790 ft*</a:t>
            </a:r>
            <a:r>
              <a:rPr lang="cs-CZ" sz="1800" dirty="0" err="1"/>
              <a:t>lbs</a:t>
            </a:r>
            <a:r>
              <a:rPr lang="cs-CZ" sz="1800" dirty="0"/>
              <a:t>), </a:t>
            </a:r>
          </a:p>
          <a:p>
            <a:pPr lvl="7"/>
            <a:r>
              <a:rPr lang="cs-CZ" sz="1800" dirty="0"/>
              <a:t>maximální pracovní tlak 320 bar, </a:t>
            </a:r>
          </a:p>
          <a:p>
            <a:pPr lvl="7"/>
            <a:r>
              <a:rPr lang="cs-CZ" sz="1800" dirty="0"/>
              <a:t>potřebný objemový průtok 20–30 L/min, </a:t>
            </a:r>
          </a:p>
          <a:p>
            <a:pPr lvl="7"/>
            <a:r>
              <a:rPr lang="cs-CZ" sz="1800" dirty="0"/>
              <a:t>hmotnost zařízení 901 kg, </a:t>
            </a:r>
          </a:p>
          <a:p>
            <a:pPr lvl="7"/>
            <a:r>
              <a:rPr lang="cs-CZ" sz="1800" dirty="0"/>
              <a:t>nominální nosnost zařízení 770 kg/7200 mm. </a:t>
            </a:r>
          </a:p>
          <a:p>
            <a:pPr lvl="7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2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návrhu manipulačního prostředku – logistický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Zhodnocení logistického problému č.1 – nosnost/ dosah</a:t>
            </a:r>
          </a:p>
          <a:p>
            <a:pPr marL="0" indent="0">
              <a:buNone/>
            </a:pPr>
            <a:r>
              <a:rPr lang="cs-CZ" dirty="0"/>
              <a:t>											    5200 mm – 11 KN</a:t>
            </a:r>
          </a:p>
          <a:p>
            <a:pPr marL="0" indent="0">
              <a:buNone/>
            </a:pPr>
            <a:r>
              <a:rPr lang="cs-CZ" dirty="0"/>
              <a:t>										 	    3500 mm – 16,5 KN</a:t>
            </a:r>
          </a:p>
          <a:p>
            <a:endParaRPr lang="cs-CZ" dirty="0"/>
          </a:p>
          <a:p>
            <a:r>
              <a:rPr lang="cs-CZ" dirty="0"/>
              <a:t>Zhodnocení logistického problému č.2 – netto hmotnost přípojného 												    vozidla 550kg, užitečná    												    hmotnost 2950 kg. </a:t>
            </a:r>
          </a:p>
          <a:p>
            <a:endParaRPr lang="cs-CZ" dirty="0"/>
          </a:p>
          <a:p>
            <a:r>
              <a:rPr lang="cs-CZ" dirty="0"/>
              <a:t>Zhodnocení logistického problému č.3 - JIT</a:t>
            </a:r>
          </a:p>
        </p:txBody>
      </p:sp>
    </p:spTree>
    <p:extLst>
      <p:ext uri="{BB962C8B-B14F-4D97-AF65-F5344CB8AC3E}">
        <p14:creationId xmlns:p14="http://schemas.microsoft.com/office/powerpoint/2010/main" val="2665161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návrhu manipulačního prostředku – ekonomický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Manipulační prostředek se nachází ve vývojovém stádiu</a:t>
            </a:r>
          </a:p>
          <a:p>
            <a:r>
              <a:rPr lang="cs-CZ" dirty="0"/>
              <a:t>Porovnávání položek vstupních nákladů projektu</a:t>
            </a:r>
          </a:p>
          <a:p>
            <a:r>
              <a:rPr lang="cs-CZ" dirty="0"/>
              <a:t>Logistický problém č.1 – časová úspornost 25% za hodinu</a:t>
            </a:r>
          </a:p>
          <a:p>
            <a:r>
              <a:rPr lang="cs-CZ" dirty="0"/>
              <a:t>Logistický problém č.2 – exaktní vyjádření: pronájem N2 =&gt;25 Kč/ km</a:t>
            </a:r>
          </a:p>
          <a:p>
            <a:pPr marL="457200" lvl="1" indent="0">
              <a:buNone/>
            </a:pPr>
            <a:r>
              <a:rPr lang="cs-CZ" dirty="0"/>
              <a:t>											 </a:t>
            </a:r>
            <a:r>
              <a:rPr lang="cs-CZ" sz="2000" dirty="0"/>
              <a:t>provoz O2      =&gt; 8 Kč/ km</a:t>
            </a:r>
          </a:p>
          <a:p>
            <a:pPr marL="457200" lvl="1" indent="0">
              <a:buNone/>
            </a:pPr>
            <a:r>
              <a:rPr lang="cs-CZ" sz="2000" dirty="0"/>
              <a:t>											 provoz N1      =&gt; 9 Kč / km</a:t>
            </a:r>
          </a:p>
          <a:p>
            <a:pPr marL="457200" lvl="1" indent="0">
              <a:buNone/>
            </a:pPr>
            <a:r>
              <a:rPr lang="cs-CZ" sz="2000" dirty="0"/>
              <a:t>											 úspora           =&gt; 32% / km</a:t>
            </a:r>
          </a:p>
          <a:p>
            <a:pPr marL="457200" lvl="1" indent="0">
              <a:buNone/>
            </a:pPr>
            <a:endParaRPr lang="cs-CZ" sz="2000" dirty="0"/>
          </a:p>
          <a:p>
            <a:pPr lvl="1"/>
            <a:r>
              <a:rPr lang="cs-CZ" sz="2000" dirty="0"/>
              <a:t>Logistický problém č.3 – ekonomický odhad (metoda těžiště)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4767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Vývojový pohled pro použití manipulačního prostředku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Aplikace na  logistický problém č.3</a:t>
            </a:r>
          </a:p>
          <a:p>
            <a:endParaRPr lang="cs-CZ" dirty="0"/>
          </a:p>
          <a:p>
            <a:r>
              <a:rPr lang="cs-CZ" dirty="0"/>
              <a:t>Metoda těžiště</a:t>
            </a:r>
          </a:p>
        </p:txBody>
      </p:sp>
    </p:spTree>
    <p:extLst>
      <p:ext uri="{BB962C8B-B14F-4D97-AF65-F5344CB8AC3E}">
        <p14:creationId xmlns:p14="http://schemas.microsoft.com/office/powerpoint/2010/main" val="1903749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těžiště		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249419"/>
              </p:ext>
            </p:extLst>
          </p:nvPr>
        </p:nvGraphicFramePr>
        <p:xfrm>
          <a:off x="2140015" y="1853248"/>
          <a:ext cx="7910819" cy="3733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6618">
                  <a:extLst>
                    <a:ext uri="{9D8B030D-6E8A-4147-A177-3AD203B41FA5}">
                      <a16:colId xmlns:a16="http://schemas.microsoft.com/office/drawing/2014/main" val="43119186"/>
                    </a:ext>
                  </a:extLst>
                </a:gridCol>
                <a:gridCol w="1730819">
                  <a:extLst>
                    <a:ext uri="{9D8B030D-6E8A-4147-A177-3AD203B41FA5}">
                      <a16:colId xmlns:a16="http://schemas.microsoft.com/office/drawing/2014/main" val="2718807431"/>
                    </a:ext>
                  </a:extLst>
                </a:gridCol>
                <a:gridCol w="1731691">
                  <a:extLst>
                    <a:ext uri="{9D8B030D-6E8A-4147-A177-3AD203B41FA5}">
                      <a16:colId xmlns:a16="http://schemas.microsoft.com/office/drawing/2014/main" val="238790442"/>
                    </a:ext>
                  </a:extLst>
                </a:gridCol>
                <a:gridCol w="1731691">
                  <a:extLst>
                    <a:ext uri="{9D8B030D-6E8A-4147-A177-3AD203B41FA5}">
                      <a16:colId xmlns:a16="http://schemas.microsoft.com/office/drawing/2014/main" val="1223902215"/>
                    </a:ext>
                  </a:extLst>
                </a:gridCol>
              </a:tblGrid>
              <a:tr h="1292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Souřadnice x (m)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Souřadnice y (m)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Množství materiálu (kg/měsíc)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723693"/>
                  </a:ext>
                </a:extLst>
              </a:tr>
              <a:tr h="406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Plazma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6500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312969"/>
                  </a:ext>
                </a:extLst>
              </a:tr>
              <a:tr h="406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Ohýbačka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833534"/>
                  </a:ext>
                </a:extLst>
              </a:tr>
              <a:tr h="406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Stolová vyvrtávačka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1330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155957"/>
                  </a:ext>
                </a:extLst>
              </a:tr>
              <a:tr h="406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Soustruh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4216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9899997"/>
                  </a:ext>
                </a:extLst>
              </a:tr>
              <a:tr h="406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Frézka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172246"/>
                  </a:ext>
                </a:extLst>
              </a:tr>
              <a:tr h="406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Pískovačka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620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350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2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těžiště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3794" y="1853248"/>
            <a:ext cx="7837040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0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manipulačního prostředku pro přesun hmotných předmětů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Autor diplomové práce: Ondřej Šetka</a:t>
            </a:r>
          </a:p>
          <a:p>
            <a:r>
              <a:rPr lang="cs-CZ" dirty="0"/>
              <a:t>Vedoucí diplomové práce: doc. Ing. Ján Ližbetin, PhD.</a:t>
            </a:r>
          </a:p>
          <a:p>
            <a:r>
              <a:rPr lang="cs-CZ" dirty="0"/>
              <a:t>Oponent diplomové práce: prof. Ing. Václav </a:t>
            </a:r>
            <a:r>
              <a:rPr lang="cs-CZ" dirty="0" err="1"/>
              <a:t>Cempírek</a:t>
            </a:r>
            <a:r>
              <a:rPr lang="cs-CZ" dirty="0"/>
              <a:t>, Ph.D.</a:t>
            </a:r>
          </a:p>
          <a:p>
            <a:r>
              <a:rPr lang="cs-CZ" dirty="0"/>
              <a:t>České Budějovice 2017</a:t>
            </a:r>
          </a:p>
        </p:txBody>
      </p:sp>
    </p:spTree>
    <p:extLst>
      <p:ext uri="{BB962C8B-B14F-4D97-AF65-F5344CB8AC3E}">
        <p14:creationId xmlns:p14="http://schemas.microsoft.com/office/powerpoint/2010/main" val="1834969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těžiště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388261"/>
              </p:ext>
            </p:extLst>
          </p:nvPr>
        </p:nvGraphicFramePr>
        <p:xfrm>
          <a:off x="2270782" y="1853248"/>
          <a:ext cx="7780052" cy="3255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712">
                  <a:extLst>
                    <a:ext uri="{9D8B030D-6E8A-4147-A177-3AD203B41FA5}">
                      <a16:colId xmlns:a16="http://schemas.microsoft.com/office/drawing/2014/main" val="1469971586"/>
                    </a:ext>
                  </a:extLst>
                </a:gridCol>
                <a:gridCol w="1702208">
                  <a:extLst>
                    <a:ext uri="{9D8B030D-6E8A-4147-A177-3AD203B41FA5}">
                      <a16:colId xmlns:a16="http://schemas.microsoft.com/office/drawing/2014/main" val="952265777"/>
                    </a:ext>
                  </a:extLst>
                </a:gridCol>
                <a:gridCol w="1703066">
                  <a:extLst>
                    <a:ext uri="{9D8B030D-6E8A-4147-A177-3AD203B41FA5}">
                      <a16:colId xmlns:a16="http://schemas.microsoft.com/office/drawing/2014/main" val="3046577157"/>
                    </a:ext>
                  </a:extLst>
                </a:gridCol>
                <a:gridCol w="1703066">
                  <a:extLst>
                    <a:ext uri="{9D8B030D-6E8A-4147-A177-3AD203B41FA5}">
                      <a16:colId xmlns:a16="http://schemas.microsoft.com/office/drawing/2014/main" val="1536891143"/>
                    </a:ext>
                  </a:extLst>
                </a:gridCol>
              </a:tblGrid>
              <a:tr h="996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Souřadnice x (m)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Množství materiálu (kg/měsíc)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Moment vztažený o ose x (kgm)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415890"/>
                  </a:ext>
                </a:extLst>
              </a:tr>
              <a:tr h="313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Plazma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6500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042530"/>
                  </a:ext>
                </a:extLst>
              </a:tr>
              <a:tr h="313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Ohýbačka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12864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79602"/>
                  </a:ext>
                </a:extLst>
              </a:tr>
              <a:tr h="313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Stolová vyvrtávačka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1330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8645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589441"/>
                  </a:ext>
                </a:extLst>
              </a:tr>
              <a:tr h="313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Soustruh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16864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340775"/>
                  </a:ext>
                </a:extLst>
              </a:tr>
              <a:tr h="313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Frézka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415310"/>
                  </a:ext>
                </a:extLst>
              </a:tr>
              <a:tr h="313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Pískovačka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620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6200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916765"/>
                  </a:ext>
                </a:extLst>
              </a:tr>
              <a:tr h="36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16012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52903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38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094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těžiště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811149"/>
              </p:ext>
            </p:extLst>
          </p:nvPr>
        </p:nvGraphicFramePr>
        <p:xfrm>
          <a:off x="2144948" y="1853248"/>
          <a:ext cx="7905886" cy="3361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924">
                  <a:extLst>
                    <a:ext uri="{9D8B030D-6E8A-4147-A177-3AD203B41FA5}">
                      <a16:colId xmlns:a16="http://schemas.microsoft.com/office/drawing/2014/main" val="1624972713"/>
                    </a:ext>
                  </a:extLst>
                </a:gridCol>
                <a:gridCol w="1729740">
                  <a:extLst>
                    <a:ext uri="{9D8B030D-6E8A-4147-A177-3AD203B41FA5}">
                      <a16:colId xmlns:a16="http://schemas.microsoft.com/office/drawing/2014/main" val="2170105539"/>
                    </a:ext>
                  </a:extLst>
                </a:gridCol>
                <a:gridCol w="1730611">
                  <a:extLst>
                    <a:ext uri="{9D8B030D-6E8A-4147-A177-3AD203B41FA5}">
                      <a16:colId xmlns:a16="http://schemas.microsoft.com/office/drawing/2014/main" val="229497727"/>
                    </a:ext>
                  </a:extLst>
                </a:gridCol>
                <a:gridCol w="1730611">
                  <a:extLst>
                    <a:ext uri="{9D8B030D-6E8A-4147-A177-3AD203B41FA5}">
                      <a16:colId xmlns:a16="http://schemas.microsoft.com/office/drawing/2014/main" val="2329042905"/>
                    </a:ext>
                  </a:extLst>
                </a:gridCol>
              </a:tblGrid>
              <a:tr h="103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Souřadnice y (m)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Množství materiálu (kg/měsíc)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Moment vztažený o ose x (kgm)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778005"/>
                  </a:ext>
                </a:extLst>
              </a:tr>
              <a:tr h="32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Plazma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6500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020015"/>
                  </a:ext>
                </a:extLst>
              </a:tr>
              <a:tr h="32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Ohýbačka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6432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915621"/>
                  </a:ext>
                </a:extLst>
              </a:tr>
              <a:tr h="32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Stolová vyvrtávačka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1330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2660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186624"/>
                  </a:ext>
                </a:extLst>
              </a:tr>
              <a:tr h="32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Soustruh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4216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27404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138004"/>
                  </a:ext>
                </a:extLst>
              </a:tr>
              <a:tr h="32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Frézka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845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6653287"/>
                  </a:ext>
                </a:extLst>
              </a:tr>
              <a:tr h="32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Pískovačka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620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2790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690679"/>
                  </a:ext>
                </a:extLst>
              </a:tr>
              <a:tr h="37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16012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53131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293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36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těžiště - výsledek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0955" y="1853249"/>
            <a:ext cx="6735107" cy="486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91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Výkres sestavy manipulačního prostředku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2900" y="1853248"/>
            <a:ext cx="6557934" cy="463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33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Děkuji Vám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83" y="2665315"/>
            <a:ext cx="1621460" cy="162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30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V jaké fázi je momentálně vývoj navrhovaného zařízení?</a:t>
            </a:r>
          </a:p>
        </p:txBody>
      </p:sp>
    </p:spTree>
    <p:extLst>
      <p:ext uri="{BB962C8B-B14F-4D97-AF65-F5344CB8AC3E}">
        <p14:creationId xmlns:p14="http://schemas.microsoft.com/office/powerpoint/2010/main" val="3236764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oponenta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Pro jaké účely by mělo být navržené vozidlo využito?</a:t>
            </a:r>
          </a:p>
        </p:txBody>
      </p:sp>
    </p:spTree>
    <p:extLst>
      <p:ext uri="{BB962C8B-B14F-4D97-AF65-F5344CB8AC3E}">
        <p14:creationId xmlns:p14="http://schemas.microsoft.com/office/powerpoint/2010/main" val="191176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Optimalizace logistického řetězce pomocí navrženého manipulačního prostředku firmy KUHN – MT s. r. 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41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KUHN – MT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Založeno 1986 v České republice</a:t>
            </a:r>
          </a:p>
          <a:p>
            <a:r>
              <a:rPr lang="cs-CZ" dirty="0"/>
              <a:t>Hlavní centrála: Okružní 673, České Budějovice</a:t>
            </a:r>
          </a:p>
          <a:p>
            <a:r>
              <a:rPr lang="cs-CZ" dirty="0"/>
              <a:t>Autorizované servisy: Brno, Plzeň, Praha, České Budějovice, Opava</a:t>
            </a:r>
          </a:p>
          <a:p>
            <a:pPr algn="just"/>
            <a:r>
              <a:rPr lang="cs-CZ" dirty="0"/>
              <a:t>Přes 20 servisních partnerů: (AUTOIMPEX, spol. s r.o., Servis jeřábů 									Slaný, a.s., RS </a:t>
            </a:r>
            <a:r>
              <a:rPr lang="cs-CZ" dirty="0" err="1"/>
              <a:t>comp</a:t>
            </a:r>
            <a:r>
              <a:rPr lang="cs-CZ" dirty="0"/>
              <a:t>, CH + S s.r.o., J + J + J 								sdružení spol. s.r.o., UMIKOV CZ s.r.o. a 									další…)</a:t>
            </a:r>
          </a:p>
        </p:txBody>
      </p:sp>
    </p:spTree>
    <p:extLst>
      <p:ext uri="{BB962C8B-B14F-4D97-AF65-F5344CB8AC3E}">
        <p14:creationId xmlns:p14="http://schemas.microsoft.com/office/powerpoint/2010/main" val="360670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KUHN – MT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Montáž/ prodej hydraulických nakládacích jeřábů Palfinger</a:t>
            </a:r>
          </a:p>
          <a:p>
            <a:r>
              <a:rPr lang="cs-CZ" dirty="0"/>
              <a:t>Montáž/ prodej hydraulických hákových nosičů </a:t>
            </a:r>
            <a:r>
              <a:rPr lang="cs-CZ" dirty="0" err="1"/>
              <a:t>Palift</a:t>
            </a:r>
            <a:endParaRPr lang="cs-CZ" dirty="0"/>
          </a:p>
          <a:p>
            <a:r>
              <a:rPr lang="cs-CZ" dirty="0"/>
              <a:t>Montáž/ prodej hydraulických nakládacích jeřábů Epsilon</a:t>
            </a:r>
          </a:p>
          <a:p>
            <a:r>
              <a:rPr lang="cs-CZ" dirty="0"/>
              <a:t>Montáž/ prodej pracovních čel</a:t>
            </a:r>
          </a:p>
          <a:p>
            <a:r>
              <a:rPr lang="cs-CZ" dirty="0"/>
              <a:t>Montáž/ prodej příslušenství manipulační techniky </a:t>
            </a:r>
          </a:p>
        </p:txBody>
      </p:sp>
    </p:spTree>
    <p:extLst>
      <p:ext uri="{BB962C8B-B14F-4D97-AF65-F5344CB8AC3E}">
        <p14:creationId xmlns:p14="http://schemas.microsoft.com/office/powerpoint/2010/main" val="310932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Pozorování a konzultace s vedením společnosti</a:t>
            </a:r>
          </a:p>
          <a:p>
            <a:r>
              <a:rPr lang="cs-CZ" dirty="0"/>
              <a:t>Analýza současného stavu</a:t>
            </a:r>
          </a:p>
          <a:p>
            <a:r>
              <a:rPr lang="cs-CZ" dirty="0"/>
              <a:t>Definování problematických článků v logistickém řetězci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16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Logistický řetězec společnosti KUHN – MT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Logistický problém č. 1 – vykládka a manipulace z ložné plochy 									přistavených jízdních souprav. Volba vhodné 							lokace umístění manipulačního prostředku z 								pohledu obsloužení manipulačního prostoru.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Logistický problém č.2 – distribuce příslušenství manipulační techniky 							k zákazníkovi, konkurenční trh, snaha o 									přidanou hodnotu</a:t>
            </a:r>
          </a:p>
          <a:p>
            <a:endParaRPr lang="cs-CZ" dirty="0"/>
          </a:p>
          <a:p>
            <a:r>
              <a:rPr lang="cs-CZ" dirty="0"/>
              <a:t>Logistický problém č.3 – doprava hutních polotovarů do montážní 								haly – manipulační operace s materiálem =&gt; 							úspora interních nákladů</a:t>
            </a:r>
          </a:p>
        </p:txBody>
      </p:sp>
    </p:spTree>
    <p:extLst>
      <p:ext uri="{BB962C8B-B14F-4D97-AF65-F5344CB8AC3E}">
        <p14:creationId xmlns:p14="http://schemas.microsoft.com/office/powerpoint/2010/main" val="193443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Počáteční podmínky a požadavky firmy KUHN – MT s.r.o</a:t>
            </a:r>
            <a:r>
              <a:rPr lang="cs-CZ" b="1" dirty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Technická specifikace</a:t>
            </a:r>
          </a:p>
          <a:p>
            <a:pPr lvl="7"/>
            <a:r>
              <a:rPr lang="cs-CZ" sz="1800" dirty="0"/>
              <a:t>Kategorie O2</a:t>
            </a:r>
          </a:p>
          <a:p>
            <a:pPr lvl="7"/>
            <a:r>
              <a:rPr lang="cs-CZ" sz="1800" dirty="0"/>
              <a:t>Svislé zatížení do 100 kg</a:t>
            </a:r>
          </a:p>
          <a:p>
            <a:pPr lvl="7"/>
            <a:r>
              <a:rPr lang="cs-CZ" sz="1800" dirty="0"/>
              <a:t>Minimální hydraulický dosah 9000 mm</a:t>
            </a:r>
          </a:p>
          <a:p>
            <a:pPr lvl="7"/>
            <a:r>
              <a:rPr lang="cs-CZ" sz="1800" dirty="0"/>
              <a:t>Nosnost 500 kg/9000 mm</a:t>
            </a:r>
          </a:p>
          <a:p>
            <a:pPr lvl="7"/>
            <a:r>
              <a:rPr lang="cs-CZ" sz="1800" dirty="0"/>
              <a:t>Nosnost 700 kg/7000 mm</a:t>
            </a:r>
          </a:p>
          <a:p>
            <a:pPr lvl="7"/>
            <a:r>
              <a:rPr lang="cs-CZ" sz="1800" dirty="0"/>
              <a:t>Nosnost 900 kg/ 5000 mm</a:t>
            </a:r>
          </a:p>
          <a:p>
            <a:pPr lvl="7"/>
            <a:r>
              <a:rPr lang="cs-CZ" sz="1800" dirty="0"/>
              <a:t>Proces schválení pro provoz na komunikacích</a:t>
            </a:r>
          </a:p>
          <a:p>
            <a:pPr lvl="7"/>
            <a:r>
              <a:rPr lang="cs-CZ" sz="1800" dirty="0"/>
              <a:t>Zajištění stability celé soustavy</a:t>
            </a:r>
          </a:p>
          <a:p>
            <a:pPr lvl="7"/>
            <a:r>
              <a:rPr lang="cs-CZ" sz="1800" dirty="0"/>
              <a:t>Konstrukční výška do 3200 mm</a:t>
            </a:r>
          </a:p>
          <a:p>
            <a:pPr lvl="7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85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Počáteční podmínky a požadavky firmy KUHN – MT s.r.o</a:t>
            </a:r>
            <a:r>
              <a:rPr lang="cs-CZ" b="1" dirty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Vstupní kapitál – 700 000 Kč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Předběžná prodejní cena – 1000 000 Kč</a:t>
            </a:r>
          </a:p>
          <a:p>
            <a:endParaRPr lang="cs-CZ" dirty="0"/>
          </a:p>
          <a:p>
            <a:pPr marL="1828800" lvl="4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6098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728</Words>
  <Application>Microsoft Office PowerPoint</Application>
  <PresentationFormat>Širokoúhlá obrazovka</PresentationFormat>
  <Paragraphs>263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3</vt:lpstr>
      <vt:lpstr>Ion</vt:lpstr>
      <vt:lpstr>Vysoká škola technická a ekonomická</vt:lpstr>
      <vt:lpstr>Návrh manipulačního prostředku pro přesun hmotných předmětů</vt:lpstr>
      <vt:lpstr>Cíl práce</vt:lpstr>
      <vt:lpstr>KUHN – MT s.r.o.</vt:lpstr>
      <vt:lpstr>KUHN – MT s.r.o.</vt:lpstr>
      <vt:lpstr>Použité metody</vt:lpstr>
      <vt:lpstr>Logistický řetězec společnosti KUHN – MT s.r.o.</vt:lpstr>
      <vt:lpstr>Počáteční podmínky a požadavky firmy KUHN – MT s.r.o. </vt:lpstr>
      <vt:lpstr>Počáteční podmínky a požadavky firmy KUHN – MT s.r.o. </vt:lpstr>
      <vt:lpstr>Předběžné stanovení vstupních nákladů projektu </vt:lpstr>
      <vt:lpstr>Přípojné vozidlo kategorie O2</vt:lpstr>
      <vt:lpstr>Stabilita soustavy</vt:lpstr>
      <vt:lpstr>Dimenzování nosné konstrukce</vt:lpstr>
      <vt:lpstr>Hydraulické zvedací zařízení PK_6501_HP </vt:lpstr>
      <vt:lpstr>Zhodnocení návrhu manipulačního prostředku – logistický pohled</vt:lpstr>
      <vt:lpstr>Zhodnocení návrhu manipulačního prostředku – ekonomický pohled</vt:lpstr>
      <vt:lpstr>Vývojový pohled pro použití manipulačního prostředku</vt:lpstr>
      <vt:lpstr>Metoda těžiště  </vt:lpstr>
      <vt:lpstr>Metoda těžiště</vt:lpstr>
      <vt:lpstr>Metoda těžiště</vt:lpstr>
      <vt:lpstr>Metoda těžiště</vt:lpstr>
      <vt:lpstr>Metoda těžiště - výsledek</vt:lpstr>
      <vt:lpstr>Výkres sestavy manipulačního prostředku</vt:lpstr>
      <vt:lpstr>Prezentace aplikace PowerPoint</vt:lpstr>
      <vt:lpstr>Otázky vedoucího práce</vt:lpstr>
      <vt:lpstr>Otázky oponenta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</dc:title>
  <dc:creator>Šetka Ondřej</dc:creator>
  <cp:lastModifiedBy>Šetka Ondřej</cp:lastModifiedBy>
  <cp:revision>19</cp:revision>
  <dcterms:created xsi:type="dcterms:W3CDTF">2017-06-12T20:03:29Z</dcterms:created>
  <dcterms:modified xsi:type="dcterms:W3CDTF">2017-06-12T23:25:51Z</dcterms:modified>
</cp:coreProperties>
</file>