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7433" autoAdjust="0"/>
  </p:normalViewPr>
  <p:slideViewPr>
    <p:cSldViewPr>
      <p:cViewPr>
        <p:scale>
          <a:sx n="70" d="100"/>
          <a:sy n="70" d="100"/>
        </p:scale>
        <p:origin x="66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C36EE-03BA-46E2-9069-6FD4D09372AB}" type="datetimeFigureOut">
              <a:rPr lang="en-US" smtClean="0"/>
              <a:t>14-Jun-17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96B34-7A47-4322-9183-BB79021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4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6B34-7A47-4322-9183-BB790219D9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14/06/2017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330177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materiálových toků ve společnosti Družstevní závody </a:t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Dražice - Strojírna s. r. o.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7992888" cy="1752600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 diplomové práce:         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 Sabina Ráčková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diplomové práce:     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 Hrubý, CSc.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Oponent diplomové práce:    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Pavol Meško, PhD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47667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technická a ekonomická v Českých Budějovicích</a:t>
            </a:r>
          </a:p>
          <a:p>
            <a:pPr algn="r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Ústav technicko-technologický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sultado de imagem para všt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797"/>
            <a:ext cx="1464097" cy="146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/>
              <a:t>Návrhy rozpočtu variant 1. a 2.</a:t>
            </a:r>
            <a:endParaRPr lang="en-GB" b="1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6" y="1703827"/>
            <a:ext cx="440198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06" y="1703827"/>
            <a:ext cx="4454873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0486" y="1432233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Tabulka č. 5: Varianta 1			                   Tabulka č. 6: Varianta 2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486" y="6609561"/>
            <a:ext cx="5977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Zdroj: vlastní				                   Zdroj: vlastní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/>
              <a:t>Návrh rozpočtu varianty 3.</a:t>
            </a:r>
            <a:endParaRPr lang="en-GB" b="1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9" y="1598341"/>
            <a:ext cx="4883370" cy="505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417638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Tabulka č. 7: Varianta 3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6581001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Zdroj: vlastní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cs-CZ" b="1" i="1" dirty="0" smtClean="0"/>
              <a:t>Určení nejvhodnější varianty pomocí metody TOPSIS</a:t>
            </a:r>
            <a:endParaRPr lang="en-GB" b="1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dirty="0"/>
              <a:t>Pro </a:t>
            </a:r>
            <a:r>
              <a:rPr lang="en-GB" i="1" dirty="0" err="1"/>
              <a:t>zhodnocení</a:t>
            </a:r>
            <a:r>
              <a:rPr lang="en-GB" i="1" dirty="0"/>
              <a:t> </a:t>
            </a:r>
            <a:r>
              <a:rPr lang="en-GB" i="1" dirty="0" err="1"/>
              <a:t>nejvhodnější</a:t>
            </a:r>
            <a:r>
              <a:rPr lang="en-GB" i="1" dirty="0"/>
              <a:t> </a:t>
            </a:r>
            <a:r>
              <a:rPr lang="en-GB" i="1" dirty="0" err="1"/>
              <a:t>varianty</a:t>
            </a:r>
            <a:r>
              <a:rPr lang="en-GB" i="1" dirty="0"/>
              <a:t> </a:t>
            </a:r>
            <a:r>
              <a:rPr lang="cs-CZ" i="1" dirty="0" smtClean="0"/>
              <a:t>byla</a:t>
            </a:r>
            <a:r>
              <a:rPr lang="en-GB" i="1" dirty="0" smtClean="0"/>
              <a:t> </a:t>
            </a:r>
            <a:r>
              <a:rPr lang="en-GB" i="1" dirty="0" err="1"/>
              <a:t>stanovena</a:t>
            </a:r>
            <a:r>
              <a:rPr lang="en-GB" i="1" dirty="0"/>
              <a:t> </a:t>
            </a:r>
            <a:r>
              <a:rPr lang="en-GB" i="1" dirty="0" err="1"/>
              <a:t>tři</a:t>
            </a:r>
            <a:r>
              <a:rPr lang="en-GB" i="1" dirty="0"/>
              <a:t> </a:t>
            </a:r>
            <a:r>
              <a:rPr lang="en-GB" i="1" dirty="0" err="1"/>
              <a:t>kritéria</a:t>
            </a:r>
            <a:r>
              <a:rPr lang="en-GB" i="1" dirty="0"/>
              <a:t> </a:t>
            </a:r>
            <a:r>
              <a:rPr lang="en-GB" i="1" dirty="0" err="1"/>
              <a:t>hodnocení</a:t>
            </a:r>
            <a:r>
              <a:rPr lang="en-GB" i="1" dirty="0"/>
              <a:t>: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en-GB" b="1" i="1" dirty="0" smtClean="0"/>
              <a:t>1</a:t>
            </a:r>
            <a:r>
              <a:rPr lang="en-GB" b="1" i="1" dirty="0"/>
              <a:t>. </a:t>
            </a:r>
            <a:r>
              <a:rPr lang="en-GB" b="1" i="1" dirty="0" err="1"/>
              <a:t>Cena</a:t>
            </a:r>
            <a:r>
              <a:rPr lang="en-GB" b="1" i="1" dirty="0"/>
              <a:t> </a:t>
            </a:r>
            <a:r>
              <a:rPr lang="en-GB" i="1" dirty="0"/>
              <a:t>– </a:t>
            </a:r>
            <a:r>
              <a:rPr lang="en-GB" i="1" dirty="0" err="1"/>
              <a:t>pořizovací</a:t>
            </a:r>
            <a:r>
              <a:rPr lang="en-GB" i="1" dirty="0"/>
              <a:t> </a:t>
            </a:r>
            <a:r>
              <a:rPr lang="en-GB" i="1" dirty="0" err="1"/>
              <a:t>náklady</a:t>
            </a:r>
            <a:r>
              <a:rPr lang="en-GB" i="1" dirty="0"/>
              <a:t> by </a:t>
            </a:r>
            <a:r>
              <a:rPr lang="en-GB" i="1" dirty="0" err="1"/>
              <a:t>měly</a:t>
            </a:r>
            <a:r>
              <a:rPr lang="en-GB" i="1" dirty="0"/>
              <a:t> </a:t>
            </a:r>
            <a:r>
              <a:rPr lang="en-GB" i="1" dirty="0" err="1"/>
              <a:t>být</a:t>
            </a:r>
            <a:r>
              <a:rPr lang="en-GB" i="1" dirty="0"/>
              <a:t> co </a:t>
            </a:r>
            <a:r>
              <a:rPr lang="cs-CZ" i="1" dirty="0" smtClean="0"/>
              <a:t>		       </a:t>
            </a:r>
            <a:r>
              <a:rPr lang="en-GB" i="1" dirty="0" err="1" smtClean="0"/>
              <a:t>nejnižší</a:t>
            </a:r>
            <a:r>
              <a:rPr lang="en-GB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en-GB" b="1" i="1" dirty="0" smtClean="0"/>
              <a:t>2</a:t>
            </a:r>
            <a:r>
              <a:rPr lang="en-GB" b="1" i="1" dirty="0"/>
              <a:t>. </a:t>
            </a:r>
            <a:r>
              <a:rPr lang="en-GB" b="1" i="1" dirty="0" err="1"/>
              <a:t>Manipulace</a:t>
            </a:r>
            <a:r>
              <a:rPr lang="en-GB" b="1" i="1" dirty="0"/>
              <a:t> a </a:t>
            </a:r>
            <a:r>
              <a:rPr lang="en-GB" b="1" i="1" dirty="0" err="1"/>
              <a:t>obsluha</a:t>
            </a:r>
            <a:r>
              <a:rPr lang="en-GB" b="1" i="1" dirty="0"/>
              <a:t> </a:t>
            </a:r>
            <a:r>
              <a:rPr lang="en-GB" i="1" dirty="0"/>
              <a:t>– </a:t>
            </a:r>
            <a:r>
              <a:rPr lang="en-GB" i="1" dirty="0" err="1"/>
              <a:t>manipulace</a:t>
            </a:r>
            <a:r>
              <a:rPr lang="en-GB" i="1" dirty="0"/>
              <a:t> by </a:t>
            </a:r>
            <a:r>
              <a:rPr lang="cs-CZ" i="1" dirty="0" smtClean="0"/>
              <a:t> 		       </a:t>
            </a:r>
            <a:r>
              <a:rPr lang="en-GB" i="1" dirty="0" err="1" smtClean="0"/>
              <a:t>měla</a:t>
            </a:r>
            <a:r>
              <a:rPr lang="en-GB" i="1" dirty="0" smtClean="0"/>
              <a:t> </a:t>
            </a:r>
            <a:r>
              <a:rPr lang="en-GB" i="1" dirty="0" err="1"/>
              <a:t>být</a:t>
            </a:r>
            <a:r>
              <a:rPr lang="en-GB" i="1" dirty="0"/>
              <a:t> </a:t>
            </a:r>
            <a:r>
              <a:rPr lang="en-GB" i="1" dirty="0" err="1"/>
              <a:t>snadná</a:t>
            </a:r>
            <a:r>
              <a:rPr lang="en-GB" i="1" dirty="0"/>
              <a:t> a </a:t>
            </a:r>
            <a:r>
              <a:rPr lang="en-GB" i="1" dirty="0" err="1"/>
              <a:t>složitost</a:t>
            </a:r>
            <a:r>
              <a:rPr lang="en-GB" i="1" dirty="0"/>
              <a:t> </a:t>
            </a:r>
            <a:r>
              <a:rPr lang="en-GB" i="1" dirty="0" err="1"/>
              <a:t>obsluhy</a:t>
            </a:r>
            <a:r>
              <a:rPr lang="en-GB" i="1" dirty="0"/>
              <a:t> </a:t>
            </a:r>
            <a:r>
              <a:rPr lang="cs-CZ" i="1" dirty="0" smtClean="0"/>
              <a:t>		       </a:t>
            </a:r>
            <a:r>
              <a:rPr lang="en-GB" i="1" dirty="0" err="1" smtClean="0"/>
              <a:t>jednoduchá</a:t>
            </a:r>
            <a:r>
              <a:rPr lang="en-GB" i="1" dirty="0"/>
              <a:t>, co </a:t>
            </a:r>
            <a:r>
              <a:rPr lang="en-GB" i="1" dirty="0" err="1"/>
              <a:t>nejméně</a:t>
            </a:r>
            <a:r>
              <a:rPr lang="en-GB" i="1" dirty="0"/>
              <a:t> </a:t>
            </a:r>
            <a:r>
              <a:rPr lang="en-GB" i="1" dirty="0" err="1"/>
              <a:t>náročná</a:t>
            </a:r>
            <a:r>
              <a:rPr lang="en-GB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en-GB" b="1" i="1" dirty="0" smtClean="0"/>
              <a:t>3</a:t>
            </a:r>
            <a:r>
              <a:rPr lang="en-GB" b="1" i="1" dirty="0"/>
              <a:t>. </a:t>
            </a:r>
            <a:r>
              <a:rPr lang="en-GB" b="1" i="1" dirty="0" err="1"/>
              <a:t>Životnost</a:t>
            </a:r>
            <a:r>
              <a:rPr lang="en-GB" b="1" i="1" dirty="0"/>
              <a:t> a </a:t>
            </a:r>
            <a:r>
              <a:rPr lang="en-GB" b="1" i="1" dirty="0" err="1"/>
              <a:t>odolnost</a:t>
            </a:r>
            <a:r>
              <a:rPr lang="en-GB" b="1" i="1" dirty="0"/>
              <a:t> </a:t>
            </a:r>
            <a:r>
              <a:rPr lang="en-GB" i="1" dirty="0"/>
              <a:t>– pro </a:t>
            </a:r>
            <a:r>
              <a:rPr lang="en-GB" i="1" dirty="0" err="1"/>
              <a:t>práci</a:t>
            </a:r>
            <a:r>
              <a:rPr lang="en-GB" i="1" dirty="0"/>
              <a:t> </a:t>
            </a:r>
            <a:r>
              <a:rPr lang="en-GB" i="1" dirty="0" err="1"/>
              <a:t>ve</a:t>
            </a:r>
            <a:r>
              <a:rPr lang="en-GB" i="1" dirty="0"/>
              <a:t> </a:t>
            </a:r>
            <a:r>
              <a:rPr lang="cs-CZ" i="1" dirty="0" smtClean="0"/>
              <a:t>			       </a:t>
            </a:r>
            <a:r>
              <a:rPr lang="en-GB" i="1" dirty="0" err="1" smtClean="0"/>
              <a:t>výrobních</a:t>
            </a:r>
            <a:r>
              <a:rPr lang="en-GB" i="1" dirty="0" smtClean="0"/>
              <a:t> </a:t>
            </a:r>
            <a:r>
              <a:rPr lang="en-GB" i="1" dirty="0" err="1"/>
              <a:t>podnicích</a:t>
            </a:r>
            <a:r>
              <a:rPr lang="en-GB" i="1" dirty="0"/>
              <a:t> je </a:t>
            </a:r>
            <a:r>
              <a:rPr lang="en-GB" i="1" dirty="0" err="1"/>
              <a:t>předpoklad</a:t>
            </a:r>
            <a:r>
              <a:rPr lang="en-GB" i="1" dirty="0"/>
              <a:t> </a:t>
            </a:r>
            <a:r>
              <a:rPr lang="cs-CZ" i="1" dirty="0" smtClean="0"/>
              <a:t>		       </a:t>
            </a:r>
            <a:r>
              <a:rPr lang="en-GB" i="1" dirty="0" err="1" smtClean="0"/>
              <a:t>vyšší</a:t>
            </a:r>
            <a:r>
              <a:rPr lang="en-GB" i="1" dirty="0" smtClean="0"/>
              <a:t> </a:t>
            </a:r>
            <a:r>
              <a:rPr lang="en-GB" i="1" dirty="0" err="1"/>
              <a:t>zátěže</a:t>
            </a:r>
            <a:r>
              <a:rPr lang="en-GB" i="1" dirty="0"/>
              <a:t>, proto </a:t>
            </a:r>
            <a:r>
              <a:rPr lang="en-GB" i="1" dirty="0" err="1"/>
              <a:t>musí</a:t>
            </a:r>
            <a:r>
              <a:rPr lang="en-GB" i="1" dirty="0"/>
              <a:t> </a:t>
            </a:r>
            <a:r>
              <a:rPr lang="en-GB" i="1" dirty="0" err="1"/>
              <a:t>být</a:t>
            </a:r>
            <a:r>
              <a:rPr lang="en-GB" i="1" dirty="0"/>
              <a:t> </a:t>
            </a:r>
            <a:r>
              <a:rPr lang="en-GB" i="1" dirty="0" err="1"/>
              <a:t>všechna</a:t>
            </a:r>
            <a:r>
              <a:rPr lang="en-GB" i="1" dirty="0"/>
              <a:t> </a:t>
            </a:r>
            <a:r>
              <a:rPr lang="cs-CZ" i="1" dirty="0" smtClean="0"/>
              <a:t>		       </a:t>
            </a:r>
            <a:r>
              <a:rPr lang="en-GB" i="1" dirty="0" err="1" smtClean="0"/>
              <a:t>zařízení</a:t>
            </a:r>
            <a:r>
              <a:rPr lang="en-GB" i="1" dirty="0" smtClean="0"/>
              <a:t> </a:t>
            </a:r>
            <a:r>
              <a:rPr lang="en-GB" i="1" dirty="0" err="1"/>
              <a:t>velmi</a:t>
            </a:r>
            <a:r>
              <a:rPr lang="en-GB" i="1" dirty="0"/>
              <a:t> </a:t>
            </a:r>
            <a:r>
              <a:rPr lang="en-GB" i="1" dirty="0" err="1"/>
              <a:t>odolná</a:t>
            </a:r>
            <a:r>
              <a:rPr lang="en-GB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35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/>
              <a:t>Výsledky metody </a:t>
            </a:r>
            <a:r>
              <a:rPr lang="cs-CZ" b="1" i="1" dirty="0" smtClean="0"/>
              <a:t>TOPSIS</a:t>
            </a:r>
            <a:endParaRPr lang="en-GB" b="1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38" y="1736444"/>
            <a:ext cx="3880463" cy="124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36444"/>
            <a:ext cx="3865711" cy="234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78215" y="4221088"/>
            <a:ext cx="6701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výsledků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které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byly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získané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metody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vícekriteriálního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TOPSIS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byla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určena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nejvhodnější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varianta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č. 1,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vidět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grafu.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Důležitými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kritérii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vstupní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cenové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náklady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odolnost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zařízení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jednoduchost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manipulace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ním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738" y="1556792"/>
            <a:ext cx="87852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Tabulka č. 8: Výsledky variant			Graf č. 1: Grafické vyjádření výsledných variant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738" y="3024888"/>
            <a:ext cx="2773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Zdroj: vlastní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2829" y="4032520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Zdroj: vlastní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ABC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755576" y="5386680"/>
            <a:ext cx="7776864" cy="1210671"/>
          </a:xfrm>
        </p:spPr>
        <p:txBody>
          <a:bodyPr>
            <a:normAutofit/>
          </a:bodyPr>
          <a:lstStyle/>
          <a:p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Skupina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tvoří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přibližně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80 %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celkového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nákupního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obratu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Skupina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tvoří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přibližně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15%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celkového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nákupního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obratu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Skupina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C: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tvoří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přibližně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celkového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nákupního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obratu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72762"/>
            <a:ext cx="6442854" cy="345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417638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 č. 2: Výsledky analýzy ABC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131557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Zdroj: vlastní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</a:t>
            </a:r>
            <a:r>
              <a:rPr lang="pt-PT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a její výsledky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základě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proveden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rozhovorů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vypl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ynulo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velké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nedostatky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vznikaji </a:t>
            </a:r>
            <a:r>
              <a:rPr lang="pt-P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svařovně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proudí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veškeré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nově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započaté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zakázky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Problémem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pravd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ěpodobně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svařovací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stroj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který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starý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nevhodně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nastavený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uto situaci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jeví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nejvhodnější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odebírat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plechy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pouze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jednoho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dodavatele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vyhledat vhodného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dodavatele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plechů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nabízejí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kvalitnější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materiál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koupit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ový víceúčelový stroj tak, aby pracoval  ohledem na 	 	  parametry materiálu</a:t>
            </a:r>
            <a:endParaRPr lang="en-GB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Shrnutí a doporučení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Zhodnocení navržené varianty a její uvedení do praxe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7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/>
              <a:t>Doplňující otázky vedoucího práce</a:t>
            </a:r>
            <a:endParaRPr lang="en-GB" b="1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/>
              <a:t>Uveďte</a:t>
            </a:r>
            <a:r>
              <a:rPr lang="en-GB" i="1" dirty="0"/>
              <a:t> a </a:t>
            </a:r>
            <a:r>
              <a:rPr lang="en-GB" i="1" dirty="0" err="1"/>
              <a:t>vysvětlete</a:t>
            </a:r>
            <a:r>
              <a:rPr lang="en-GB" i="1" dirty="0"/>
              <a:t> </a:t>
            </a:r>
            <a:r>
              <a:rPr lang="en-GB" i="1" dirty="0" err="1"/>
              <a:t>základní</a:t>
            </a:r>
            <a:r>
              <a:rPr lang="en-GB" i="1" dirty="0"/>
              <a:t> </a:t>
            </a:r>
            <a:r>
              <a:rPr lang="en-GB" i="1" dirty="0" err="1"/>
              <a:t>kroky</a:t>
            </a:r>
            <a:r>
              <a:rPr lang="en-GB" i="1" dirty="0"/>
              <a:t> </a:t>
            </a:r>
            <a:r>
              <a:rPr lang="en-GB" i="1" dirty="0" err="1"/>
              <a:t>optimalizačního</a:t>
            </a:r>
            <a:r>
              <a:rPr lang="en-GB" i="1" dirty="0"/>
              <a:t> </a:t>
            </a:r>
            <a:r>
              <a:rPr lang="en-GB" i="1" dirty="0" err="1"/>
              <a:t>procesu</a:t>
            </a:r>
            <a:r>
              <a:rPr lang="en-GB" i="1" dirty="0"/>
              <a:t>. </a:t>
            </a:r>
            <a:endParaRPr lang="cs-CZ" i="1" dirty="0" smtClean="0"/>
          </a:p>
          <a:p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89473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/>
              <a:t>Doplňující otázky oponenta práce</a:t>
            </a:r>
            <a:endParaRPr lang="en-GB" b="1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/>
              <a:t>Na </a:t>
            </a:r>
            <a:r>
              <a:rPr lang="en-GB" sz="2000" i="1" dirty="0" err="1"/>
              <a:t>základe</a:t>
            </a:r>
            <a:r>
              <a:rPr lang="en-GB" sz="2000" i="1" dirty="0"/>
              <a:t> </a:t>
            </a:r>
            <a:r>
              <a:rPr lang="en-GB" sz="2000" i="1" dirty="0" err="1"/>
              <a:t>čoho</a:t>
            </a:r>
            <a:r>
              <a:rPr lang="en-GB" sz="2000" i="1" dirty="0"/>
              <a:t> </a:t>
            </a:r>
            <a:r>
              <a:rPr lang="en-GB" sz="2000" i="1" dirty="0" err="1"/>
              <a:t>ste</a:t>
            </a:r>
            <a:r>
              <a:rPr lang="en-GB" sz="2000" i="1" dirty="0"/>
              <a:t> </a:t>
            </a:r>
            <a:r>
              <a:rPr lang="en-GB" sz="2000" i="1" dirty="0" err="1"/>
              <a:t>stanovili</a:t>
            </a:r>
            <a:r>
              <a:rPr lang="en-GB" sz="2000" i="1" dirty="0"/>
              <a:t> </a:t>
            </a:r>
            <a:r>
              <a:rPr lang="en-GB" sz="2000" i="1" dirty="0" err="1"/>
              <a:t>váhy</a:t>
            </a:r>
            <a:r>
              <a:rPr lang="en-GB" sz="2000" i="1" dirty="0"/>
              <a:t> v tab. 10, str. 39 a tab. 11, str. 40? </a:t>
            </a:r>
            <a:endParaRPr lang="cs-CZ" sz="2000" i="1" dirty="0" smtClean="0"/>
          </a:p>
          <a:p>
            <a:pPr>
              <a:lnSpc>
                <a:spcPct val="150000"/>
              </a:lnSpc>
            </a:pPr>
            <a:r>
              <a:rPr lang="en-GB" sz="2000" i="1" dirty="0" smtClean="0"/>
              <a:t>Na </a:t>
            </a:r>
            <a:r>
              <a:rPr lang="en-GB" sz="2000" i="1" dirty="0" err="1"/>
              <a:t>základe</a:t>
            </a:r>
            <a:r>
              <a:rPr lang="en-GB" sz="2000" i="1" dirty="0"/>
              <a:t> </a:t>
            </a:r>
            <a:r>
              <a:rPr lang="en-GB" sz="2000" i="1" dirty="0" err="1"/>
              <a:t>čoho</a:t>
            </a:r>
            <a:r>
              <a:rPr lang="en-GB" sz="2000" i="1" dirty="0"/>
              <a:t> </a:t>
            </a:r>
            <a:r>
              <a:rPr lang="en-GB" sz="2000" i="1" dirty="0" err="1"/>
              <a:t>ste</a:t>
            </a:r>
            <a:r>
              <a:rPr lang="en-GB" sz="2000" i="1" dirty="0"/>
              <a:t> </a:t>
            </a:r>
            <a:r>
              <a:rPr lang="en-GB" sz="2000" i="1" dirty="0" err="1"/>
              <a:t>stanovili</a:t>
            </a:r>
            <a:r>
              <a:rPr lang="en-GB" sz="2000" i="1" dirty="0"/>
              <a:t> </a:t>
            </a:r>
            <a:r>
              <a:rPr lang="en-GB" sz="2000" i="1" dirty="0" err="1"/>
              <a:t>váhy</a:t>
            </a:r>
            <a:r>
              <a:rPr lang="en-GB" sz="2000" i="1" dirty="0"/>
              <a:t> </a:t>
            </a:r>
            <a:r>
              <a:rPr lang="en-GB" sz="2000" i="1" dirty="0" err="1"/>
              <a:t>kritérií</a:t>
            </a:r>
            <a:r>
              <a:rPr lang="en-GB" sz="2000" i="1" dirty="0"/>
              <a:t> a </a:t>
            </a:r>
            <a:r>
              <a:rPr lang="en-GB" sz="2000" i="1" dirty="0" err="1"/>
              <a:t>hodnotenie</a:t>
            </a:r>
            <a:r>
              <a:rPr lang="en-GB" sz="2000" i="1" dirty="0"/>
              <a:t> v tab. 23, str. 61? </a:t>
            </a:r>
            <a:endParaRPr lang="cs-CZ" sz="2000" i="1" dirty="0" smtClean="0"/>
          </a:p>
          <a:p>
            <a:pPr>
              <a:lnSpc>
                <a:spcPct val="150000"/>
              </a:lnSpc>
            </a:pPr>
            <a:r>
              <a:rPr lang="en-GB" sz="2000" i="1" dirty="0" err="1" smtClean="0"/>
              <a:t>Môžete</a:t>
            </a:r>
            <a:r>
              <a:rPr lang="en-GB" sz="2000" i="1" dirty="0" smtClean="0"/>
              <a:t> </a:t>
            </a:r>
            <a:r>
              <a:rPr lang="en-GB" sz="2000" i="1" dirty="0" err="1"/>
              <a:t>povedať</a:t>
            </a:r>
            <a:r>
              <a:rPr lang="en-GB" sz="2000" i="1" dirty="0"/>
              <a:t> </a:t>
            </a:r>
            <a:r>
              <a:rPr lang="en-GB" sz="2000" i="1" dirty="0" err="1"/>
              <a:t>konkrétny</a:t>
            </a:r>
            <a:r>
              <a:rPr lang="en-GB" sz="2000" i="1" dirty="0"/>
              <a:t> </a:t>
            </a:r>
            <a:r>
              <a:rPr lang="en-GB" sz="2000" i="1" dirty="0" err="1"/>
              <a:t>návrh</a:t>
            </a:r>
            <a:r>
              <a:rPr lang="en-GB" sz="2000" i="1" dirty="0"/>
              <a:t> pre </a:t>
            </a:r>
            <a:r>
              <a:rPr lang="en-GB" sz="2000" i="1" dirty="0" err="1"/>
              <a:t>úpravu</a:t>
            </a:r>
            <a:r>
              <a:rPr lang="en-GB" sz="2000" i="1" dirty="0"/>
              <a:t> </a:t>
            </a:r>
            <a:r>
              <a:rPr lang="en-GB" sz="2000" i="1" dirty="0" err="1"/>
              <a:t>skladovania</a:t>
            </a:r>
            <a:r>
              <a:rPr lang="en-GB" sz="2000" i="1" dirty="0"/>
              <a:t> </a:t>
            </a:r>
            <a:r>
              <a:rPr lang="en-GB" sz="2000" i="1" dirty="0" err="1"/>
              <a:t>na</a:t>
            </a:r>
            <a:r>
              <a:rPr lang="en-GB" sz="2000" i="1" dirty="0"/>
              <a:t> </a:t>
            </a:r>
            <a:r>
              <a:rPr lang="en-GB" sz="2000" i="1" dirty="0" err="1"/>
              <a:t>základe</a:t>
            </a:r>
            <a:r>
              <a:rPr lang="en-GB" sz="2000" i="1" dirty="0"/>
              <a:t> ABC </a:t>
            </a:r>
            <a:r>
              <a:rPr lang="en-GB" sz="2000" i="1" dirty="0" err="1"/>
              <a:t>analýzy</a:t>
            </a:r>
            <a:r>
              <a:rPr lang="en-GB" sz="2000" i="1" dirty="0" smtClean="0"/>
              <a:t>?</a:t>
            </a:r>
            <a:endParaRPr lang="cs-CZ" sz="2000" i="1" dirty="0" smtClean="0"/>
          </a:p>
          <a:p>
            <a:pPr>
              <a:lnSpc>
                <a:spcPct val="150000"/>
              </a:lnSpc>
            </a:pPr>
            <a:r>
              <a:rPr lang="en-GB" sz="2000" i="1" dirty="0" err="1" smtClean="0"/>
              <a:t>Medzi</a:t>
            </a:r>
            <a:r>
              <a:rPr lang="en-GB" sz="2000" i="1" dirty="0" smtClean="0"/>
              <a:t> </a:t>
            </a:r>
            <a:r>
              <a:rPr lang="en-GB" sz="2000" i="1" dirty="0" err="1"/>
              <a:t>Vaše</a:t>
            </a:r>
            <a:r>
              <a:rPr lang="en-GB" sz="2000" i="1" dirty="0"/>
              <a:t> </a:t>
            </a:r>
            <a:r>
              <a:rPr lang="en-GB" sz="2000" i="1" dirty="0" err="1"/>
              <a:t>návrhy</a:t>
            </a:r>
            <a:r>
              <a:rPr lang="en-GB" sz="2000" i="1" dirty="0"/>
              <a:t> </a:t>
            </a:r>
            <a:r>
              <a:rPr lang="en-GB" sz="2000" i="1" dirty="0" err="1"/>
              <a:t>patrí</a:t>
            </a:r>
            <a:r>
              <a:rPr lang="en-GB" sz="2000" i="1" dirty="0"/>
              <a:t> </a:t>
            </a:r>
            <a:r>
              <a:rPr lang="en-GB" sz="2000" i="1" dirty="0" err="1"/>
              <a:t>riadenie</a:t>
            </a:r>
            <a:r>
              <a:rPr lang="en-GB" sz="2000" i="1" dirty="0"/>
              <a:t> </a:t>
            </a:r>
            <a:r>
              <a:rPr lang="en-GB" sz="2000" i="1" dirty="0" err="1"/>
              <a:t>skladu</a:t>
            </a:r>
            <a:r>
              <a:rPr lang="en-GB" sz="2000" i="1" dirty="0"/>
              <a:t> </a:t>
            </a:r>
            <a:r>
              <a:rPr lang="en-GB" sz="2000" i="1" dirty="0" err="1"/>
              <a:t>za</a:t>
            </a:r>
            <a:r>
              <a:rPr lang="en-GB" sz="2000" i="1" dirty="0"/>
              <a:t> </a:t>
            </a:r>
            <a:r>
              <a:rPr lang="en-GB" sz="2000" i="1" dirty="0" err="1"/>
              <a:t>použitia</a:t>
            </a:r>
            <a:r>
              <a:rPr lang="en-GB" sz="2000" i="1" dirty="0"/>
              <a:t> </a:t>
            </a:r>
            <a:r>
              <a:rPr lang="en-GB" sz="2000" i="1" dirty="0" err="1"/>
              <a:t>čiarových</a:t>
            </a:r>
            <a:r>
              <a:rPr lang="en-GB" sz="2000" i="1" dirty="0"/>
              <a:t> </a:t>
            </a:r>
            <a:r>
              <a:rPr lang="en-GB" sz="2000" i="1" dirty="0" err="1"/>
              <a:t>kódov</a:t>
            </a:r>
            <a:r>
              <a:rPr lang="en-GB" sz="2000" i="1" dirty="0"/>
              <a:t>, </a:t>
            </a:r>
            <a:r>
              <a:rPr lang="en-GB" sz="2000" i="1" dirty="0" err="1"/>
              <a:t>dokážete</a:t>
            </a:r>
            <a:r>
              <a:rPr lang="en-GB" sz="2000" i="1" dirty="0"/>
              <a:t> </a:t>
            </a:r>
            <a:r>
              <a:rPr lang="en-GB" sz="2000" i="1" dirty="0" err="1"/>
              <a:t>finančne</a:t>
            </a:r>
            <a:r>
              <a:rPr lang="en-GB" sz="2000" i="1" dirty="0"/>
              <a:t> </a:t>
            </a:r>
            <a:r>
              <a:rPr lang="en-GB" sz="2000" i="1" dirty="0" err="1"/>
              <a:t>vyčísliť</a:t>
            </a:r>
            <a:r>
              <a:rPr lang="en-GB" sz="2000" i="1" dirty="0"/>
              <a:t> </a:t>
            </a:r>
            <a:r>
              <a:rPr lang="en-GB" sz="2000" i="1" dirty="0" err="1"/>
              <a:t>vplyv</a:t>
            </a:r>
            <a:r>
              <a:rPr lang="en-GB" sz="2000" i="1" dirty="0"/>
              <a:t> </a:t>
            </a:r>
            <a:r>
              <a:rPr lang="en-GB" sz="2000" i="1" dirty="0" err="1"/>
              <a:t>na</a:t>
            </a:r>
            <a:r>
              <a:rPr lang="en-GB" sz="2000" i="1" dirty="0"/>
              <a:t> </a:t>
            </a:r>
            <a:r>
              <a:rPr lang="en-GB" sz="2000" i="1" dirty="0" err="1"/>
              <a:t>úsporu</a:t>
            </a:r>
            <a:r>
              <a:rPr lang="en-GB" sz="2000" i="1" dirty="0"/>
              <a:t> </a:t>
            </a:r>
            <a:r>
              <a:rPr lang="en-GB" sz="2000" i="1" dirty="0" err="1"/>
              <a:t>nákladov</a:t>
            </a:r>
            <a:r>
              <a:rPr lang="en-GB" sz="2000" i="1" dirty="0"/>
              <a:t> </a:t>
            </a:r>
            <a:r>
              <a:rPr lang="en-GB" sz="2000" i="1" dirty="0" err="1"/>
              <a:t>na</a:t>
            </a:r>
            <a:r>
              <a:rPr lang="en-GB" sz="2000" i="1" dirty="0"/>
              <a:t> </a:t>
            </a:r>
            <a:r>
              <a:rPr lang="en-GB" sz="2000" i="1" dirty="0" err="1"/>
              <a:t>skladovanie</a:t>
            </a:r>
            <a:r>
              <a:rPr lang="en-GB" sz="2000" i="1" dirty="0"/>
              <a:t>, resp. </a:t>
            </a:r>
            <a:r>
              <a:rPr lang="en-GB" sz="2000" i="1" dirty="0" err="1"/>
              <a:t>úsporu</a:t>
            </a:r>
            <a:r>
              <a:rPr lang="en-GB" sz="2000" i="1" dirty="0"/>
              <a:t> </a:t>
            </a:r>
            <a:r>
              <a:rPr lang="en-GB" sz="2000" i="1" dirty="0" err="1"/>
              <a:t>zamestnancov</a:t>
            </a:r>
            <a:r>
              <a:rPr lang="en-GB" sz="20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574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/>
          <a:lstStyle/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1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Motivace k řešení daného problému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práce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metody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podniku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 a její vyhodnocení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 TOPSIS a její výsledky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ABC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Procesní analýza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Shrnutí a doporučení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5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Motivace k řešení daného problému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Zájem o problematiku</a:t>
            </a:r>
          </a:p>
          <a:p>
            <a:pPr>
              <a:lnSpc>
                <a:spcPct val="150000"/>
              </a:lnSpc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Snaha prohloubit dosavadní znalosti</a:t>
            </a:r>
          </a:p>
          <a:p>
            <a:pPr>
              <a:lnSpc>
                <a:spcPct val="150000"/>
              </a:lnSpc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budoucího uplatnění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3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práce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4" cy="26928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současného stavu materiálového toku ve firmě Družstevní závody Dražice – Strojírna s. r. o., návrhy opatření směřující k optimalizaci materiálového toku a jejich vyhodnocení.</a:t>
            </a:r>
            <a:endParaRPr lang="en-GB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metody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současného stavu DZD</a:t>
            </a:r>
          </a:p>
          <a:p>
            <a:pPr marL="0" indent="0">
              <a:buNone/>
            </a:pP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přímé pozorování</a:t>
            </a:r>
          </a:p>
          <a:p>
            <a:pPr marL="0" indent="0">
              <a:buNone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rozhovory</a:t>
            </a:r>
          </a:p>
          <a:p>
            <a:pPr marL="0" indent="0">
              <a:buNone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interní dokumentace 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 ABC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Procesní analýza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 vícekriteriálního pozorování TOPSIS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5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podniku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z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největší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výrobc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ů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ohřívačů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vody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ČR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Cílem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posílit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pozici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trhu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ČR 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zařadit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nejlepší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evropské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konkurenty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GB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své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společnost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staví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tradici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pověsti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kvalitě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vlastních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produktů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které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jsou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ohleduplné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vůči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životnímu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prostředí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050" name="Picture 2" descr="Resultado de imagem para družstevní závody dražic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181" y="4725144"/>
            <a:ext cx="2173619" cy="198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7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619672" cy="6858000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vert="vert270">
            <a:normAutofit/>
          </a:bodyPr>
          <a:lstStyle/>
          <a:p>
            <a:r>
              <a:rPr lang="cs-CZ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  <a:endParaRPr lang="en-GB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46" y="548680"/>
            <a:ext cx="7204445" cy="601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67547" y="179348"/>
            <a:ext cx="2078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Tabulka č. 1: SWOT analýza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7546" y="6579023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Zdroj: vlastní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Matice IFE a EFE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37032"/>
            <a:ext cx="4306240" cy="362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104" y="1937032"/>
            <a:ext cx="4573820" cy="362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539012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Tabulka č. 2: Matice IFE		    	                 Tabulka č. 3: Matice EFE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560905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Zdroj: vlastní		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Zdroj: vlastní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2">
              <a:lumMod val="40000"/>
              <a:lumOff val="6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Výsledná matice SWOT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789381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783849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Tabulka č. 4: Matice SWOT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30120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Zdroj: vlastní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</TotalTime>
  <Words>545</Words>
  <Application>Microsoft Office PowerPoint</Application>
  <PresentationFormat>On-screen Show (4:3)</PresentationFormat>
  <Paragraphs>90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Tema do Office</vt:lpstr>
      <vt:lpstr>Optimalizace materiálových toků ve společnosti Družstevní závody  Dražice - Strojírna s. r. o.</vt:lpstr>
      <vt:lpstr>Obsah</vt:lpstr>
      <vt:lpstr>Motivace k řešení daného problému</vt:lpstr>
      <vt:lpstr>Předmět práce</vt:lpstr>
      <vt:lpstr>Použité metody</vt:lpstr>
      <vt:lpstr>Charakteristika podniku</vt:lpstr>
      <vt:lpstr>SWOT analýza</vt:lpstr>
      <vt:lpstr>Matice IFE a EFE</vt:lpstr>
      <vt:lpstr>Výsledná matice SWOT</vt:lpstr>
      <vt:lpstr>Návrhy rozpočtu variant 1. a 2.</vt:lpstr>
      <vt:lpstr>Návrh rozpočtu varianty 3.</vt:lpstr>
      <vt:lpstr>Určení nejvhodnější varianty pomocí metody TOPSIS</vt:lpstr>
      <vt:lpstr>Výsledky metody TOPSIS</vt:lpstr>
      <vt:lpstr>Analýza ABC</vt:lpstr>
      <vt:lpstr>Procesní analýza a její výsledky</vt:lpstr>
      <vt:lpstr>Shrnutí a doporučení</vt:lpstr>
      <vt:lpstr>Doplňující otázky vedoucího práce</vt:lpstr>
      <vt:lpstr>Doplňující otázky oponenta práce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materiálových toků ve společnosti Družstevní závody Dražice - Strojírna s. r. o.</dc:title>
  <dc:creator>ecafe</dc:creator>
  <cp:lastModifiedBy>Microsoft</cp:lastModifiedBy>
  <cp:revision>22</cp:revision>
  <dcterms:created xsi:type="dcterms:W3CDTF">2017-06-12T15:43:56Z</dcterms:created>
  <dcterms:modified xsi:type="dcterms:W3CDTF">2017-06-14T08:43:22Z</dcterms:modified>
</cp:coreProperties>
</file>