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60" r:id="rId7"/>
    <p:sldId id="278" r:id="rId8"/>
    <p:sldId id="26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3" r:id="rId19"/>
    <p:sldId id="274" r:id="rId20"/>
    <p:sldId id="264" r:id="rId21"/>
    <p:sldId id="275" r:id="rId22"/>
    <p:sldId id="276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>
      <p:cViewPr varScale="1">
        <p:scale>
          <a:sx n="82" d="100"/>
          <a:sy n="82" d="100"/>
        </p:scale>
        <p:origin x="15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&#225;&#353;\Desktop\DP\financni%20analyz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&#225;&#353;\Desktop\DP\financni%20analyz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&#225;&#353;\Desktop\&#353;kola\DP\financni%20analyz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Změny vlastního kapitálu</a:t>
            </a:r>
            <a:r>
              <a:rPr lang="cs-CZ" baseline="0" dirty="0"/>
              <a:t> a cizích zdrojů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5079799361605107E-2"/>
          <c:y val="0.19428295421405659"/>
          <c:w val="0.94984040127678981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'Rozvaha Zkrácená'!$B$32</c:f>
              <c:strCache>
                <c:ptCount val="1"/>
                <c:pt idx="0">
                  <c:v>Vlastní kapitál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'Rozvaha Zkrácená'!$C$31:$E$31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'Rozvaha Zkrácená'!$C$32:$E$32</c:f>
              <c:numCache>
                <c:formatCode>#,##0</c:formatCode>
                <c:ptCount val="3"/>
                <c:pt idx="0">
                  <c:v>1239182</c:v>
                </c:pt>
                <c:pt idx="1">
                  <c:v>1329059</c:v>
                </c:pt>
                <c:pt idx="2">
                  <c:v>1432035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B-482E-A612-2B32A57D26FF}"/>
            </c:ext>
          </c:extLst>
        </c:ser>
        <c:ser>
          <c:idx val="1"/>
          <c:order val="1"/>
          <c:tx>
            <c:strRef>
              <c:f>'Rozvaha Zkrácená'!$B$33</c:f>
              <c:strCache>
                <c:ptCount val="1"/>
                <c:pt idx="0">
                  <c:v>Cizí zdroje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'Rozvaha Zkrácená'!$C$31:$E$31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'Rozvaha Zkrácená'!$C$33:$E$33</c:f>
              <c:numCache>
                <c:formatCode>#,##0</c:formatCode>
                <c:ptCount val="3"/>
                <c:pt idx="0">
                  <c:v>580596</c:v>
                </c:pt>
                <c:pt idx="1">
                  <c:v>802652</c:v>
                </c:pt>
                <c:pt idx="2">
                  <c:v>850023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B-482E-A612-2B32A57D26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8253088"/>
        <c:axId val="318258688"/>
      </c:barChart>
      <c:catAx>
        <c:axId val="3182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8258688"/>
        <c:crosses val="autoZero"/>
        <c:auto val="1"/>
        <c:lblAlgn val="ctr"/>
        <c:lblOffset val="100"/>
        <c:noMultiLvlLbl val="0"/>
      </c:catAx>
      <c:valAx>
        <c:axId val="3182586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1825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958586743352057E-2"/>
          <c:y val="0.13179924452838573"/>
          <c:w val="0.2969318985605595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cap="none" dirty="0">
                <a:latin typeface="+mn-lt"/>
              </a:rPr>
              <a:t>Majetková struktura společnosti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'Rozvaha Zkrácená'!$G$101</c:f>
              <c:strCache>
                <c:ptCount val="1"/>
                <c:pt idx="0">
                  <c:v>Dlouhodobý hmotný majetek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'Rozvaha Zkrácená'!$H$100:$J$100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'Rozvaha Zkrácená'!$H$101:$J$101</c:f>
              <c:numCache>
                <c:formatCode>0%</c:formatCode>
                <c:ptCount val="3"/>
                <c:pt idx="0">
                  <c:v>0.25370512227315639</c:v>
                </c:pt>
                <c:pt idx="1">
                  <c:v>0.23855027184748395</c:v>
                </c:pt>
                <c:pt idx="2">
                  <c:v>0.24781140531923379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B-44C3-8895-594F327C2011}"/>
            </c:ext>
          </c:extLst>
        </c:ser>
        <c:ser>
          <c:idx val="1"/>
          <c:order val="1"/>
          <c:tx>
            <c:strRef>
              <c:f>'Rozvaha Zkrácená'!$G$102</c:f>
              <c:strCache>
                <c:ptCount val="1"/>
                <c:pt idx="0">
                  <c:v>Zásoby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'Rozvaha Zkrácená'!$H$100:$J$100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'Rozvaha Zkrácená'!$H$102:$J$102</c:f>
              <c:numCache>
                <c:formatCode>0%</c:formatCode>
                <c:ptCount val="3"/>
                <c:pt idx="0">
                  <c:v>0.19631295685517683</c:v>
                </c:pt>
                <c:pt idx="1">
                  <c:v>0.26412377387168001</c:v>
                </c:pt>
                <c:pt idx="2">
                  <c:v>0.39554297042406461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B-44C3-8895-594F327C2011}"/>
            </c:ext>
          </c:extLst>
        </c:ser>
        <c:ser>
          <c:idx val="2"/>
          <c:order val="2"/>
          <c:tx>
            <c:strRef>
              <c:f>'Rozvaha Zkrácená'!$G$103</c:f>
              <c:strCache>
                <c:ptCount val="1"/>
                <c:pt idx="0">
                  <c:v>Krátkodobé pohledávky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'Rozvaha Zkrácená'!$H$100:$J$100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'Rozvaha Zkrácená'!$H$103:$J$103</c:f>
              <c:numCache>
                <c:formatCode>0%</c:formatCode>
                <c:ptCount val="3"/>
                <c:pt idx="0">
                  <c:v>0.51782030555375436</c:v>
                </c:pt>
                <c:pt idx="1">
                  <c:v>0.4952235529223018</c:v>
                </c:pt>
                <c:pt idx="2">
                  <c:v>0.354373526877932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7B-44C3-8895-594F327C2011}"/>
            </c:ext>
          </c:extLst>
        </c:ser>
        <c:ser>
          <c:idx val="3"/>
          <c:order val="3"/>
          <c:tx>
            <c:strRef>
              <c:f>'Rozvaha Zkrácená'!$G$104</c:f>
              <c:strCache>
                <c:ptCount val="1"/>
                <c:pt idx="0">
                  <c:v>Krátkodobý finanční majetek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7B-44C3-8895-594F327C20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7B-44C3-8895-594F327C2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'Rozvaha Zkrácená'!$H$100:$J$100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'Rozvaha Zkrácená'!$H$104:$J$104</c:f>
              <c:numCache>
                <c:formatCode>0%</c:formatCode>
                <c:ptCount val="3"/>
                <c:pt idx="0">
                  <c:v>3.0884536465436992E-2</c:v>
                </c:pt>
                <c:pt idx="1">
                  <c:v>3.0022845509004506E-4</c:v>
                </c:pt>
                <c:pt idx="2">
                  <c:v>4.4170656486382031E-4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7B-44C3-8895-594F327C20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1690464"/>
        <c:axId val="191687664"/>
      </c:barChart>
      <c:catAx>
        <c:axId val="19169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1687664"/>
        <c:crosses val="autoZero"/>
        <c:auto val="1"/>
        <c:lblAlgn val="ctr"/>
        <c:lblOffset val="100"/>
        <c:noMultiLvlLbl val="0"/>
      </c:catAx>
      <c:valAx>
        <c:axId val="1916876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169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Výsledek hospodaření za účetní období (+/-)</a:t>
            </a:r>
            <a:endParaRPr lang="cs-CZ"/>
          </a:p>
          <a:p>
            <a:pPr>
              <a:defRPr/>
            </a:pPr>
            <a:r>
              <a:rPr lang="cs-CZ" sz="1200"/>
              <a:t>v tis. Kč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2290048118985127"/>
          <c:y val="0.23504280417619006"/>
          <c:w val="0.80603591266124641"/>
          <c:h val="0.6621873718500304"/>
        </c:manualLayout>
      </c:layout>
      <c:lineChart>
        <c:grouping val="stacked"/>
        <c:varyColors val="0"/>
        <c:ser>
          <c:idx val="0"/>
          <c:order val="0"/>
          <c:tx>
            <c:strRef>
              <c:f>'ZKR Výkaz zisků a ztrát'!$N$2</c:f>
              <c:strCache>
                <c:ptCount val="1"/>
                <c:pt idx="0">
                  <c:v>Výsledek hospodaření za účetní období (+/-)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5.5555555555555046E-3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1E-4C59-BF56-6AB21DA2F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'ZKR Výkaz zisků a ztrát'!$O$1:$Q$1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'ZKR Výkaz zisků a ztrát'!$O$2:$Q$2</c:f>
              <c:numCache>
                <c:formatCode>#,##0</c:formatCode>
                <c:ptCount val="3"/>
                <c:pt idx="0">
                  <c:v>112866</c:v>
                </c:pt>
                <c:pt idx="1">
                  <c:v>89877</c:v>
                </c:pt>
                <c:pt idx="2">
                  <c:v>97761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1E-4C59-BF56-6AB21DA2F5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2579528"/>
        <c:axId val="442580184"/>
      </c:lineChart>
      <c:catAx>
        <c:axId val="44257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2580184"/>
        <c:crosses val="autoZero"/>
        <c:auto val="1"/>
        <c:lblAlgn val="ctr"/>
        <c:lblOffset val="100"/>
        <c:noMultiLvlLbl val="0"/>
      </c:catAx>
      <c:valAx>
        <c:axId val="442580184"/>
        <c:scaling>
          <c:orientation val="minMax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257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45B22-611B-495D-B5F3-C65CC8D5AE54}" type="datetimeFigureOut">
              <a:rPr lang="cs-CZ"/>
              <a:pPr>
                <a:defRPr/>
              </a:pPr>
              <a:t>13.06.2017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337EFC-01FB-45FD-8D29-DDA1EB4B69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D4F75-7E2D-4937-8D73-8EBC08C1E37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6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45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201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86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37EFC-01FB-45FD-8D29-DDA1EB4B696A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DA40A-3BD5-4E75-A540-4B0DB693B27C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2E7F1-C9A6-4BFB-BEDA-DB65683FD704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85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660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43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12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26A15-F270-4ED7-ACB3-68EA10414B5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066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EB92-7FF9-46EB-96CC-E1311A7259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AAAF-AE8A-49C3-9935-91A5C64EC15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90BC-BCF8-4C94-BF1F-6D3A004D10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EF99-97D2-4EE6-A97E-A04EFF1031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9A11-3C31-4B59-A949-006F014C8E4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F0F31-2167-4784-B0BD-BCB93C55EB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8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9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E21C-97E1-4876-92F5-82E10A568CD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97B2-5E3E-48D4-A55B-E1F4BA8ECFC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3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4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70679-F53C-41DC-ABB4-0089FD7E43A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8D10-810B-4882-825E-A5094A8C9A4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CEA3-B0A4-42F9-B36E-BC0183E474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cs-CZ"/>
              <a:t>27.5.2015</a:t>
            </a:r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cs-CZ"/>
              <a:t>Vysoká škola technická a ekonomická v Českých Budějovicích,  Tomáš Rom, Červen 2015</a:t>
            </a:r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96D4FC2F-EF03-4D1D-8108-3F185329596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cs-CZ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cs-CZ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cs-CZ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cs-CZ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cs-CZ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cs-CZ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4"/>
          <p:cNvSpPr txBox="1">
            <a:spLocks noChangeArrowheads="1"/>
          </p:cNvSpPr>
          <p:nvPr/>
        </p:nvSpPr>
        <p:spPr bwMode="auto">
          <a:xfrm>
            <a:off x="755650" y="260350"/>
            <a:ext cx="77771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Vysoká škola technická a ekonomická v Českých Budějovicích</a:t>
            </a:r>
          </a:p>
          <a:p>
            <a:pPr algn="ctr"/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Ústav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technicko-technologický</a:t>
            </a:r>
            <a:endParaRPr lang="cs-CZ" altLang="cs-CZ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1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187450"/>
            <a:ext cx="13557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Nadpis 1"/>
          <p:cNvSpPr txBox="1">
            <a:spLocks noGrp="1"/>
          </p:cNvSpPr>
          <p:nvPr>
            <p:ph type="ctrTitle"/>
          </p:nvPr>
        </p:nvSpPr>
        <p:spPr>
          <a:xfrm>
            <a:off x="755650" y="2781300"/>
            <a:ext cx="7772400" cy="1828800"/>
          </a:xfrm>
        </p:spPr>
        <p:txBody>
          <a:bodyPr/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Logistický a výrobní proces ve firmě DOOSAN BOBCAT EMEA s.r.o.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Podnadpis 2"/>
          <p:cNvSpPr txBox="1">
            <a:spLocks noGrp="1"/>
          </p:cNvSpPr>
          <p:nvPr>
            <p:ph type="subTitle" idx="1"/>
          </p:nvPr>
        </p:nvSpPr>
        <p:spPr>
          <a:xfrm>
            <a:off x="755650" y="5229225"/>
            <a:ext cx="7772400" cy="1200150"/>
          </a:xfrm>
        </p:spPr>
        <p:txBody>
          <a:bodyPr anchorCtr="0"/>
          <a:lstStyle/>
          <a:p>
            <a:pPr algn="l" eaLnBrk="1" hangingPunct="1">
              <a:spcBef>
                <a:spcPts val="500"/>
              </a:spcBef>
            </a:pP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diplomové</a:t>
            </a: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práce:		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Bc. </a:t>
            </a: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Tomáš Rom</a:t>
            </a:r>
          </a:p>
          <a:p>
            <a:pPr algn="l" eaLnBrk="1" hangingPunct="1">
              <a:spcBef>
                <a:spcPts val="500"/>
              </a:spcBef>
            </a:pP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Vedoucí 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diplomové</a:t>
            </a: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práce: 		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doc. Ing. Petr Hrubý, CSc. </a:t>
            </a:r>
          </a:p>
          <a:p>
            <a:pPr algn="l" eaLnBrk="1" hangingPunct="1">
              <a:spcBef>
                <a:spcPts val="500"/>
              </a:spcBef>
            </a:pP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Oponent 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diplomové</a:t>
            </a: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práce:		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Ing. </a:t>
            </a:r>
            <a:r>
              <a:rPr lang="cs-CZ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Vieroslav</a:t>
            </a:r>
            <a:r>
              <a:rPr lang="cs-CZ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Molnár, Ph.D.</a:t>
            </a:r>
            <a:endParaRPr altLang="cs-CZ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500"/>
              </a:spcBef>
            </a:pPr>
            <a:r>
              <a:rPr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České Budějovice, červen 201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alt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Finanční analýza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10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Analýza výkazu zisku a ztráty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2001F3F-728C-4CC8-931D-7F97CE710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95506"/>
              </p:ext>
            </p:extLst>
          </p:nvPr>
        </p:nvGraphicFramePr>
        <p:xfrm>
          <a:off x="1907704" y="2260399"/>
          <a:ext cx="5151665" cy="38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606371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11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Systém plánování výroby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Společnost využívá předpovídání poptávky pro plánování výroby a objednávání materiálu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Důvody: </a:t>
            </a:r>
          </a:p>
          <a:p>
            <a:pPr lvl="1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Materiálová náročnost a různorodost</a:t>
            </a:r>
          </a:p>
          <a:p>
            <a:pPr lvl="1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Přes 250 dodavatelů (65% zahraniční, 30% Severní Amerika a Asie)</a:t>
            </a:r>
          </a:p>
          <a:p>
            <a:pPr lvl="1"/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Až půlroční dodací lhůty pro některé díly</a:t>
            </a:r>
          </a:p>
          <a:p>
            <a:pPr marL="57150" indent="0">
              <a:buNone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None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Zpracování objednávek</a:t>
            </a:r>
          </a:p>
          <a:p>
            <a:pPr marL="400050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Objednávky přes prodejní centra</a:t>
            </a:r>
          </a:p>
          <a:p>
            <a:pPr marL="400050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Komunikace informačním systémem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0949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12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Plánování, objednávky a dodávky materiálu</a:t>
            </a:r>
          </a:p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Objednávky materiálu řídí informační systém – z dlouhodobého plánu výroby, přijatých zakázek, minimálních dodávek a dodacích lhůt automaticky vypracovává objednávky</a:t>
            </a:r>
          </a:p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Systém rovněž hlídá stav zásob dle přijatého a vydaného materiálu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Způsob dodávek materiálu se výrazně liší dle místa původu a ve společnosti se dělí na hlavní 3 oblasti:</a:t>
            </a:r>
          </a:p>
          <a:p>
            <a:pPr lvl="1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Severní Amerika, Evropská unie a 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97452380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13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Výrobní proces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Zadávání výroby se řídí hlavním výrobním plánem – obsahuje přijaté zakázky rozepsané do časového harmonogramu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Tento plán ukazuje výrobu na maximálně několik měsíců a skutečně nutné zásoby materiálu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 hlavního výrobního plánu vychází plán fixní – udává přesný rozpis výroby na týden</a:t>
            </a: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Výstupem z fixního plánu je přesný harmonogram pracovišť – zde je pro každé pracoviště zadáno, že v přesně daný čas musí začít přesně daný výrobní proces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Společnost využívá ve výrobní závodě filosofie štíhlé výroby dle oddělení TQM</a:t>
            </a:r>
          </a:p>
        </p:txBody>
      </p:sp>
    </p:spTree>
    <p:extLst>
      <p:ext uri="{BB962C8B-B14F-4D97-AF65-F5344CB8AC3E}">
        <p14:creationId xmlns:p14="http://schemas.microsoft.com/office/powerpoint/2010/main" val="424206171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14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302840" y="1419225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Výrobní proces</a:t>
            </a:r>
          </a:p>
          <a:p>
            <a:pPr marL="0" indent="0">
              <a:buNone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915081"/>
            <a:ext cx="7320936" cy="43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52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15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302840" y="1419225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Zásobování výrobních sekcí materiálem</a:t>
            </a:r>
          </a:p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Pohyb materiálu ve výrobním závodě řízen pomocí systému kanban, na jednotlivá pracoviště je dodáváno pouze zboží, které je pracovištěm vyžádáno pomocí kanban karty.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Přerozdělování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Hlavní sklad </a:t>
            </a:r>
          </a:p>
          <a:p>
            <a:pPr lvl="1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Sklad</a:t>
            </a:r>
          </a:p>
          <a:p>
            <a:pPr lvl="1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Supermarket</a:t>
            </a:r>
          </a:p>
          <a:p>
            <a:pPr marL="400050"/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Sklad oddělení řezání</a:t>
            </a:r>
          </a:p>
        </p:txBody>
      </p:sp>
    </p:spTree>
    <p:extLst>
      <p:ext uri="{BB962C8B-B14F-4D97-AF65-F5344CB8AC3E}">
        <p14:creationId xmlns:p14="http://schemas.microsoft.com/office/powerpoint/2010/main" val="183396375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-31973"/>
            <a:ext cx="8572946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16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640960" cy="57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584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17748" y="188640"/>
            <a:ext cx="9108504" cy="72008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17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1412" y="908720"/>
            <a:ext cx="7503750" cy="57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301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Návrhy opatření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Obrázek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D0FAD-AC3F-440D-9118-7202C87D4B67}" type="slidenum">
              <a:rPr smtClean="0"/>
              <a:pPr>
                <a:defRPr/>
              </a:pPr>
              <a:t>18</a:t>
            </a:fld>
            <a:endParaRPr/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201</a:t>
            </a:r>
            <a:r>
              <a:rPr lang="cs-CZ" dirty="0"/>
              <a:t>7</a:t>
            </a:r>
            <a:endParaRPr dirty="0"/>
          </a:p>
        </p:txBody>
      </p:sp>
      <p:sp>
        <p:nvSpPr>
          <p:cNvPr id="14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412776"/>
            <a:ext cx="8229600" cy="4525962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02840" y="1419225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cs-CZ" sz="3200" kern="1200">
                <a:solidFill>
                  <a:srgbClr val="000000"/>
                </a:solidFill>
                <a:latin typeface="Calibri"/>
              </a:defRPr>
            </a:lvl1pPr>
            <a:lvl2pPr marL="742950" lvl="1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cs-CZ" sz="28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cs-CZ" sz="24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cs-CZ" sz="2000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cs-CZ" sz="2000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rtl="0" eaLnBrk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cs-CZ" sz="2000" kern="1200">
                <a:solidFill>
                  <a:srgbClr val="000000"/>
                </a:solidFill>
                <a:latin typeface="Calibri"/>
              </a:defRPr>
            </a:lvl6pPr>
            <a:lvl7pPr marL="2971800" indent="-228600" algn="l" rtl="0" eaLnBrk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cs-CZ" sz="2000" kern="1200">
                <a:solidFill>
                  <a:srgbClr val="000000"/>
                </a:solidFill>
                <a:latin typeface="Calibri"/>
              </a:defRPr>
            </a:lvl7pPr>
            <a:lvl8pPr marL="3429000" indent="-228600" algn="l" rtl="0" eaLnBrk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cs-CZ" sz="2000" kern="1200">
                <a:solidFill>
                  <a:srgbClr val="000000"/>
                </a:solidFill>
                <a:latin typeface="Calibri"/>
              </a:defRPr>
            </a:lvl8pPr>
            <a:lvl9pPr marL="3886200" indent="-228600" algn="l" rtl="0" eaLnBrk="0" fontAlgn="base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cs-CZ" sz="2000" kern="1200">
                <a:solidFill>
                  <a:srgbClr val="000000"/>
                </a:solidFill>
                <a:latin typeface="Calibri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Pick to light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a Pick to point systém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Systémy vychystávání využívající vizuální upozornění pracovníků o tom, kde se položka k vychystání ve skladu nachází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Výhody systému:</a:t>
            </a:r>
          </a:p>
          <a:p>
            <a:pPr lvl="1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Zrychlení doby vychystávání</a:t>
            </a:r>
          </a:p>
          <a:p>
            <a:pPr lvl="1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Snížení chybovosti vychystávání</a:t>
            </a:r>
          </a:p>
          <a:p>
            <a:pPr lvl="1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Možnost přechodu z ručního kanban systému doplňování zásob v regálech supermarketu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t="30015"/>
          <a:stretch/>
        </p:blipFill>
        <p:spPr>
          <a:xfrm>
            <a:off x="895598" y="4049817"/>
            <a:ext cx="3244354" cy="19792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27584" y="6029031"/>
            <a:ext cx="2282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Zdroj: www.ssi-schaefer.cz </a:t>
            </a:r>
            <a:endParaRPr lang="cs-CZ" sz="1400" dirty="0"/>
          </a:p>
        </p:txBody>
      </p:sp>
      <p:pic>
        <p:nvPicPr>
          <p:cNvPr id="11" name="Obrázek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0"/>
          <a:stretch/>
        </p:blipFill>
        <p:spPr>
          <a:xfrm>
            <a:off x="4494696" y="4049817"/>
            <a:ext cx="4037744" cy="19792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427984" y="6001543"/>
            <a:ext cx="17023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Zdroj: www.luca.eu</a:t>
            </a:r>
            <a:endParaRPr lang="cs-CZ" sz="1400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Závěrečné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shrnutí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C1982-BCDB-40CD-B1B0-D3A9E9C73E54}" type="slidenum">
              <a:rPr smtClean="0"/>
              <a:pPr>
                <a:defRPr/>
              </a:pPr>
              <a:t>19</a:t>
            </a:fld>
            <a:endParaRPr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201</a:t>
            </a:r>
            <a:r>
              <a:rPr lang="cs-CZ" dirty="0"/>
              <a:t>7</a:t>
            </a:r>
            <a:endParaRPr dirty="0"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539552" y="134076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Z analýzy </a:t>
            </a: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výrobního a logistického procesu vyplynulo, že tyto procesy jsou ve společnosti dobře plánované a řízené, prováděné kvalifikovaných personálem za použití moderních logistických technologií.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Přesto jsem při zkoumání narazil na několik nedostatků v oblasti vychystávání materiálu.</a:t>
            </a: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Proto jsem uvedl své návrhy na změny, které by měly pomoci výrobní a logistický proces zefektivnit.</a:t>
            </a:r>
            <a:endParaRPr lang="cs-CZ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endParaRPr lang="cs-CZ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Struktura prezentace</a:t>
            </a:r>
          </a:p>
        </p:txBody>
      </p:sp>
      <p:sp>
        <p:nvSpPr>
          <p:cNvPr id="3075" name="Zástupný symbol pro obsah 1"/>
          <p:cNvSpPr txBox="1"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Motivace a důvody k řešení daného problému</a:t>
            </a:r>
          </a:p>
          <a:p>
            <a:pPr eaLnBrk="1" hangingPunct="1">
              <a:spcBef>
                <a:spcPts val="500"/>
              </a:spcBef>
            </a:pP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Cíl práce</a:t>
            </a:r>
          </a:p>
          <a:p>
            <a:pPr eaLnBrk="1" hangingPunct="1">
              <a:spcBef>
                <a:spcPts val="500"/>
              </a:spcBef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Výzkumný problém</a:t>
            </a:r>
            <a:endParaRPr lang="cs-CZ"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Metodika práce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Představení společnosti</a:t>
            </a: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Finanční analýza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Analýza výrobního a logistického procesu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Návrhy opatření</a:t>
            </a: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Závěrečné shrnutí</a:t>
            </a:r>
            <a:endParaRPr lang="cs-CZ"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Přínos práce</a:t>
            </a:r>
            <a:endParaRPr lang="cs-CZ" altLang="cs-CZ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 na otázku oponenta</a:t>
            </a: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500"/>
              </a:spcBef>
              <a:buNone/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627A-6E40-4993-97DC-BA58006F4CAE}" type="slidenum">
              <a:rPr smtClean="0"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B026-6526-4DE2-A0B7-4A8872ACC9F2}" type="slidenum">
              <a:rPr smtClean="0"/>
              <a:pPr>
                <a:defRPr/>
              </a:pPr>
              <a:t>20</a:t>
            </a:fld>
            <a:endParaRPr/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201</a:t>
            </a:r>
            <a:r>
              <a:rPr lang="cs-CZ" dirty="0"/>
              <a:t>7</a:t>
            </a:r>
            <a:endParaRPr dirty="0"/>
          </a:p>
        </p:txBody>
      </p:sp>
      <p:sp>
        <p:nvSpPr>
          <p:cNvPr id="1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Přínos práce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1"/>
          <p:cNvSpPr txBox="1"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Objektivní analýza výrobního a logistického procesu provedená nestranným pozorovatelem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Identifikace slabých míst výrobního a logistického procesu 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Návrhy </a:t>
            </a: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směřující k optimalizaci </a:t>
            </a: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výrobního a logistického procesu 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otázku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oponenta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sz="2200" b="1" dirty="0">
                <a:latin typeface="Times New Roman" pitchFamily="18"/>
                <a:cs typeface="Times New Roman" pitchFamily="18"/>
              </a:rPr>
              <a:t>Doplňující dotaz oponenta </a:t>
            </a:r>
            <a:r>
              <a:rPr lang="cs-CZ" sz="2200" b="1" dirty="0">
                <a:latin typeface="Times New Roman" pitchFamily="18"/>
                <a:cs typeface="Times New Roman" pitchFamily="18"/>
              </a:rPr>
              <a:t>diplomové</a:t>
            </a:r>
            <a:r>
              <a:rPr sz="2200" b="1" dirty="0">
                <a:latin typeface="Times New Roman" pitchFamily="18"/>
                <a:cs typeface="Times New Roman" pitchFamily="18"/>
              </a:rPr>
              <a:t> práce: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cs-CZ" sz="2200" dirty="0" err="1">
                <a:latin typeface="Times New Roman" pitchFamily="18"/>
                <a:cs typeface="Times New Roman" pitchFamily="18"/>
              </a:rPr>
              <a:t>Koľko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budú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stáť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vami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navrhované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modernejšie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systémy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pick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to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light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a </a:t>
            </a:r>
            <a:r>
              <a:rPr lang="cs-CZ" sz="2200" dirty="0" err="1">
                <a:latin typeface="Times New Roman" pitchFamily="18"/>
                <a:cs typeface="Times New Roman" pitchFamily="18"/>
              </a:rPr>
              <a:t>pick</a:t>
            </a:r>
            <a:r>
              <a:rPr lang="cs-CZ" sz="2200" dirty="0">
                <a:latin typeface="Times New Roman" pitchFamily="18"/>
                <a:cs typeface="Times New Roman" pitchFamily="18"/>
              </a:rPr>
              <a:t> to point?</a:t>
            </a:r>
            <a:endParaRPr sz="22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8FDE1-EB41-41A5-83BA-EA9F1FF945C7}" type="slidenum">
              <a:rPr smtClean="0"/>
              <a:pPr>
                <a:defRPr/>
              </a:pPr>
              <a:t>21</a:t>
            </a:fld>
            <a:endParaRPr dirty="0"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-16007" y="6356349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Nadpis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Děkuji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pozornost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794CF-34DE-4F8C-8B2C-5AFDED6808D6}" type="slidenum">
              <a:rPr smtClean="0"/>
              <a:pPr>
                <a:defRPr/>
              </a:pPr>
              <a:t>22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201</a:t>
            </a:r>
            <a:r>
              <a:rPr lang="cs-CZ" dirty="0"/>
              <a:t>7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Motivace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důvody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řešení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daného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problému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844824"/>
            <a:ext cx="8229600" cy="4525962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Zájem</a:t>
            </a: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danou</a:t>
            </a: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problematiku</a:t>
            </a: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Aktuálnost</a:t>
            </a: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dané</a:t>
            </a:r>
            <a:r>
              <a:rPr altLang="cs-CZ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2200" dirty="0" err="1">
                <a:latin typeface="Times New Roman" pitchFamily="18" charset="0"/>
                <a:cs typeface="Times New Roman" pitchFamily="18" charset="0"/>
              </a:rPr>
              <a:t>problematiky</a:t>
            </a: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Možnost navázání další spolupráce s vybranou společností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Využitelnost v praxi</a:t>
            </a: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Obrázek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7E3CB-3FC0-426A-A569-BF6A815E7AA3}" type="slidenum">
              <a:rPr smtClean="0"/>
              <a:pPr>
                <a:defRPr/>
              </a:pPr>
              <a:t>3</a:t>
            </a:fld>
            <a:endParaRPr/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201</a:t>
            </a:r>
            <a:r>
              <a:rPr lang="cs-CZ" dirty="0"/>
              <a:t>7</a:t>
            </a:r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Cíl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práce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0654A-D174-450C-9E30-AF53E0F61D3D}" type="slidenum">
              <a:rPr smtClean="0"/>
              <a:pPr>
                <a:defRPr/>
              </a:pPr>
              <a:t>4</a:t>
            </a:fld>
            <a:endParaRPr/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468313" y="17002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500"/>
              </a:spcBef>
              <a:buSzPct val="100000"/>
              <a:buFont typeface="Arial" charset="0"/>
              <a:buChar char="•"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Analyzovat logistický a výrobní proces ve firmě DOOSAN BOBCAT EMEA s.r.o. </a:t>
            </a:r>
          </a:p>
          <a:p>
            <a:pPr marL="342900" lvl="0" indent="-342900">
              <a:spcBef>
                <a:spcPts val="500"/>
              </a:spcBef>
              <a:buSzPct val="100000"/>
              <a:buFont typeface="Arial" charset="0"/>
              <a:buChar char="•"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Zaměřit se na analýzu materiálového toku a výrobního procesu. </a:t>
            </a:r>
          </a:p>
          <a:p>
            <a:pPr marL="342900" lvl="0" indent="-342900">
              <a:spcBef>
                <a:spcPts val="500"/>
              </a:spcBef>
              <a:buSzPct val="100000"/>
              <a:buFont typeface="Arial" charset="0"/>
              <a:buChar char="•"/>
            </a:pPr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Navrhnout opatření směřující k jeho optimalizaci. </a:t>
            </a:r>
            <a:endParaRPr kumimoji="0" lang="cs-CZ" altLang="cs-CZ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201</a:t>
            </a:r>
            <a:r>
              <a:rPr lang="cs-CZ" dirty="0"/>
              <a:t>7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EF99-97D2-4EE6-A97E-A04EFF10315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8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Výzkumný problém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lvl="0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Finanční analýza společnosti</a:t>
            </a:r>
          </a:p>
          <a:p>
            <a:pPr lvl="0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Analýza výrobního a logistického procesu společnosti</a:t>
            </a:r>
          </a:p>
          <a:p>
            <a:pPr lvl="0"/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Návrh opatření směřující k optimalizaci výrobního a logistického procesu ve společnosti</a:t>
            </a:r>
          </a:p>
          <a:p>
            <a:pPr eaLnBrk="1" hangingPunct="1">
              <a:spcBef>
                <a:spcPts val="500"/>
              </a:spcBef>
            </a:pPr>
            <a:endParaRPr altLang="cs-CZ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/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Metodika</a:t>
            </a:r>
            <a:r>
              <a:rPr altLang="cs-C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cs-CZ" sz="3600" b="1" dirty="0" err="1">
                <a:latin typeface="Times New Roman" pitchFamily="18" charset="0"/>
                <a:cs typeface="Times New Roman" pitchFamily="18" charset="0"/>
              </a:rPr>
              <a:t>práce</a:t>
            </a:r>
            <a:endParaRPr alt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1"/>
          <p:cNvSpPr txBox="1">
            <a:spLocks noGrp="1"/>
          </p:cNvSpPr>
          <p:nvPr>
            <p:ph idx="1"/>
          </p:nvPr>
        </p:nvSpPr>
        <p:spPr>
          <a:xfrm>
            <a:off x="466247" y="1700808"/>
            <a:ext cx="8229600" cy="4525962"/>
          </a:xfrm>
        </p:spPr>
        <p:txBody>
          <a:bodyPr/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lang="cs-CZ" sz="2200" b="1" dirty="0">
                <a:latin typeface="Times New Roman" pitchFamily="18"/>
                <a:cs typeface="Times New Roman" pitchFamily="18"/>
              </a:rPr>
              <a:t>Finanční analýza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200" dirty="0">
                <a:latin typeface="Times New Roman" pitchFamily="18"/>
                <a:cs typeface="Times New Roman" pitchFamily="18"/>
              </a:rPr>
              <a:t>Data z veřejných výročních zpráv na internetu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200" dirty="0">
                <a:latin typeface="Times New Roman" pitchFamily="18"/>
                <a:cs typeface="Times New Roman" pitchFamily="18"/>
              </a:rPr>
              <a:t>Horizontální analýza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200" dirty="0">
                <a:latin typeface="Times New Roman" pitchFamily="18"/>
                <a:cs typeface="Times New Roman" pitchFamily="18"/>
              </a:rPr>
              <a:t>Vertikální analýza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lang="cs-CZ" sz="2200" dirty="0">
              <a:latin typeface="Times New Roman" pitchFamily="18"/>
              <a:cs typeface="Times New Roman" pitchFamily="18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lang="cs-CZ" sz="2200" b="1" dirty="0">
                <a:latin typeface="Times New Roman" pitchFamily="18"/>
                <a:cs typeface="Times New Roman" pitchFamily="18"/>
              </a:rPr>
              <a:t>Analýza výrobního a logistického procesu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200" dirty="0">
                <a:latin typeface="Times New Roman" pitchFamily="18"/>
                <a:cs typeface="Times New Roman" pitchFamily="18"/>
              </a:rPr>
              <a:t>Informace z pozorování a z osobních rozhovorů se zaměstnanci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200" dirty="0">
                <a:latin typeface="Times New Roman" pitchFamily="18"/>
                <a:cs typeface="Times New Roman" pitchFamily="18"/>
              </a:rPr>
              <a:t>Popis logistického a výrobního procesu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cs-CZ" sz="2200" dirty="0">
                <a:latin typeface="Times New Roman" pitchFamily="18"/>
                <a:cs typeface="Times New Roman" pitchFamily="18"/>
              </a:rPr>
              <a:t>SWOT analýza</a:t>
            </a:r>
          </a:p>
          <a:p>
            <a:pPr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sz="22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6148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ED3D3-EC73-49B3-8815-0BC7F1965D89}" type="slidenum">
              <a:rPr smtClean="0"/>
              <a:pPr>
                <a:defRPr/>
              </a:pPr>
              <a:t>6</a:t>
            </a:fld>
            <a:endParaRPr/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EF99-97D2-4EE6-A97E-A04EFF10315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7" name="Nadpis 2"/>
          <p:cNvSpPr txBox="1">
            <a:spLocks/>
          </p:cNvSpPr>
          <p:nvPr/>
        </p:nvSpPr>
        <p:spPr bwMode="auto">
          <a:xfrm>
            <a:off x="463550" y="190500"/>
            <a:ext cx="7346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Představení</a:t>
            </a:r>
            <a:r>
              <a:rPr kumimoji="0" lang="cs-CZ" altLang="cs-CZ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společnosti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1"/>
          <p:cNvSpPr txBox="1"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Obchodní firma: </a:t>
            </a:r>
            <a:r>
              <a:rPr lang="cs-CZ" sz="2200" b="1" dirty="0" err="1">
                <a:latin typeface="Times New Roman" pitchFamily="18" charset="0"/>
                <a:cs typeface="Times New Roman" pitchFamily="18" charset="0"/>
              </a:rPr>
              <a:t>Doosan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err="1">
                <a:latin typeface="Times New Roman" pitchFamily="18" charset="0"/>
                <a:cs typeface="Times New Roman" pitchFamily="18" charset="0"/>
              </a:rPr>
              <a:t>Bobcat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EMEA s.r.o.</a:t>
            </a:r>
          </a:p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Sídlo: 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Dobříš, U </a:t>
            </a:r>
            <a:r>
              <a:rPr lang="cs-CZ" sz="2200" b="1" dirty="0" err="1">
                <a:latin typeface="Times New Roman" pitchFamily="18" charset="0"/>
                <a:cs typeface="Times New Roman" pitchFamily="18" charset="0"/>
              </a:rPr>
              <a:t>Kodetky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1810, PSČ 26312</a:t>
            </a:r>
            <a:endParaRPr altLang="cs-CZ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Základní kapitál: 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145 000 000,- Kč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Společníci: </a:t>
            </a:r>
            <a:r>
              <a:rPr lang="cs-CZ" altLang="cs-CZ" sz="2200" b="1" dirty="0" err="1">
                <a:latin typeface="Times New Roman" pitchFamily="18" charset="0"/>
                <a:cs typeface="Times New Roman" pitchFamily="18" charset="0"/>
              </a:rPr>
              <a:t>Doosan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Times New Roman" pitchFamily="18" charset="0"/>
                <a:cs typeface="Times New Roman" pitchFamily="18" charset="0"/>
              </a:rPr>
              <a:t>Holdings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 Limited</a:t>
            </a:r>
          </a:p>
          <a:p>
            <a:pPr lvl="1"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Obchodní podíl: 100%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Předmět podnikání: 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Společnost se zaměřuje na výrobu a montáž stavebních strojů s hmotností maximálně 6 tun</a:t>
            </a:r>
            <a:endParaRPr altLang="cs-CZ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Historie: 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V ČR od roku 2001 </a:t>
            </a:r>
          </a:p>
          <a:p>
            <a:pPr eaLnBrk="1" hangingPunct="1">
              <a:spcBef>
                <a:spcPts val="500"/>
              </a:spcBef>
            </a:pPr>
            <a:r>
              <a:rPr lang="cs-CZ" altLang="cs-CZ" sz="2200" dirty="0">
                <a:latin typeface="Times New Roman" pitchFamily="18" charset="0"/>
                <a:cs typeface="Times New Roman" pitchFamily="18" charset="0"/>
              </a:rPr>
              <a:t>Počet zaměstnanců: </a:t>
            </a:r>
            <a:r>
              <a:rPr lang="cs-CZ" altLang="cs-CZ" sz="2200" b="1" dirty="0">
                <a:latin typeface="Times New Roman" pitchFamily="18" charset="0"/>
                <a:cs typeface="Times New Roman" pitchFamily="18" charset="0"/>
              </a:rPr>
              <a:t>okolo 850 lidí</a:t>
            </a:r>
            <a:endParaRPr altLang="cs-CZ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20</a:t>
            </a:r>
            <a:r>
              <a:rPr lang="cs-CZ" dirty="0"/>
              <a:t>17</a:t>
            </a:r>
            <a:endParaRPr dirty="0"/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21208"/>
            <a:ext cx="3600400" cy="240026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Finanční analýza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8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Vývoj objemu výroby 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768752" cy="37444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 txBox="1">
            <a:spLocks noGrp="1"/>
          </p:cNvSpPr>
          <p:nvPr>
            <p:ph type="title"/>
          </p:nvPr>
        </p:nvSpPr>
        <p:spPr>
          <a:xfrm>
            <a:off x="463550" y="190500"/>
            <a:ext cx="7346950" cy="1228725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cs-CZ" altLang="cs-CZ" sz="3600" b="1" dirty="0">
                <a:latin typeface="Times New Roman" pitchFamily="18" charset="0"/>
                <a:cs typeface="Times New Roman" pitchFamily="18" charset="0"/>
              </a:rPr>
              <a:t>Finanční analýza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Obrázek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88913"/>
            <a:ext cx="12128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D0051-7AC5-40E1-A475-EE7A04DB7BE4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dirty="0" err="1"/>
              <a:t>Vysoká</a:t>
            </a:r>
            <a:r>
              <a:rPr dirty="0"/>
              <a:t> </a:t>
            </a:r>
            <a:r>
              <a:rPr dirty="0" err="1"/>
              <a:t>škola</a:t>
            </a:r>
            <a:r>
              <a:rPr dirty="0"/>
              <a:t> </a:t>
            </a:r>
            <a:r>
              <a:rPr dirty="0" err="1"/>
              <a:t>technická</a:t>
            </a:r>
            <a:r>
              <a:rPr dirty="0"/>
              <a:t> a </a:t>
            </a:r>
            <a:r>
              <a:rPr dirty="0" err="1"/>
              <a:t>ekonomická</a:t>
            </a:r>
            <a:r>
              <a:rPr dirty="0"/>
              <a:t> v </a:t>
            </a:r>
            <a:r>
              <a:rPr dirty="0" err="1"/>
              <a:t>Českých</a:t>
            </a:r>
            <a:r>
              <a:rPr dirty="0"/>
              <a:t> </a:t>
            </a:r>
            <a:r>
              <a:rPr dirty="0" err="1"/>
              <a:t>Budějovicích</a:t>
            </a:r>
            <a:r>
              <a:rPr dirty="0"/>
              <a:t>, </a:t>
            </a:r>
          </a:p>
          <a:p>
            <a:pPr>
              <a:defRPr/>
            </a:pPr>
            <a:r>
              <a:rPr dirty="0"/>
              <a:t>Tomáš Rom, Červen </a:t>
            </a:r>
            <a:r>
              <a:rPr lang="cs-CZ" dirty="0"/>
              <a:t>2017</a:t>
            </a:r>
            <a:endParaRPr dirty="0"/>
          </a:p>
        </p:txBody>
      </p:sp>
      <p:sp>
        <p:nvSpPr>
          <p:cNvPr id="9" name="Zástupný symbol pro obsah 1"/>
          <p:cNvSpPr txBox="1">
            <a:spLocks noGrp="1"/>
          </p:cNvSpPr>
          <p:nvPr>
            <p:ph idx="1"/>
          </p:nvPr>
        </p:nvSpPr>
        <p:spPr>
          <a:xfrm>
            <a:off x="467544" y="1628800"/>
            <a:ext cx="8229600" cy="4525962"/>
          </a:xfrm>
        </p:spPr>
        <p:txBody>
          <a:bodyPr/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Analýza rozvahy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2D0663F-812C-48B1-98BA-ABCD8C0E7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769658"/>
              </p:ext>
            </p:extLst>
          </p:nvPr>
        </p:nvGraphicFramePr>
        <p:xfrm>
          <a:off x="449554" y="2204864"/>
          <a:ext cx="419445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3CC98468-1CB5-4B42-8ABD-497E4264D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141516"/>
              </p:ext>
            </p:extLst>
          </p:nvPr>
        </p:nvGraphicFramePr>
        <p:xfrm>
          <a:off x="4788024" y="2132856"/>
          <a:ext cx="4086200" cy="296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959172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965</TotalTime>
  <Words>1014</Words>
  <Application>Microsoft Office PowerPoint</Application>
  <PresentationFormat>Předvádění na obrazovce (4:3)</PresentationFormat>
  <Paragraphs>203</Paragraphs>
  <Slides>22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Motiv systému Office</vt:lpstr>
      <vt:lpstr>Logistický a výrobní proces ve firmě DOOSAN BOBCAT EMEA s.r.o.</vt:lpstr>
      <vt:lpstr>Struktura prezentace</vt:lpstr>
      <vt:lpstr>Motivace a důvody k řešení daného problému</vt:lpstr>
      <vt:lpstr>Cíl práce</vt:lpstr>
      <vt:lpstr>Výzkumný problém</vt:lpstr>
      <vt:lpstr>Metodika práce</vt:lpstr>
      <vt:lpstr>Prezentace aplikace PowerPoint</vt:lpstr>
      <vt:lpstr>Finanční analýza</vt:lpstr>
      <vt:lpstr>Finanční analýza</vt:lpstr>
      <vt:lpstr>Finanční analýza</vt:lpstr>
      <vt:lpstr>Analýza výrobního a logistického procesu</vt:lpstr>
      <vt:lpstr>Analýza výrobního a logistického procesu</vt:lpstr>
      <vt:lpstr>Analýza výrobního a logistického procesu</vt:lpstr>
      <vt:lpstr>Analýza výrobního a logistického procesu</vt:lpstr>
      <vt:lpstr>Analýza výrobního a logistického procesu</vt:lpstr>
      <vt:lpstr>Analýza výrobního a logistického procesu</vt:lpstr>
      <vt:lpstr>Analýza výrobního a logistického procesu</vt:lpstr>
      <vt:lpstr>Návrhy opatření</vt:lpstr>
      <vt:lpstr>Závěrečné shrnutí</vt:lpstr>
      <vt:lpstr>Přínos práce</vt:lpstr>
      <vt:lpstr>Odpověd na otázku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Rom Prezentace DP</dc:title>
  <dc:creator>Tomáš Rom</dc:creator>
  <cp:lastModifiedBy>Tomáš Rom</cp:lastModifiedBy>
  <cp:revision>78</cp:revision>
  <dcterms:created xsi:type="dcterms:W3CDTF">2015-05-22T08:59:48Z</dcterms:created>
  <dcterms:modified xsi:type="dcterms:W3CDTF">2017-06-13T14:15:17Z</dcterms:modified>
</cp:coreProperties>
</file>